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62" r:id="rId3"/>
    <p:sldId id="305" r:id="rId4"/>
    <p:sldId id="263" r:id="rId5"/>
    <p:sldId id="274" r:id="rId6"/>
    <p:sldId id="275" r:id="rId7"/>
    <p:sldId id="276" r:id="rId8"/>
    <p:sldId id="283" r:id="rId9"/>
    <p:sldId id="279" r:id="rId10"/>
    <p:sldId id="281" r:id="rId11"/>
    <p:sldId id="280" r:id="rId12"/>
    <p:sldId id="282" r:id="rId13"/>
    <p:sldId id="278" r:id="rId14"/>
    <p:sldId id="285" r:id="rId15"/>
    <p:sldId id="284" r:id="rId16"/>
    <p:sldId id="286" r:id="rId17"/>
    <p:sldId id="287" r:id="rId18"/>
    <p:sldId id="301" r:id="rId19"/>
    <p:sldId id="302" r:id="rId20"/>
    <p:sldId id="307" r:id="rId21"/>
    <p:sldId id="289" r:id="rId22"/>
    <p:sldId id="308" r:id="rId23"/>
    <p:sldId id="309" r:id="rId24"/>
    <p:sldId id="310" r:id="rId25"/>
    <p:sldId id="290" r:id="rId26"/>
    <p:sldId id="296" r:id="rId27"/>
    <p:sldId id="291" r:id="rId28"/>
    <p:sldId id="297" r:id="rId29"/>
    <p:sldId id="298" r:id="rId30"/>
    <p:sldId id="299" r:id="rId31"/>
    <p:sldId id="300" r:id="rId32"/>
    <p:sldId id="330" r:id="rId33"/>
    <p:sldId id="292" r:id="rId34"/>
    <p:sldId id="294" r:id="rId35"/>
    <p:sldId id="295" r:id="rId36"/>
    <p:sldId id="261" r:id="rId3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D9D9D9"/>
    <a:srgbClr val="D99694"/>
    <a:srgbClr val="000000"/>
    <a:srgbClr val="BFBFBF"/>
    <a:srgbClr val="DEDEDE"/>
    <a:srgbClr val="AAE600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84741" autoAdjust="0"/>
  </p:normalViewPr>
  <p:slideViewPr>
    <p:cSldViewPr>
      <p:cViewPr varScale="1">
        <p:scale>
          <a:sx n="53" d="100"/>
          <a:sy n="53" d="100"/>
        </p:scale>
        <p:origin x="-84" y="-4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F82E8-6312-4F38-B60D-B5761C02F7EB}" type="datetimeFigureOut">
              <a:rPr lang="zh-CN" altLang="en-US" smtClean="0"/>
              <a:pPr/>
              <a:t>2018/4/27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05AD6-7143-446B-B0E7-43057DAFBD4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095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Peta</a:t>
            </a:r>
            <a:r>
              <a:rPr lang="en-US" altLang="zh-CN" baseline="0" dirty="0" smtClean="0"/>
              <a:t> : 10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15</a:t>
            </a:r>
            <a:r>
              <a:rPr lang="zh-CN" altLang="en-US" baseline="0" dirty="0" smtClean="0"/>
              <a:t>次方</a:t>
            </a:r>
            <a:endParaRPr lang="en-US" altLang="zh-CN" baseline="0" dirty="0" smtClean="0"/>
          </a:p>
          <a:p>
            <a:r>
              <a:rPr lang="zh-CN" altLang="en-US" baseline="0" dirty="0" smtClean="0"/>
              <a:t>一个机柜</a:t>
            </a:r>
            <a:r>
              <a:rPr lang="en-US" altLang="zh-CN" baseline="0" dirty="0" smtClean="0"/>
              <a:t>1024</a:t>
            </a:r>
            <a:r>
              <a:rPr lang="zh-CN" altLang="en-US" baseline="0" dirty="0" smtClean="0"/>
              <a:t>个处理核心</a:t>
            </a:r>
            <a:endParaRPr lang="en-US" altLang="zh-CN" baseline="0" dirty="0" smtClean="0"/>
          </a:p>
          <a:p>
            <a:r>
              <a:rPr lang="zh-CN" altLang="en-US" baseline="0" dirty="0" smtClean="0"/>
              <a:t>每个计算节点</a:t>
            </a:r>
            <a:r>
              <a:rPr lang="en-US" altLang="zh-CN" baseline="0" dirty="0" smtClean="0"/>
              <a:t>260</a:t>
            </a:r>
            <a:r>
              <a:rPr lang="zh-CN" altLang="en-US" baseline="0" dirty="0" smtClean="0"/>
              <a:t>个核心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05AD6-7143-446B-B0E7-43057DAFBD4B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26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05AD6-7143-446B-B0E7-43057DAFBD4B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53589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05AD6-7143-446B-B0E7-43057DAFBD4B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419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405AD6-7143-446B-B0E7-43057DAFBD4B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400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D94EB-185A-4519-89B7-8E544995270E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5D470F-CB69-4FC3-A62C-CDF0BC502B63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B95449-57B8-4D74-94FC-15A453EA8232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C6648-066B-44C7-97C4-948A0A16E70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920356-2A61-4AC7-BA54-6CB39FF8A1CE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6DF891-0084-4E8D-B6F1-511AE88D603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9309" y="32210"/>
            <a:ext cx="8229600" cy="114300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7910C-2475-4EDF-B714-339758469576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57B0DB-3DC5-4435-AFA7-F23D89F9EF9B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6AB1D8-407B-433B-AC77-CC0A21EBA6EC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28A3FF-9D3A-438B-B7B3-B205737E16AE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F148B8-658A-4891-B104-98C346530B9C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5"/>
          <p:cNvSpPr txBox="1"/>
          <p:nvPr userDrawn="1"/>
        </p:nvSpPr>
        <p:spPr>
          <a:xfrm>
            <a:off x="7092950" y="0"/>
            <a:ext cx="1593850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bg1"/>
                </a:solidFill>
                <a:latin typeface="Verdana" pitchFamily="34" charset="0"/>
                <a:ea typeface="+mn-ea"/>
                <a:cs typeface="Verdana" pitchFamily="34" charset="0"/>
              </a:rPr>
              <a:t>Tankertanker Design</a:t>
            </a:r>
            <a:endParaRPr lang="zh-CN" altLang="en-US" sz="1050" dirty="0">
              <a:solidFill>
                <a:schemeClr val="bg1"/>
              </a:solidFill>
              <a:latin typeface="Verdana" pitchFamily="34" charset="0"/>
              <a:ea typeface="+mn-ea"/>
              <a:cs typeface="Verdana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12C16F-F419-4DBD-A6FD-3706A63D45A3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A1EB49-6558-4C30-A124-F77F52B584E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B96ABB-80DA-449E-8345-B41956136317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68F520-653D-44A5-AE7B-B0BBF9DB2EE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02004-BA6B-40B5-AC65-740884A2DEA2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DE3AB8-CA0E-4674-AE3B-5C6BEA8D74F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2E0893-7432-4301-99DF-87727358F52F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2F6125-0AA3-4ADF-A321-686D90B498E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-36513" y="6599238"/>
            <a:ext cx="73072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207250" y="6459538"/>
            <a:ext cx="115929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itchFamily="34" charset="0"/>
              </a:rPr>
              <a:t> MPRC</a:t>
            </a:r>
            <a:r>
              <a:rPr lang="zh-CN" altLang="en-US" sz="105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itchFamily="34" charset="0"/>
              </a:rPr>
              <a:t> </a:t>
            </a:r>
            <a:r>
              <a:rPr lang="en-US" altLang="zh-CN" sz="1050" baseline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Verdana" pitchFamily="34" charset="0"/>
              </a:rPr>
              <a:t>2016.09</a:t>
            </a:r>
            <a:endParaRPr lang="zh-CN" altLang="en-US" sz="105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02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B742BDA-E433-4424-8974-49D1AE0F40A4}" type="datetimeFigureOut">
              <a:rPr lang="zh-CN" altLang="en-US" smtClean="0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720096" y="637978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9ABE918F-B9F5-4D3E-9855-7ED8E95C8103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grpSp>
        <p:nvGrpSpPr>
          <p:cNvPr id="1033" name="组合 16"/>
          <p:cNvGrpSpPr>
            <a:grpSpLocks/>
          </p:cNvGrpSpPr>
          <p:nvPr/>
        </p:nvGrpSpPr>
        <p:grpSpPr bwMode="auto">
          <a:xfrm>
            <a:off x="482600" y="409575"/>
            <a:ext cx="263525" cy="419100"/>
            <a:chOff x="4677714" y="3025526"/>
            <a:chExt cx="264423" cy="504056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4942137" y="3025526"/>
              <a:ext cx="0" cy="50405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4803554" y="3025526"/>
              <a:ext cx="0" cy="360859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677714" y="3027436"/>
              <a:ext cx="0" cy="181383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/>
          <p:cNvSpPr txBox="1"/>
          <p:nvPr/>
        </p:nvSpPr>
        <p:spPr>
          <a:xfrm>
            <a:off x="7092950" y="0"/>
            <a:ext cx="151676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itchFamily="34" charset="0"/>
              </a:rPr>
              <a:t>Tankertanker Design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5138" y="1135063"/>
            <a:ext cx="1516762" cy="25391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Verdana" pitchFamily="34" charset="0"/>
              </a:rPr>
              <a:t>Tankertanker Design</a:t>
            </a:r>
            <a:endParaRPr lang="zh-CN" altLang="en-US" sz="10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Verdan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60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-01.ibm.com/software/data/bigdata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ctrTitle"/>
          </p:nvPr>
        </p:nvSpPr>
        <p:spPr>
          <a:xfrm>
            <a:off x="5499720" y="2381250"/>
            <a:ext cx="3378969" cy="1470025"/>
          </a:xfrm>
        </p:spPr>
        <p:txBody>
          <a:bodyPr/>
          <a:lstStyle/>
          <a:p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课程概述</a:t>
            </a:r>
          </a:p>
        </p:txBody>
      </p:sp>
      <p:grpSp>
        <p:nvGrpSpPr>
          <p:cNvPr id="13315" name="组合 1076"/>
          <p:cNvGrpSpPr>
            <a:grpSpLocks/>
          </p:cNvGrpSpPr>
          <p:nvPr/>
        </p:nvGrpSpPr>
        <p:grpSpPr bwMode="auto">
          <a:xfrm>
            <a:off x="5360020" y="2971800"/>
            <a:ext cx="292100" cy="503238"/>
            <a:chOff x="4663428" y="2996952"/>
            <a:chExt cx="292995" cy="504056"/>
          </a:xfrm>
        </p:grpSpPr>
        <p:cxnSp>
          <p:nvCxnSpPr>
            <p:cNvPr id="1069" name="直接连接符 1068"/>
            <p:cNvCxnSpPr/>
            <p:nvPr/>
          </p:nvCxnSpPr>
          <p:spPr>
            <a:xfrm>
              <a:off x="4956423" y="2996952"/>
              <a:ext cx="0" cy="50405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/>
            <p:cNvCxnSpPr/>
            <p:nvPr/>
          </p:nvCxnSpPr>
          <p:spPr>
            <a:xfrm>
              <a:off x="4803556" y="3141650"/>
              <a:ext cx="0" cy="359358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连接符 84"/>
            <p:cNvCxnSpPr/>
            <p:nvPr/>
          </p:nvCxnSpPr>
          <p:spPr>
            <a:xfrm>
              <a:off x="4663428" y="3321328"/>
              <a:ext cx="0" cy="179680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79" name="直接连接符 1078"/>
          <p:cNvCxnSpPr/>
          <p:nvPr/>
        </p:nvCxnSpPr>
        <p:spPr>
          <a:xfrm>
            <a:off x="532755" y="3465513"/>
            <a:ext cx="47593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411760" y="4114543"/>
            <a:ext cx="44935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北京大学微处理器研发中心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刘先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华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 bwMode="auto">
          <a:xfrm>
            <a:off x="211200" y="2130282"/>
            <a:ext cx="5400849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计算机组成与</a:t>
            </a:r>
            <a:endParaRPr kumimoji="0" lang="en-US" altLang="zh-CN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系统结构实习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186" y="635224"/>
            <a:ext cx="62889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北京大学信息科学技术学院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本科生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6"/>
          <p:cNvGrpSpPr>
            <a:grpSpLocks/>
          </p:cNvGrpSpPr>
          <p:nvPr/>
        </p:nvGrpSpPr>
        <p:grpSpPr bwMode="auto">
          <a:xfrm>
            <a:off x="454929" y="652686"/>
            <a:ext cx="318866" cy="381000"/>
            <a:chOff x="4677714" y="3025526"/>
            <a:chExt cx="264423" cy="50405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4942137" y="3025526"/>
              <a:ext cx="0" cy="504056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803554" y="3025526"/>
              <a:ext cx="0" cy="360859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4677714" y="3027436"/>
              <a:ext cx="0" cy="181383"/>
            </a:xfrm>
            <a:prstGeom prst="line">
              <a:avLst/>
            </a:prstGeom>
            <a:ln w="5715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计算机系统导论</a:t>
            </a:r>
            <a:endParaRPr lang="zh-CN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54977" y="1014308"/>
            <a:ext cx="2580142" cy="56844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41000"/>
              </a:spcBef>
            </a:pPr>
            <a:r>
              <a:rPr lang="en-US" sz="1800" b="1" dirty="0">
                <a:solidFill>
                  <a:schemeClr val="tx1"/>
                </a:solidFill>
              </a:rPr>
              <a:t>High Level </a:t>
            </a:r>
            <a:r>
              <a:rPr lang="en-US" sz="1800" b="1" dirty="0" smtClean="0">
                <a:solidFill>
                  <a:schemeClr val="tx1"/>
                </a:solidFill>
              </a:rPr>
              <a:t>Language</a:t>
            </a:r>
            <a:br>
              <a:rPr lang="en-US" sz="1800" b="1" dirty="0" smtClean="0">
                <a:solidFill>
                  <a:schemeClr val="tx1"/>
                </a:solidFill>
              </a:rPr>
            </a:br>
            <a:r>
              <a:rPr lang="en-US" sz="1800" b="1" dirty="0" smtClean="0">
                <a:solidFill>
                  <a:schemeClr val="tx1"/>
                </a:solidFill>
              </a:rPr>
              <a:t>Program </a:t>
            </a:r>
            <a:r>
              <a:rPr lang="en-US" sz="1800" b="1" dirty="0">
                <a:solidFill>
                  <a:schemeClr val="tx1"/>
                </a:solidFill>
              </a:rPr>
              <a:t>(e.g., C)</a:t>
            </a: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854977" y="2030779"/>
            <a:ext cx="2788830" cy="56844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41000"/>
              </a:spcBef>
            </a:pPr>
            <a:r>
              <a:rPr lang="en-US" sz="1800" b="1" dirty="0">
                <a:solidFill>
                  <a:schemeClr val="tx1"/>
                </a:solidFill>
              </a:rPr>
              <a:t>Assembly  </a:t>
            </a:r>
            <a:r>
              <a:rPr lang="en-US" sz="1800" b="1" dirty="0" smtClean="0">
                <a:solidFill>
                  <a:schemeClr val="tx1"/>
                </a:solidFill>
              </a:rPr>
              <a:t>Language Program </a:t>
            </a:r>
            <a:r>
              <a:rPr lang="en-US" sz="1800" b="1" dirty="0">
                <a:solidFill>
                  <a:schemeClr val="tx1"/>
                </a:solidFill>
              </a:rPr>
              <a:t>(</a:t>
            </a:r>
            <a:r>
              <a:rPr lang="en-US" sz="1800" b="1" dirty="0" smtClean="0">
                <a:solidFill>
                  <a:schemeClr val="tx1"/>
                </a:solidFill>
              </a:rPr>
              <a:t>e.g., MIPS</a:t>
            </a:r>
            <a:r>
              <a:rPr lang="en-US" sz="1800" b="1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05568" y="3013140"/>
            <a:ext cx="2580142" cy="56100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ctr">
              <a:lnSpc>
                <a:spcPct val="85000"/>
              </a:lnSpc>
              <a:spcBef>
                <a:spcPct val="41000"/>
              </a:spcBef>
            </a:pPr>
            <a:r>
              <a:rPr lang="en-US" sz="1800" b="1" dirty="0">
                <a:solidFill>
                  <a:schemeClr val="tx1"/>
                </a:solidFill>
              </a:rPr>
              <a:t>Machine  Language Program (MIPS)</a:t>
            </a: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2050190" y="1600996"/>
            <a:ext cx="0" cy="42978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3"/>
          <p:cNvSpPr>
            <a:spLocks noChangeArrowheads="1"/>
          </p:cNvSpPr>
          <p:nvPr/>
        </p:nvSpPr>
        <p:spPr bwMode="auto">
          <a:xfrm>
            <a:off x="2189316" y="1703325"/>
            <a:ext cx="1302719" cy="3129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2000" b="1" i="1" dirty="0">
                <a:solidFill>
                  <a:srgbClr val="FF0000"/>
                </a:solidFill>
              </a:rPr>
              <a:t>Compiler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2214611" y="2685686"/>
            <a:ext cx="1429196" cy="312906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2000" b="1" i="1" dirty="0">
                <a:solidFill>
                  <a:srgbClr val="FF0000"/>
                </a:solidFill>
              </a:rPr>
              <a:t>Assembler</a:t>
            </a:r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4606815" y="908720"/>
            <a:ext cx="3073405" cy="76237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63500" tIns="25400" rIns="63500" bIns="25400">
            <a:prstTxWarp prst="textNoShape">
              <a:avLst/>
            </a:prstTxWarp>
            <a:spAutoFit/>
          </a:bodyPr>
          <a:lstStyle/>
          <a:p>
            <a:pPr marL="342900" indent="-342900" algn="l">
              <a:lnSpc>
                <a:spcPct val="78000"/>
              </a:lnSpc>
            </a:pPr>
            <a:r>
              <a:rPr lang="en-US" sz="1800" b="1" dirty="0">
                <a:solidFill>
                  <a:schemeClr val="tx1"/>
                </a:solidFill>
              </a:rPr>
              <a:t>temp = </a:t>
            </a:r>
            <a:r>
              <a:rPr lang="en-US" sz="1800" b="1" dirty="0" err="1">
                <a:solidFill>
                  <a:schemeClr val="tx1"/>
                </a:solidFill>
              </a:rPr>
              <a:t>v[k</a:t>
            </a:r>
            <a:r>
              <a:rPr lang="en-US" sz="1800" b="1" dirty="0">
                <a:solidFill>
                  <a:schemeClr val="tx1"/>
                </a:solidFill>
              </a:rPr>
              <a:t>];</a:t>
            </a:r>
          </a:p>
          <a:p>
            <a:pPr marL="342900" indent="-342900" algn="l">
              <a:lnSpc>
                <a:spcPct val="78000"/>
              </a:lnSpc>
            </a:pPr>
            <a:r>
              <a:rPr lang="en-US" sz="1800" b="1" dirty="0" err="1">
                <a:solidFill>
                  <a:schemeClr val="tx1"/>
                </a:solidFill>
              </a:rPr>
              <a:t>v[k</a:t>
            </a:r>
            <a:r>
              <a:rPr lang="en-US" sz="1800" b="1" dirty="0">
                <a:solidFill>
                  <a:schemeClr val="tx1"/>
                </a:solidFill>
              </a:rPr>
              <a:t>] = v[k+1];</a:t>
            </a:r>
          </a:p>
          <a:p>
            <a:pPr marL="342900" indent="-342900" algn="l">
              <a:lnSpc>
                <a:spcPct val="78000"/>
              </a:lnSpc>
            </a:pPr>
            <a:r>
              <a:rPr lang="en-US" sz="1800" b="1" dirty="0">
                <a:solidFill>
                  <a:schemeClr val="tx1"/>
                </a:solidFill>
              </a:rPr>
              <a:t>v[k+1] = temp;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" name="Rectangle 20"/>
          <p:cNvSpPr>
            <a:spLocks noChangeArrowheads="1"/>
          </p:cNvSpPr>
          <p:nvPr/>
        </p:nvSpPr>
        <p:spPr bwMode="auto">
          <a:xfrm>
            <a:off x="4606815" y="2830086"/>
            <a:ext cx="4460365" cy="10222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7" tIns="44450" rIns="90487" bIns="44450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 dirty="0">
                <a:solidFill>
                  <a:schemeClr val="tx1"/>
                </a:solidFill>
                <a:latin typeface="Courier New" charset="0"/>
              </a:rPr>
              <a:t>0000 1001 1100 0110 1010 1111 0101 1000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Courier New" charset="0"/>
              </a:rPr>
              <a:t>1010 1111 0101 1000 0000 1001 1100 0110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Courier New" charset="0"/>
              </a:rPr>
              <a:t>1100 0110 1010 1111 0101 1000 0000 1001 </a:t>
            </a:r>
          </a:p>
          <a:p>
            <a:pPr algn="l"/>
            <a:r>
              <a:rPr lang="en-US" sz="1400" dirty="0">
                <a:solidFill>
                  <a:schemeClr val="tx1"/>
                </a:solidFill>
                <a:latin typeface="Courier New" charset="0"/>
              </a:rPr>
              <a:t>0101 1000 0000 1001 1100 0110 1010 1111</a:t>
            </a:r>
            <a:r>
              <a:rPr lang="en-US" sz="1400" dirty="0">
                <a:solidFill>
                  <a:schemeClr val="tx1"/>
                </a:solidFill>
                <a:latin typeface="Courier" charset="0"/>
              </a:rPr>
              <a:t> </a:t>
            </a:r>
          </a:p>
        </p:txBody>
      </p:sp>
      <p:sp>
        <p:nvSpPr>
          <p:cNvPr id="13" name="Line 23"/>
          <p:cNvSpPr>
            <a:spLocks noChangeShapeType="1"/>
          </p:cNvSpPr>
          <p:nvPr/>
        </p:nvSpPr>
        <p:spPr bwMode="auto">
          <a:xfrm flipH="1">
            <a:off x="2075486" y="2612351"/>
            <a:ext cx="3162" cy="393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aphicFrame>
        <p:nvGraphicFramePr>
          <p:cNvPr id="1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5882732"/>
              </p:ext>
            </p:extLst>
          </p:nvPr>
        </p:nvGraphicFramePr>
        <p:xfrm>
          <a:off x="6811219" y="3991290"/>
          <a:ext cx="1821277" cy="1350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6" name="Image" r:id="rId3" imgW="3492063" imgH="2400000" progId="">
                  <p:embed/>
                </p:oleObj>
              </mc:Choice>
              <mc:Fallback>
                <p:oleObj name="Image" r:id="rId3" imgW="3492063" imgH="24000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1219" y="3991290"/>
                        <a:ext cx="1821277" cy="135074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4606815" y="4091009"/>
            <a:ext cx="2972223" cy="28652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04800" y="3572540"/>
            <a:ext cx="4021986" cy="3000709"/>
            <a:chOff x="304800" y="3572540"/>
            <a:chExt cx="4021986" cy="3000709"/>
          </a:xfrm>
        </p:grpSpPr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04800" y="4486682"/>
              <a:ext cx="4021986" cy="578915"/>
            </a:xfrm>
            <a:prstGeom prst="rect">
              <a:avLst/>
            </a:prstGeom>
            <a:noFill/>
            <a:ln w="28575">
              <a:pattFill prst="pct7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8000"/>
                </a:lnSpc>
                <a:spcBef>
                  <a:spcPct val="43000"/>
                </a:spcBef>
              </a:pPr>
              <a:r>
                <a:rPr lang="en-US" sz="1800" b="1" dirty="0">
                  <a:solidFill>
                    <a:schemeClr val="tx1"/>
                  </a:solidFill>
                </a:rPr>
                <a:t>Hardware Architecture </a:t>
              </a:r>
              <a:r>
                <a:rPr lang="en-US" sz="1800" b="1" dirty="0" smtClean="0">
                  <a:solidFill>
                    <a:schemeClr val="tx1"/>
                  </a:solidFill>
                </a:rPr>
                <a:t>Description</a:t>
              </a:r>
              <a:br>
                <a:rPr lang="en-US" sz="1800" b="1" dirty="0" smtClean="0">
                  <a:solidFill>
                    <a:schemeClr val="tx1"/>
                  </a:solidFill>
                </a:rPr>
              </a:br>
              <a:r>
                <a:rPr lang="en-US" sz="1800" b="1" dirty="0" smtClean="0">
                  <a:solidFill>
                    <a:schemeClr val="tx1"/>
                  </a:solidFill>
                </a:rPr>
                <a:t>(</a:t>
              </a:r>
              <a:r>
                <a:rPr lang="en-US" sz="1800" b="1" dirty="0">
                  <a:solidFill>
                    <a:schemeClr val="tx1"/>
                  </a:solidFill>
                </a:rPr>
                <a:t>e.g., block diagrams)</a:t>
              </a:r>
              <a:r>
                <a:rPr lang="en-US" sz="1800" dirty="0">
                  <a:solidFill>
                    <a:schemeClr val="tx1"/>
                  </a:solidFill>
                </a:rPr>
                <a:t> </a:t>
              </a: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2100781" y="3572540"/>
              <a:ext cx="0" cy="9141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380687" y="3831775"/>
              <a:ext cx="1669504" cy="55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1800" b="1" i="1" dirty="0">
                  <a:solidFill>
                    <a:schemeClr val="tx1"/>
                  </a:solidFill>
                </a:rPr>
                <a:t>Machine Interpretation</a:t>
              </a: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842330" y="3572540"/>
              <a:ext cx="2719268" cy="150083"/>
            </a:xfrm>
            <a:prstGeom prst="rect">
              <a:avLst/>
            </a:prstGeom>
            <a:solidFill>
              <a:srgbClr val="FF8DA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24"/>
            <p:cNvSpPr>
              <a:spLocks noChangeArrowheads="1"/>
            </p:cNvSpPr>
            <p:nvPr/>
          </p:nvSpPr>
          <p:spPr bwMode="auto">
            <a:xfrm>
              <a:off x="608346" y="5994334"/>
              <a:ext cx="3693145" cy="578915"/>
            </a:xfrm>
            <a:prstGeom prst="rect">
              <a:avLst/>
            </a:prstGeom>
            <a:noFill/>
            <a:ln w="28575">
              <a:pattFill prst="pct70">
                <a:fgClr>
                  <a:schemeClr val="tx1"/>
                </a:fgClr>
                <a:bgClr>
                  <a:schemeClr val="bg1"/>
                </a:bgClr>
              </a:pattFill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8000"/>
                </a:lnSpc>
                <a:spcBef>
                  <a:spcPct val="43000"/>
                </a:spcBef>
              </a:pPr>
              <a:r>
                <a:rPr lang="en-US" sz="1800" b="1" dirty="0">
                  <a:solidFill>
                    <a:schemeClr val="tx1"/>
                  </a:solidFill>
                </a:rPr>
                <a:t>Logic Circuit Description</a:t>
              </a:r>
              <a:br>
                <a:rPr lang="en-US" sz="1800" b="1" dirty="0">
                  <a:solidFill>
                    <a:schemeClr val="tx1"/>
                  </a:solidFill>
                </a:rPr>
              </a:br>
              <a:r>
                <a:rPr lang="en-US" sz="1800" b="1" dirty="0">
                  <a:solidFill>
                    <a:schemeClr val="tx1"/>
                  </a:solidFill>
                </a:rPr>
                <a:t>(Circuit Schematic Diagrams)</a:t>
              </a:r>
            </a:p>
          </p:txBody>
        </p:sp>
        <p:sp>
          <p:nvSpPr>
            <p:cNvPr id="22" name="Line 26"/>
            <p:cNvSpPr>
              <a:spLocks noChangeShapeType="1"/>
            </p:cNvSpPr>
            <p:nvPr/>
          </p:nvSpPr>
          <p:spPr bwMode="auto">
            <a:xfrm>
              <a:off x="2277850" y="5085309"/>
              <a:ext cx="0" cy="91414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7"/>
            <p:cNvSpPr>
              <a:spLocks noChangeArrowheads="1"/>
            </p:cNvSpPr>
            <p:nvPr/>
          </p:nvSpPr>
          <p:spPr bwMode="auto">
            <a:xfrm>
              <a:off x="380687" y="5240508"/>
              <a:ext cx="1973050" cy="555989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63500" tIns="25400" rIns="63500" bIns="25400">
              <a:prstTxWarp prst="textNoShape">
                <a:avLst/>
              </a:prstTxWarp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1800" b="1" i="1">
                  <a:solidFill>
                    <a:schemeClr val="tx1"/>
                  </a:solidFill>
                </a:rPr>
                <a:t>Architecture Implementation</a:t>
              </a:r>
            </a:p>
          </p:txBody>
        </p:sp>
      </p:grpSp>
      <p:pic>
        <p:nvPicPr>
          <p:cNvPr id="24" name="Picture 35" descr="Picture 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6815" y="3960876"/>
            <a:ext cx="1631561" cy="14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Rectangle 36"/>
          <p:cNvSpPr>
            <a:spLocks noChangeArrowheads="1"/>
          </p:cNvSpPr>
          <p:nvPr/>
        </p:nvSpPr>
        <p:spPr bwMode="auto">
          <a:xfrm>
            <a:off x="5985727" y="5157302"/>
            <a:ext cx="303546" cy="361564"/>
          </a:xfrm>
          <a:prstGeom prst="rect">
            <a:avLst/>
          </a:prstGeom>
          <a:solidFill>
            <a:schemeClr val="bg1"/>
          </a:solidFill>
          <a:ln w="12700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606815" y="1799278"/>
            <a:ext cx="4537185" cy="1002897"/>
            <a:chOff x="4606815" y="1799278"/>
            <a:chExt cx="4537185" cy="1002897"/>
          </a:xfrm>
        </p:grpSpPr>
        <p:sp>
          <p:nvSpPr>
            <p:cNvPr id="4" name="Rectangle 18"/>
            <p:cNvSpPr txBox="1">
              <a:spLocks noChangeArrowheads="1"/>
            </p:cNvSpPr>
            <p:nvPr/>
          </p:nvSpPr>
          <p:spPr bwMode="auto">
            <a:xfrm>
              <a:off x="4606815" y="1838574"/>
              <a:ext cx="3832270" cy="963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lnSpcReduction="10000"/>
            </a:bodyPr>
            <a:lstStyle/>
            <a:p>
              <a:pPr marL="342900" marR="0" lvl="0" indent="-34290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" charset="0"/>
                <a:buNone/>
                <a:tabLst>
                  <a:tab pos="1066800" algn="l"/>
                </a:tabLst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lw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	  $t0, 0($2)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" charset="0"/>
                <a:buNone/>
                <a:tabLst>
                  <a:tab pos="1066800" algn="l"/>
                </a:tabLst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lw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	  $t1, 4($2)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" charset="0"/>
                <a:buNone/>
                <a:tabLst>
                  <a:tab pos="1066800" algn="l"/>
                </a:tabLst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sw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	  $t1, 0($2)</a:t>
              </a:r>
            </a:p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Times" charset="0"/>
                <a:buNone/>
                <a:tabLst>
                  <a:tab pos="1066800" algn="l"/>
                </a:tabLst>
                <a:defRPr/>
              </a:pPr>
              <a:r>
                <a:rPr kumimoji="0" lang="en-US" sz="16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sw</a:t>
              </a: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+mn-cs"/>
                </a:rPr>
                <a:t>	  $t0, 4($2)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45624" y="1799278"/>
              <a:ext cx="2998376" cy="892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sz="1600" dirty="0" smtClean="0">
                  <a:solidFill>
                    <a:schemeClr val="tx1"/>
                  </a:solidFill>
                </a:rPr>
                <a:t>Anything can be represented</a:t>
              </a:r>
              <a:br>
                <a:rPr lang="en-US" sz="1600" dirty="0" smtClean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as a </a:t>
              </a:r>
              <a:r>
                <a:rPr lang="en-US" sz="1600" i="1" dirty="0" smtClean="0">
                  <a:solidFill>
                    <a:schemeClr val="tx1"/>
                  </a:solidFill>
                </a:rPr>
                <a:t>number</a:t>
              </a:r>
              <a:r>
                <a:rPr lang="en-US" sz="1600" dirty="0" smtClean="0">
                  <a:solidFill>
                    <a:schemeClr val="tx1"/>
                  </a:solidFill>
                </a:rPr>
                <a:t>, </a:t>
              </a:r>
              <a:br>
                <a:rPr lang="en-US" sz="1600" dirty="0" smtClean="0">
                  <a:solidFill>
                    <a:schemeClr val="tx1"/>
                  </a:solidFill>
                </a:rPr>
              </a:br>
              <a:r>
                <a:rPr lang="en-US" sz="1600" dirty="0" smtClean="0">
                  <a:solidFill>
                    <a:schemeClr val="tx1"/>
                  </a:solidFill>
                </a:rPr>
                <a:t>i.e., data or instructions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6815" y="5796497"/>
            <a:ext cx="4174481" cy="6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7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计算机组成</a:t>
            </a:r>
            <a:endParaRPr lang="zh-CN" alt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08509" y="3586510"/>
            <a:ext cx="5572125" cy="291486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1703834" y="3683672"/>
            <a:ext cx="1218282" cy="292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3500" tIns="25400" rIns="63500" bIns="25400">
            <a:spAutoFit/>
          </a:bodyPr>
          <a:lstStyle/>
          <a:p>
            <a:pPr>
              <a:lnSpc>
                <a:spcPct val="85000"/>
              </a:lnSpc>
            </a:pPr>
            <a:r>
              <a:rPr kumimoji="0" lang="en-US" altLang="zh-CN" sz="1800" b="1" dirty="0">
                <a:solidFill>
                  <a:schemeClr val="tx1"/>
                </a:solidFill>
                <a:latin typeface="Helvetica" pitchFamily="1" charset="0"/>
              </a:rPr>
              <a:t>Computer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1421259" y="4001068"/>
            <a:ext cx="1582737" cy="2241205"/>
            <a:chOff x="1421259" y="3959474"/>
            <a:chExt cx="1582737" cy="2241205"/>
          </a:xfrm>
        </p:grpSpPr>
        <p:sp>
          <p:nvSpPr>
            <p:cNvPr id="7" name="Rectangle 4"/>
            <p:cNvSpPr>
              <a:spLocks noChangeArrowheads="1"/>
            </p:cNvSpPr>
            <p:nvPr/>
          </p:nvSpPr>
          <p:spPr bwMode="auto">
            <a:xfrm>
              <a:off x="1421259" y="3959474"/>
              <a:ext cx="1582737" cy="224120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1510915" y="4095501"/>
              <a:ext cx="1320874" cy="532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kumimoji="0" lang="en-US" altLang="zh-CN" sz="1800" b="1" dirty="0">
                  <a:solidFill>
                    <a:schemeClr val="tx1"/>
                  </a:solidFill>
                  <a:latin typeface="Helvetica" pitchFamily="1" charset="0"/>
                </a:rPr>
                <a:t> Processor</a:t>
              </a:r>
            </a:p>
            <a:p>
              <a:pPr algn="ctr">
                <a:lnSpc>
                  <a:spcPct val="85000"/>
                </a:lnSpc>
              </a:pPr>
              <a:r>
                <a:rPr kumimoji="0" lang="en-US" altLang="zh-CN" sz="1800" b="1" dirty="0">
                  <a:solidFill>
                    <a:schemeClr val="tx1"/>
                  </a:solidFill>
                  <a:latin typeface="Helvetica" pitchFamily="1" charset="0"/>
                </a:rPr>
                <a:t> </a:t>
              </a:r>
            </a:p>
          </p:txBody>
        </p:sp>
        <p:sp>
          <p:nvSpPr>
            <p:cNvPr id="9" name="AutoShape 9"/>
            <p:cNvSpPr>
              <a:spLocks noChangeArrowheads="1"/>
            </p:cNvSpPr>
            <p:nvPr/>
          </p:nvSpPr>
          <p:spPr bwMode="auto">
            <a:xfrm>
              <a:off x="1641921" y="4659041"/>
              <a:ext cx="1169988" cy="608882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AutoShape 10"/>
            <p:cNvSpPr>
              <a:spLocks noChangeArrowheads="1"/>
            </p:cNvSpPr>
            <p:nvPr/>
          </p:nvSpPr>
          <p:spPr bwMode="auto">
            <a:xfrm>
              <a:off x="1641921" y="5436337"/>
              <a:ext cx="1169988" cy="608882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1681162" y="4736770"/>
              <a:ext cx="1077219" cy="5326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kumimoji="0" lang="en-US" altLang="zh-CN" sz="1800" b="1">
                  <a:solidFill>
                    <a:schemeClr val="tx1"/>
                  </a:solidFill>
                  <a:latin typeface="Helvetica" pitchFamily="1" charset="0"/>
                </a:rPr>
                <a:t>Control</a:t>
              </a:r>
            </a:p>
            <a:p>
              <a:pPr algn="ctr">
                <a:lnSpc>
                  <a:spcPct val="85000"/>
                </a:lnSpc>
              </a:pPr>
              <a:r>
                <a:rPr kumimoji="0" lang="en-US" altLang="zh-CN" sz="1800">
                  <a:solidFill>
                    <a:schemeClr val="tx1"/>
                  </a:solidFill>
                  <a:latin typeface="Helvetica" pitchFamily="1" charset="0"/>
                </a:rPr>
                <a:t>(“brain”)</a:t>
              </a:r>
              <a:endParaRPr kumimoji="0" lang="en-US" altLang="zh-CN" sz="1800" b="1">
                <a:solidFill>
                  <a:schemeClr val="tx1"/>
                </a:solidFill>
                <a:latin typeface="Helvetica" pitchFamily="1" charset="0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1600646" y="5514067"/>
              <a:ext cx="1196975" cy="5279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kumimoji="0" lang="en-US" altLang="zh-CN" sz="1800" b="1">
                  <a:solidFill>
                    <a:schemeClr val="tx1"/>
                  </a:solidFill>
                  <a:latin typeface="Helvetica" pitchFamily="1" charset="0"/>
                </a:rPr>
                <a:t>Datapath</a:t>
              </a:r>
            </a:p>
            <a:p>
              <a:pPr algn="ctr">
                <a:lnSpc>
                  <a:spcPct val="85000"/>
                </a:lnSpc>
              </a:pPr>
              <a:r>
                <a:rPr kumimoji="0" lang="en-US" altLang="zh-CN" sz="1800">
                  <a:solidFill>
                    <a:schemeClr val="tx1"/>
                  </a:solidFill>
                  <a:latin typeface="Helvetica" pitchFamily="1" charset="0"/>
                </a:rPr>
                <a:t>(“brawn”)</a:t>
              </a:r>
              <a:endParaRPr kumimoji="0" lang="en-US" altLang="zh-CN" sz="1800" b="1">
                <a:solidFill>
                  <a:schemeClr val="tx1"/>
                </a:solidFill>
                <a:latin typeface="Helvetica" pitchFamily="1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210371" y="4001068"/>
            <a:ext cx="1444625" cy="2267114"/>
            <a:chOff x="3210371" y="3959474"/>
            <a:chExt cx="1444625" cy="2267114"/>
          </a:xfrm>
        </p:grpSpPr>
        <p:sp>
          <p:nvSpPr>
            <p:cNvPr id="14" name="Rectangle 6"/>
            <p:cNvSpPr>
              <a:spLocks noChangeArrowheads="1"/>
            </p:cNvSpPr>
            <p:nvPr/>
          </p:nvSpPr>
          <p:spPr bwMode="auto">
            <a:xfrm>
              <a:off x="3210371" y="3959474"/>
              <a:ext cx="1444625" cy="22671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3299271" y="4160276"/>
              <a:ext cx="1320800" cy="19561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kumimoji="0" lang="en-US" altLang="zh-CN" sz="1800" b="1">
                  <a:solidFill>
                    <a:schemeClr val="tx1"/>
                  </a:solidFill>
                  <a:latin typeface="Helvetica" pitchFamily="1" charset="0"/>
                </a:rPr>
                <a:t>Memory</a:t>
              </a:r>
            </a:p>
            <a:p>
              <a:pPr>
                <a:lnSpc>
                  <a:spcPct val="85000"/>
                </a:lnSpc>
              </a:pPr>
              <a:endParaRPr kumimoji="0" lang="en-US" altLang="zh-CN" sz="1800" b="1">
                <a:solidFill>
                  <a:schemeClr val="tx1"/>
                </a:solidFill>
                <a:latin typeface="Helvetica" pitchFamily="1" charset="0"/>
              </a:endParaRPr>
            </a:p>
            <a:p>
              <a:pPr>
                <a:lnSpc>
                  <a:spcPct val="85000"/>
                </a:lnSpc>
              </a:pPr>
              <a:endParaRPr kumimoji="0" lang="en-US" altLang="zh-CN" sz="1800" b="1">
                <a:solidFill>
                  <a:schemeClr val="tx1"/>
                </a:solidFill>
                <a:latin typeface="Helvetica" pitchFamily="1" charset="0"/>
              </a:endParaRPr>
            </a:p>
            <a:p>
              <a:pPr>
                <a:lnSpc>
                  <a:spcPct val="85000"/>
                </a:lnSpc>
              </a:pPr>
              <a:r>
                <a:rPr kumimoji="0" lang="en-US" altLang="zh-CN" sz="1800">
                  <a:solidFill>
                    <a:schemeClr val="tx1"/>
                  </a:solidFill>
                  <a:latin typeface="Helvetica" pitchFamily="1" charset="0"/>
                </a:rPr>
                <a:t>(where </a:t>
              </a:r>
            </a:p>
            <a:p>
              <a:pPr>
                <a:lnSpc>
                  <a:spcPct val="85000"/>
                </a:lnSpc>
              </a:pPr>
              <a:r>
                <a:rPr kumimoji="0" lang="en-US" altLang="zh-CN" sz="1800">
                  <a:solidFill>
                    <a:schemeClr val="tx1"/>
                  </a:solidFill>
                  <a:latin typeface="Helvetica" pitchFamily="1" charset="0"/>
                </a:rPr>
                <a:t>programs, </a:t>
              </a:r>
            </a:p>
            <a:p>
              <a:pPr>
                <a:lnSpc>
                  <a:spcPct val="85000"/>
                </a:lnSpc>
              </a:pPr>
              <a:r>
                <a:rPr kumimoji="0" lang="en-US" altLang="zh-CN" sz="1800">
                  <a:solidFill>
                    <a:schemeClr val="tx1"/>
                  </a:solidFill>
                  <a:latin typeface="Helvetica" pitchFamily="1" charset="0"/>
                </a:rPr>
                <a:t>data </a:t>
              </a:r>
            </a:p>
            <a:p>
              <a:pPr>
                <a:lnSpc>
                  <a:spcPct val="85000"/>
                </a:lnSpc>
              </a:pPr>
              <a:r>
                <a:rPr kumimoji="0" lang="en-US" altLang="zh-CN" sz="1800">
                  <a:solidFill>
                    <a:schemeClr val="tx1"/>
                  </a:solidFill>
                  <a:latin typeface="Helvetica" pitchFamily="1" charset="0"/>
                </a:rPr>
                <a:t>live when</a:t>
              </a:r>
            </a:p>
            <a:p>
              <a:pPr>
                <a:lnSpc>
                  <a:spcPct val="85000"/>
                </a:lnSpc>
              </a:pPr>
              <a:r>
                <a:rPr kumimoji="0" lang="en-US" altLang="zh-CN" sz="1800">
                  <a:solidFill>
                    <a:schemeClr val="tx1"/>
                  </a:solidFill>
                  <a:latin typeface="Helvetica" pitchFamily="1" charset="0"/>
                </a:rPr>
                <a:t>running)</a:t>
              </a:r>
              <a:endParaRPr kumimoji="0" lang="en-US" altLang="zh-CN" sz="1800" b="1">
                <a:solidFill>
                  <a:schemeClr val="tx1"/>
                </a:solidFill>
                <a:latin typeface="Helvetica" pitchFamily="1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834384" y="3612420"/>
            <a:ext cx="3770063" cy="2841291"/>
            <a:chOff x="4834384" y="3570826"/>
            <a:chExt cx="3770063" cy="2841291"/>
          </a:xfrm>
        </p:grpSpPr>
        <p:sp>
          <p:nvSpPr>
            <p:cNvPr id="17" name="Rectangle 7"/>
            <p:cNvSpPr>
              <a:spLocks noChangeArrowheads="1"/>
            </p:cNvSpPr>
            <p:nvPr/>
          </p:nvSpPr>
          <p:spPr bwMode="auto">
            <a:xfrm>
              <a:off x="4834384" y="3959474"/>
              <a:ext cx="1444625" cy="226711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4978846" y="4160276"/>
              <a:ext cx="1000274" cy="29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kumimoji="0" lang="en-US" altLang="zh-CN" sz="1800" b="1">
                  <a:solidFill>
                    <a:schemeClr val="tx1"/>
                  </a:solidFill>
                  <a:latin typeface="Helvetica" pitchFamily="1" charset="0"/>
                </a:rPr>
                <a:t>Devices</a:t>
              </a:r>
            </a:p>
          </p:txBody>
        </p:sp>
        <p:sp>
          <p:nvSpPr>
            <p:cNvPr id="19" name="AutoShape 15"/>
            <p:cNvSpPr>
              <a:spLocks noChangeArrowheads="1"/>
            </p:cNvSpPr>
            <p:nvPr/>
          </p:nvSpPr>
          <p:spPr bwMode="auto">
            <a:xfrm>
              <a:off x="4970909" y="4503582"/>
              <a:ext cx="1169987" cy="608882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AutoShape 16"/>
            <p:cNvSpPr>
              <a:spLocks noChangeArrowheads="1"/>
            </p:cNvSpPr>
            <p:nvPr/>
          </p:nvSpPr>
          <p:spPr bwMode="auto">
            <a:xfrm>
              <a:off x="4970909" y="5488157"/>
              <a:ext cx="1169987" cy="608882"/>
            </a:xfrm>
            <a:prstGeom prst="roundRect">
              <a:avLst>
                <a:gd name="adj" fmla="val 12495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5032821" y="4678473"/>
              <a:ext cx="692497" cy="29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kumimoji="0" lang="en-US" altLang="zh-CN" sz="1800" b="1">
                  <a:solidFill>
                    <a:schemeClr val="tx1"/>
                  </a:solidFill>
                  <a:latin typeface="Helvetica" pitchFamily="1" charset="0"/>
                </a:rPr>
                <a:t>Input</a:t>
              </a:r>
            </a:p>
          </p:txBody>
        </p:sp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5032821" y="5663049"/>
              <a:ext cx="884858" cy="2925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3500" tIns="25400" rIns="63500" bIns="25400">
              <a:spAutoFit/>
            </a:bodyPr>
            <a:lstStyle/>
            <a:p>
              <a:pPr>
                <a:lnSpc>
                  <a:spcPct val="85000"/>
                </a:lnSpc>
              </a:pPr>
              <a:r>
                <a:rPr kumimoji="0" lang="en-US" altLang="zh-CN" sz="1800" b="1">
                  <a:solidFill>
                    <a:schemeClr val="tx1"/>
                  </a:solidFill>
                  <a:latin typeface="Helvetica" pitchFamily="1" charset="0"/>
                </a:rPr>
                <a:t>Output</a:t>
              </a:r>
            </a:p>
          </p:txBody>
        </p:sp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6677471" y="3570826"/>
              <a:ext cx="1409360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Keyboard, </a:t>
              </a:r>
              <a:br>
                <a:rPr kumimoji="0" lang="en-US" altLang="zh-CN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</a:br>
              <a:r>
                <a:rPr kumimoji="0" lang="en-US" altLang="zh-CN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Mouse</a:t>
              </a:r>
              <a:endParaRPr kumimoji="0"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4" name="Text Box 20"/>
            <p:cNvSpPr txBox="1">
              <a:spLocks noChangeArrowheads="1"/>
            </p:cNvSpPr>
            <p:nvPr/>
          </p:nvSpPr>
          <p:spPr bwMode="auto">
            <a:xfrm>
              <a:off x="6971938" y="5704231"/>
              <a:ext cx="1124282" cy="7078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0" lang="en-US" altLang="zh-CN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Display</a:t>
              </a:r>
              <a:r>
                <a:rPr kumimoji="0" lang="en-US" altLang="zh-CN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, </a:t>
              </a:r>
              <a:br>
                <a:rPr kumimoji="0" lang="en-US" altLang="zh-CN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</a:br>
              <a:r>
                <a:rPr kumimoji="0" lang="en-US" altLang="zh-CN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Printer</a:t>
              </a:r>
              <a:endParaRPr kumimoji="0"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>
              <a:off x="6017071" y="5747256"/>
              <a:ext cx="908050" cy="6218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 flipH="1">
              <a:off x="5934521" y="4037204"/>
              <a:ext cx="825500" cy="62183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Text Box 23"/>
            <p:cNvSpPr txBox="1">
              <a:spLocks noChangeArrowheads="1"/>
            </p:cNvSpPr>
            <p:nvPr/>
          </p:nvSpPr>
          <p:spPr bwMode="auto">
            <a:xfrm>
              <a:off x="6677470" y="4425852"/>
              <a:ext cx="1926977" cy="1231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kumimoji="0" lang="en-US" altLang="zh-CN" sz="2000" b="1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Disk</a:t>
              </a:r>
              <a:r>
                <a:rPr kumimoji="0" lang="en-US" altLang="zh-CN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br>
                <a:rPr kumimoji="0" lang="en-US" altLang="zh-CN" sz="20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</a:br>
              <a:r>
                <a:rPr kumimoji="0" lang="en-US" altLang="zh-CN" sz="1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(where programs</a:t>
              </a:r>
              <a:r>
                <a:rPr kumimoji="0" lang="en-US" altLang="zh-CN" sz="18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, </a:t>
              </a:r>
              <a:r>
                <a:rPr kumimoji="0" lang="en-US" altLang="zh-CN" sz="18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data live when not running )</a:t>
              </a:r>
              <a:endParaRPr kumimoji="0" lang="en-US" altLang="zh-CN" sz="1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 flipH="1" flipV="1">
              <a:off x="6017071" y="4969959"/>
              <a:ext cx="742950" cy="3109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V="1">
              <a:off x="6017071" y="5358608"/>
              <a:ext cx="742950" cy="31091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0" name="AutoShape 27"/>
          <p:cNvSpPr>
            <a:spLocks noChangeArrowheads="1"/>
          </p:cNvSpPr>
          <p:nvPr/>
        </p:nvSpPr>
        <p:spPr bwMode="auto">
          <a:xfrm>
            <a:off x="1022796" y="1358260"/>
            <a:ext cx="2917970" cy="2225011"/>
          </a:xfrm>
          <a:custGeom>
            <a:avLst/>
            <a:gdLst>
              <a:gd name="G0" fmla="+- 15126 0 0"/>
              <a:gd name="G1" fmla="+- 2912 0 0"/>
              <a:gd name="G2" fmla="+- 12158 0 2912"/>
              <a:gd name="G3" fmla="+- G2 0 2912"/>
              <a:gd name="G4" fmla="*/ G3 32768 32059"/>
              <a:gd name="G5" fmla="*/ G4 1 2"/>
              <a:gd name="G6" fmla="+- 21600 0 15126"/>
              <a:gd name="G7" fmla="*/ G6 2912 6079"/>
              <a:gd name="G8" fmla="+- G7 15126 0"/>
              <a:gd name="T0" fmla="*/ 15126 w 21600"/>
              <a:gd name="T1" fmla="*/ 0 h 21600"/>
              <a:gd name="T2" fmla="*/ 15126 w 21600"/>
              <a:gd name="T3" fmla="*/ 12158 h 21600"/>
              <a:gd name="T4" fmla="*/ 3237 w 21600"/>
              <a:gd name="T5" fmla="*/ 21600 h 21600"/>
              <a:gd name="T6" fmla="*/ 21600 w 21600"/>
              <a:gd name="T7" fmla="*/ 6079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G1 h 21600"/>
              <a:gd name="T14" fmla="*/ G8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close/>
              </a:path>
            </a:pathLst>
          </a:cu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4658965" y="1000380"/>
            <a:ext cx="3240087" cy="2424194"/>
            <a:chOff x="1344" y="624"/>
            <a:chExt cx="3476" cy="3224"/>
          </a:xfrm>
        </p:grpSpPr>
        <p:grpSp>
          <p:nvGrpSpPr>
            <p:cNvPr id="32" name="Group 29"/>
            <p:cNvGrpSpPr>
              <a:grpSpLocks/>
            </p:cNvGrpSpPr>
            <p:nvPr/>
          </p:nvGrpSpPr>
          <p:grpSpPr bwMode="auto">
            <a:xfrm>
              <a:off x="1344" y="624"/>
              <a:ext cx="3476" cy="3224"/>
              <a:chOff x="1296" y="528"/>
              <a:chExt cx="3476" cy="3224"/>
            </a:xfrm>
          </p:grpSpPr>
          <p:grpSp>
            <p:nvGrpSpPr>
              <p:cNvPr id="34" name="Group 30"/>
              <p:cNvGrpSpPr>
                <a:grpSpLocks/>
              </p:cNvGrpSpPr>
              <p:nvPr/>
            </p:nvGrpSpPr>
            <p:grpSpPr bwMode="auto">
              <a:xfrm>
                <a:off x="1820" y="2256"/>
                <a:ext cx="2426" cy="931"/>
                <a:chOff x="1680" y="2256"/>
                <a:chExt cx="2239" cy="931"/>
              </a:xfrm>
            </p:grpSpPr>
            <p:grpSp>
              <p:nvGrpSpPr>
                <p:cNvPr id="339" name="Group 31"/>
                <p:cNvGrpSpPr>
                  <a:grpSpLocks/>
                </p:cNvGrpSpPr>
                <p:nvPr/>
              </p:nvGrpSpPr>
              <p:grpSpPr bwMode="auto">
                <a:xfrm>
                  <a:off x="1680" y="2256"/>
                  <a:ext cx="2239" cy="931"/>
                  <a:chOff x="2021" y="2231"/>
                  <a:chExt cx="2239" cy="931"/>
                </a:xfrm>
              </p:grpSpPr>
              <p:grpSp>
                <p:nvGrpSpPr>
                  <p:cNvPr id="341" name="Group 32"/>
                  <p:cNvGrpSpPr>
                    <a:grpSpLocks/>
                  </p:cNvGrpSpPr>
                  <p:nvPr/>
                </p:nvGrpSpPr>
                <p:grpSpPr bwMode="auto">
                  <a:xfrm>
                    <a:off x="2021" y="2231"/>
                    <a:ext cx="2239" cy="931"/>
                    <a:chOff x="2021" y="2231"/>
                    <a:chExt cx="2239" cy="931"/>
                  </a:xfrm>
                </p:grpSpPr>
                <p:sp>
                  <p:nvSpPr>
                    <p:cNvPr id="459" name="Freeform 33"/>
                    <p:cNvSpPr>
                      <a:spLocks/>
                    </p:cNvSpPr>
                    <p:nvPr/>
                  </p:nvSpPr>
                  <p:spPr bwMode="auto">
                    <a:xfrm>
                      <a:off x="2027" y="2469"/>
                      <a:ext cx="2227" cy="687"/>
                    </a:xfrm>
                    <a:custGeom>
                      <a:avLst/>
                      <a:gdLst>
                        <a:gd name="T0" fmla="*/ 0 w 2227"/>
                        <a:gd name="T1" fmla="*/ 650 h 687"/>
                        <a:gd name="T2" fmla="*/ 0 w 2227"/>
                        <a:gd name="T3" fmla="*/ 35 h 687"/>
                        <a:gd name="T4" fmla="*/ 1 w 2227"/>
                        <a:gd name="T5" fmla="*/ 25 h 687"/>
                        <a:gd name="T6" fmla="*/ 3 w 2227"/>
                        <a:gd name="T7" fmla="*/ 18 h 687"/>
                        <a:gd name="T8" fmla="*/ 7 w 2227"/>
                        <a:gd name="T9" fmla="*/ 12 h 687"/>
                        <a:gd name="T10" fmla="*/ 12 w 2227"/>
                        <a:gd name="T11" fmla="*/ 8 h 687"/>
                        <a:gd name="T12" fmla="*/ 17 w 2227"/>
                        <a:gd name="T13" fmla="*/ 4 h 687"/>
                        <a:gd name="T14" fmla="*/ 26 w 2227"/>
                        <a:gd name="T15" fmla="*/ 2 h 687"/>
                        <a:gd name="T16" fmla="*/ 33 w 2227"/>
                        <a:gd name="T17" fmla="*/ 0 h 687"/>
                        <a:gd name="T18" fmla="*/ 42 w 2227"/>
                        <a:gd name="T19" fmla="*/ 0 h 687"/>
                        <a:gd name="T20" fmla="*/ 2175 w 2227"/>
                        <a:gd name="T21" fmla="*/ 0 h 687"/>
                        <a:gd name="T22" fmla="*/ 2187 w 2227"/>
                        <a:gd name="T23" fmla="*/ 0 h 687"/>
                        <a:gd name="T24" fmla="*/ 2198 w 2227"/>
                        <a:gd name="T25" fmla="*/ 3 h 687"/>
                        <a:gd name="T26" fmla="*/ 2207 w 2227"/>
                        <a:gd name="T27" fmla="*/ 5 h 687"/>
                        <a:gd name="T28" fmla="*/ 2214 w 2227"/>
                        <a:gd name="T29" fmla="*/ 10 h 687"/>
                        <a:gd name="T30" fmla="*/ 2220 w 2227"/>
                        <a:gd name="T31" fmla="*/ 16 h 687"/>
                        <a:gd name="T32" fmla="*/ 2223 w 2227"/>
                        <a:gd name="T33" fmla="*/ 24 h 687"/>
                        <a:gd name="T34" fmla="*/ 2226 w 2227"/>
                        <a:gd name="T35" fmla="*/ 35 h 687"/>
                        <a:gd name="T36" fmla="*/ 2227 w 2227"/>
                        <a:gd name="T37" fmla="*/ 47 h 687"/>
                        <a:gd name="T38" fmla="*/ 2227 w 2227"/>
                        <a:gd name="T39" fmla="*/ 663 h 687"/>
                        <a:gd name="T40" fmla="*/ 2226 w 2227"/>
                        <a:gd name="T41" fmla="*/ 676 h 687"/>
                        <a:gd name="T42" fmla="*/ 2221 w 2227"/>
                        <a:gd name="T43" fmla="*/ 683 h 687"/>
                        <a:gd name="T44" fmla="*/ 2213 w 2227"/>
                        <a:gd name="T45" fmla="*/ 686 h 687"/>
                        <a:gd name="T46" fmla="*/ 2198 w 2227"/>
                        <a:gd name="T47" fmla="*/ 687 h 687"/>
                        <a:gd name="T48" fmla="*/ 39 w 2227"/>
                        <a:gd name="T49" fmla="*/ 687 h 687"/>
                        <a:gd name="T50" fmla="*/ 30 w 2227"/>
                        <a:gd name="T51" fmla="*/ 687 h 687"/>
                        <a:gd name="T52" fmla="*/ 23 w 2227"/>
                        <a:gd name="T53" fmla="*/ 686 h 687"/>
                        <a:gd name="T54" fmla="*/ 17 w 2227"/>
                        <a:gd name="T55" fmla="*/ 685 h 687"/>
                        <a:gd name="T56" fmla="*/ 12 w 2227"/>
                        <a:gd name="T57" fmla="*/ 682 h 687"/>
                        <a:gd name="T58" fmla="*/ 7 w 2227"/>
                        <a:gd name="T59" fmla="*/ 677 h 687"/>
                        <a:gd name="T60" fmla="*/ 3 w 2227"/>
                        <a:gd name="T61" fmla="*/ 670 h 687"/>
                        <a:gd name="T62" fmla="*/ 1 w 2227"/>
                        <a:gd name="T63" fmla="*/ 662 h 687"/>
                        <a:gd name="T64" fmla="*/ 0 w 2227"/>
                        <a:gd name="T65" fmla="*/ 650 h 68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227" h="687">
                          <a:moveTo>
                            <a:pt x="0" y="650"/>
                          </a:moveTo>
                          <a:lnTo>
                            <a:pt x="0" y="35"/>
                          </a:lnTo>
                          <a:lnTo>
                            <a:pt x="1" y="25"/>
                          </a:lnTo>
                          <a:lnTo>
                            <a:pt x="3" y="18"/>
                          </a:lnTo>
                          <a:lnTo>
                            <a:pt x="7" y="12"/>
                          </a:lnTo>
                          <a:lnTo>
                            <a:pt x="12" y="8"/>
                          </a:lnTo>
                          <a:lnTo>
                            <a:pt x="17" y="4"/>
                          </a:lnTo>
                          <a:lnTo>
                            <a:pt x="26" y="2"/>
                          </a:lnTo>
                          <a:lnTo>
                            <a:pt x="33" y="0"/>
                          </a:lnTo>
                          <a:lnTo>
                            <a:pt x="42" y="0"/>
                          </a:lnTo>
                          <a:lnTo>
                            <a:pt x="2175" y="0"/>
                          </a:lnTo>
                          <a:lnTo>
                            <a:pt x="2187" y="0"/>
                          </a:lnTo>
                          <a:lnTo>
                            <a:pt x="2198" y="3"/>
                          </a:lnTo>
                          <a:lnTo>
                            <a:pt x="2207" y="5"/>
                          </a:lnTo>
                          <a:lnTo>
                            <a:pt x="2214" y="10"/>
                          </a:lnTo>
                          <a:lnTo>
                            <a:pt x="2220" y="16"/>
                          </a:lnTo>
                          <a:lnTo>
                            <a:pt x="2223" y="24"/>
                          </a:lnTo>
                          <a:lnTo>
                            <a:pt x="2226" y="35"/>
                          </a:lnTo>
                          <a:lnTo>
                            <a:pt x="2227" y="47"/>
                          </a:lnTo>
                          <a:lnTo>
                            <a:pt x="2227" y="663"/>
                          </a:lnTo>
                          <a:lnTo>
                            <a:pt x="2226" y="676"/>
                          </a:lnTo>
                          <a:lnTo>
                            <a:pt x="2221" y="683"/>
                          </a:lnTo>
                          <a:lnTo>
                            <a:pt x="2213" y="686"/>
                          </a:lnTo>
                          <a:lnTo>
                            <a:pt x="2198" y="687"/>
                          </a:lnTo>
                          <a:lnTo>
                            <a:pt x="39" y="687"/>
                          </a:lnTo>
                          <a:lnTo>
                            <a:pt x="30" y="687"/>
                          </a:lnTo>
                          <a:lnTo>
                            <a:pt x="23" y="686"/>
                          </a:lnTo>
                          <a:lnTo>
                            <a:pt x="17" y="685"/>
                          </a:lnTo>
                          <a:lnTo>
                            <a:pt x="12" y="682"/>
                          </a:lnTo>
                          <a:lnTo>
                            <a:pt x="7" y="677"/>
                          </a:lnTo>
                          <a:lnTo>
                            <a:pt x="3" y="670"/>
                          </a:lnTo>
                          <a:lnTo>
                            <a:pt x="1" y="662"/>
                          </a:lnTo>
                          <a:lnTo>
                            <a:pt x="0" y="650"/>
                          </a:lnTo>
                          <a:close/>
                        </a:path>
                      </a:pathLst>
                    </a:custGeom>
                    <a:solidFill>
                      <a:srgbClr val="E5E0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0" name="Freeform 34"/>
                    <p:cNvSpPr>
                      <a:spLocks/>
                    </p:cNvSpPr>
                    <p:nvPr/>
                  </p:nvSpPr>
                  <p:spPr bwMode="auto">
                    <a:xfrm>
                      <a:off x="2021" y="2504"/>
                      <a:ext cx="12" cy="615"/>
                    </a:xfrm>
                    <a:custGeom>
                      <a:avLst/>
                      <a:gdLst>
                        <a:gd name="T0" fmla="*/ 0 w 12"/>
                        <a:gd name="T1" fmla="*/ 0 h 615"/>
                        <a:gd name="T2" fmla="*/ 0 w 12"/>
                        <a:gd name="T3" fmla="*/ 0 h 615"/>
                        <a:gd name="T4" fmla="*/ 0 w 12"/>
                        <a:gd name="T5" fmla="*/ 615 h 615"/>
                        <a:gd name="T6" fmla="*/ 12 w 12"/>
                        <a:gd name="T7" fmla="*/ 615 h 615"/>
                        <a:gd name="T8" fmla="*/ 12 w 12"/>
                        <a:gd name="T9" fmla="*/ 0 h 615"/>
                        <a:gd name="T10" fmla="*/ 12 w 12"/>
                        <a:gd name="T11" fmla="*/ 0 h 615"/>
                        <a:gd name="T12" fmla="*/ 0 w 12"/>
                        <a:gd name="T13" fmla="*/ 0 h 61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2" h="615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615"/>
                          </a:lnTo>
                          <a:lnTo>
                            <a:pt x="12" y="615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1" name="Freeform 35"/>
                    <p:cNvSpPr>
                      <a:spLocks/>
                    </p:cNvSpPr>
                    <p:nvPr/>
                  </p:nvSpPr>
                  <p:spPr bwMode="auto">
                    <a:xfrm>
                      <a:off x="2021" y="2464"/>
                      <a:ext cx="48" cy="40"/>
                    </a:xfrm>
                    <a:custGeom>
                      <a:avLst/>
                      <a:gdLst>
                        <a:gd name="T0" fmla="*/ 48 w 48"/>
                        <a:gd name="T1" fmla="*/ 0 h 40"/>
                        <a:gd name="T2" fmla="*/ 48 w 48"/>
                        <a:gd name="T3" fmla="*/ 0 h 40"/>
                        <a:gd name="T4" fmla="*/ 39 w 48"/>
                        <a:gd name="T5" fmla="*/ 0 h 40"/>
                        <a:gd name="T6" fmla="*/ 31 w 48"/>
                        <a:gd name="T7" fmla="*/ 1 h 40"/>
                        <a:gd name="T8" fmla="*/ 21 w 48"/>
                        <a:gd name="T9" fmla="*/ 3 h 40"/>
                        <a:gd name="T10" fmla="*/ 14 w 48"/>
                        <a:gd name="T11" fmla="*/ 8 h 40"/>
                        <a:gd name="T12" fmla="*/ 8 w 48"/>
                        <a:gd name="T13" fmla="*/ 14 h 40"/>
                        <a:gd name="T14" fmla="*/ 4 w 48"/>
                        <a:gd name="T15" fmla="*/ 21 h 40"/>
                        <a:gd name="T16" fmla="*/ 1 w 48"/>
                        <a:gd name="T17" fmla="*/ 29 h 40"/>
                        <a:gd name="T18" fmla="*/ 0 w 48"/>
                        <a:gd name="T19" fmla="*/ 40 h 40"/>
                        <a:gd name="T20" fmla="*/ 12 w 48"/>
                        <a:gd name="T21" fmla="*/ 40 h 40"/>
                        <a:gd name="T22" fmla="*/ 13 w 48"/>
                        <a:gd name="T23" fmla="*/ 31 h 40"/>
                        <a:gd name="T24" fmla="*/ 15 w 48"/>
                        <a:gd name="T25" fmla="*/ 25 h 40"/>
                        <a:gd name="T26" fmla="*/ 18 w 48"/>
                        <a:gd name="T27" fmla="*/ 21 h 40"/>
                        <a:gd name="T28" fmla="*/ 21 w 48"/>
                        <a:gd name="T29" fmla="*/ 17 h 40"/>
                        <a:gd name="T30" fmla="*/ 26 w 48"/>
                        <a:gd name="T31" fmla="*/ 15 h 40"/>
                        <a:gd name="T32" fmla="*/ 33 w 48"/>
                        <a:gd name="T33" fmla="*/ 13 h 40"/>
                        <a:gd name="T34" fmla="*/ 39 w 48"/>
                        <a:gd name="T35" fmla="*/ 11 h 40"/>
                        <a:gd name="T36" fmla="*/ 48 w 48"/>
                        <a:gd name="T37" fmla="*/ 11 h 40"/>
                        <a:gd name="T38" fmla="*/ 48 w 48"/>
                        <a:gd name="T39" fmla="*/ 11 h 40"/>
                        <a:gd name="T40" fmla="*/ 48 w 48"/>
                        <a:gd name="T41" fmla="*/ 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8" h="40">
                          <a:moveTo>
                            <a:pt x="48" y="0"/>
                          </a:moveTo>
                          <a:lnTo>
                            <a:pt x="48" y="0"/>
                          </a:lnTo>
                          <a:lnTo>
                            <a:pt x="39" y="0"/>
                          </a:lnTo>
                          <a:lnTo>
                            <a:pt x="31" y="1"/>
                          </a:lnTo>
                          <a:lnTo>
                            <a:pt x="21" y="3"/>
                          </a:lnTo>
                          <a:lnTo>
                            <a:pt x="14" y="8"/>
                          </a:lnTo>
                          <a:lnTo>
                            <a:pt x="8" y="14"/>
                          </a:lnTo>
                          <a:lnTo>
                            <a:pt x="4" y="21"/>
                          </a:lnTo>
                          <a:lnTo>
                            <a:pt x="1" y="29"/>
                          </a:lnTo>
                          <a:lnTo>
                            <a:pt x="0" y="40"/>
                          </a:lnTo>
                          <a:lnTo>
                            <a:pt x="12" y="40"/>
                          </a:lnTo>
                          <a:lnTo>
                            <a:pt x="13" y="31"/>
                          </a:lnTo>
                          <a:lnTo>
                            <a:pt x="15" y="25"/>
                          </a:lnTo>
                          <a:lnTo>
                            <a:pt x="18" y="21"/>
                          </a:lnTo>
                          <a:lnTo>
                            <a:pt x="21" y="17"/>
                          </a:lnTo>
                          <a:lnTo>
                            <a:pt x="26" y="15"/>
                          </a:lnTo>
                          <a:lnTo>
                            <a:pt x="33" y="13"/>
                          </a:lnTo>
                          <a:lnTo>
                            <a:pt x="39" y="11"/>
                          </a:lnTo>
                          <a:lnTo>
                            <a:pt x="48" y="11"/>
                          </a:lnTo>
                          <a:lnTo>
                            <a:pt x="48" y="11"/>
                          </a:lnTo>
                          <a:lnTo>
                            <a:pt x="48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2" name="Freeform 36"/>
                    <p:cNvSpPr>
                      <a:spLocks/>
                    </p:cNvSpPr>
                    <p:nvPr/>
                  </p:nvSpPr>
                  <p:spPr bwMode="auto">
                    <a:xfrm>
                      <a:off x="2069" y="2464"/>
                      <a:ext cx="2133" cy="11"/>
                    </a:xfrm>
                    <a:custGeom>
                      <a:avLst/>
                      <a:gdLst>
                        <a:gd name="T0" fmla="*/ 2133 w 2133"/>
                        <a:gd name="T1" fmla="*/ 0 h 11"/>
                        <a:gd name="T2" fmla="*/ 2133 w 2133"/>
                        <a:gd name="T3" fmla="*/ 0 h 11"/>
                        <a:gd name="T4" fmla="*/ 0 w 2133"/>
                        <a:gd name="T5" fmla="*/ 0 h 11"/>
                        <a:gd name="T6" fmla="*/ 0 w 2133"/>
                        <a:gd name="T7" fmla="*/ 11 h 11"/>
                        <a:gd name="T8" fmla="*/ 2133 w 2133"/>
                        <a:gd name="T9" fmla="*/ 11 h 11"/>
                        <a:gd name="T10" fmla="*/ 2133 w 2133"/>
                        <a:gd name="T11" fmla="*/ 11 h 11"/>
                        <a:gd name="T12" fmla="*/ 2133 w 2133"/>
                        <a:gd name="T13" fmla="*/ 0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33" h="11">
                          <a:moveTo>
                            <a:pt x="2133" y="0"/>
                          </a:moveTo>
                          <a:lnTo>
                            <a:pt x="2133" y="0"/>
                          </a:lnTo>
                          <a:lnTo>
                            <a:pt x="0" y="0"/>
                          </a:lnTo>
                          <a:lnTo>
                            <a:pt x="0" y="11"/>
                          </a:lnTo>
                          <a:lnTo>
                            <a:pt x="2133" y="11"/>
                          </a:lnTo>
                          <a:lnTo>
                            <a:pt x="2133" y="11"/>
                          </a:lnTo>
                          <a:lnTo>
                            <a:pt x="213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3" name="Freeform 37"/>
                    <p:cNvSpPr>
                      <a:spLocks/>
                    </p:cNvSpPr>
                    <p:nvPr/>
                  </p:nvSpPr>
                  <p:spPr bwMode="auto">
                    <a:xfrm>
                      <a:off x="4202" y="2464"/>
                      <a:ext cx="58" cy="52"/>
                    </a:xfrm>
                    <a:custGeom>
                      <a:avLst/>
                      <a:gdLst>
                        <a:gd name="T0" fmla="*/ 58 w 58"/>
                        <a:gd name="T1" fmla="*/ 52 h 52"/>
                        <a:gd name="T2" fmla="*/ 58 w 58"/>
                        <a:gd name="T3" fmla="*/ 52 h 52"/>
                        <a:gd name="T4" fmla="*/ 57 w 58"/>
                        <a:gd name="T5" fmla="*/ 40 h 52"/>
                        <a:gd name="T6" fmla="*/ 54 w 58"/>
                        <a:gd name="T7" fmla="*/ 28 h 52"/>
                        <a:gd name="T8" fmla="*/ 50 w 58"/>
                        <a:gd name="T9" fmla="*/ 17 h 52"/>
                        <a:gd name="T10" fmla="*/ 42 w 58"/>
                        <a:gd name="T11" fmla="*/ 10 h 52"/>
                        <a:gd name="T12" fmla="*/ 34 w 58"/>
                        <a:gd name="T13" fmla="*/ 4 h 52"/>
                        <a:gd name="T14" fmla="*/ 24 w 58"/>
                        <a:gd name="T15" fmla="*/ 2 h 52"/>
                        <a:gd name="T16" fmla="*/ 12 w 58"/>
                        <a:gd name="T17" fmla="*/ 0 h 52"/>
                        <a:gd name="T18" fmla="*/ 0 w 58"/>
                        <a:gd name="T19" fmla="*/ 0 h 52"/>
                        <a:gd name="T20" fmla="*/ 0 w 58"/>
                        <a:gd name="T21" fmla="*/ 11 h 52"/>
                        <a:gd name="T22" fmla="*/ 12 w 58"/>
                        <a:gd name="T23" fmla="*/ 11 h 52"/>
                        <a:gd name="T24" fmla="*/ 21 w 58"/>
                        <a:gd name="T25" fmla="*/ 14 h 52"/>
                        <a:gd name="T26" fmla="*/ 30 w 58"/>
                        <a:gd name="T27" fmla="*/ 16 h 52"/>
                        <a:gd name="T28" fmla="*/ 35 w 58"/>
                        <a:gd name="T29" fmla="*/ 20 h 52"/>
                        <a:gd name="T30" fmla="*/ 40 w 58"/>
                        <a:gd name="T31" fmla="*/ 24 h 52"/>
                        <a:gd name="T32" fmla="*/ 42 w 58"/>
                        <a:gd name="T33" fmla="*/ 30 h 52"/>
                        <a:gd name="T34" fmla="*/ 45 w 58"/>
                        <a:gd name="T35" fmla="*/ 40 h 52"/>
                        <a:gd name="T36" fmla="*/ 46 w 58"/>
                        <a:gd name="T37" fmla="*/ 52 h 52"/>
                        <a:gd name="T38" fmla="*/ 46 w 58"/>
                        <a:gd name="T39" fmla="*/ 52 h 52"/>
                        <a:gd name="T40" fmla="*/ 58 w 58"/>
                        <a:gd name="T41" fmla="*/ 52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8" h="52">
                          <a:moveTo>
                            <a:pt x="58" y="52"/>
                          </a:moveTo>
                          <a:lnTo>
                            <a:pt x="58" y="52"/>
                          </a:lnTo>
                          <a:lnTo>
                            <a:pt x="57" y="40"/>
                          </a:lnTo>
                          <a:lnTo>
                            <a:pt x="54" y="28"/>
                          </a:lnTo>
                          <a:lnTo>
                            <a:pt x="50" y="17"/>
                          </a:lnTo>
                          <a:lnTo>
                            <a:pt x="42" y="10"/>
                          </a:lnTo>
                          <a:lnTo>
                            <a:pt x="34" y="4"/>
                          </a:lnTo>
                          <a:lnTo>
                            <a:pt x="24" y="2"/>
                          </a:lnTo>
                          <a:lnTo>
                            <a:pt x="12" y="0"/>
                          </a:lnTo>
                          <a:lnTo>
                            <a:pt x="0" y="0"/>
                          </a:lnTo>
                          <a:lnTo>
                            <a:pt x="0" y="11"/>
                          </a:lnTo>
                          <a:lnTo>
                            <a:pt x="12" y="11"/>
                          </a:lnTo>
                          <a:lnTo>
                            <a:pt x="21" y="14"/>
                          </a:lnTo>
                          <a:lnTo>
                            <a:pt x="30" y="16"/>
                          </a:lnTo>
                          <a:lnTo>
                            <a:pt x="35" y="20"/>
                          </a:lnTo>
                          <a:lnTo>
                            <a:pt x="40" y="24"/>
                          </a:lnTo>
                          <a:lnTo>
                            <a:pt x="42" y="30"/>
                          </a:lnTo>
                          <a:lnTo>
                            <a:pt x="45" y="40"/>
                          </a:lnTo>
                          <a:lnTo>
                            <a:pt x="46" y="52"/>
                          </a:lnTo>
                          <a:lnTo>
                            <a:pt x="46" y="52"/>
                          </a:lnTo>
                          <a:lnTo>
                            <a:pt x="58" y="5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4" name="Freeform 38"/>
                    <p:cNvSpPr>
                      <a:spLocks/>
                    </p:cNvSpPr>
                    <p:nvPr/>
                  </p:nvSpPr>
                  <p:spPr bwMode="auto">
                    <a:xfrm>
                      <a:off x="4248" y="2516"/>
                      <a:ext cx="12" cy="616"/>
                    </a:xfrm>
                    <a:custGeom>
                      <a:avLst/>
                      <a:gdLst>
                        <a:gd name="T0" fmla="*/ 12 w 12"/>
                        <a:gd name="T1" fmla="*/ 616 h 616"/>
                        <a:gd name="T2" fmla="*/ 12 w 12"/>
                        <a:gd name="T3" fmla="*/ 616 h 616"/>
                        <a:gd name="T4" fmla="*/ 12 w 12"/>
                        <a:gd name="T5" fmla="*/ 0 h 616"/>
                        <a:gd name="T6" fmla="*/ 0 w 12"/>
                        <a:gd name="T7" fmla="*/ 0 h 616"/>
                        <a:gd name="T8" fmla="*/ 0 w 12"/>
                        <a:gd name="T9" fmla="*/ 616 h 616"/>
                        <a:gd name="T10" fmla="*/ 0 w 12"/>
                        <a:gd name="T11" fmla="*/ 616 h 616"/>
                        <a:gd name="T12" fmla="*/ 12 w 12"/>
                        <a:gd name="T13" fmla="*/ 616 h 6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2" h="616">
                          <a:moveTo>
                            <a:pt x="12" y="616"/>
                          </a:moveTo>
                          <a:lnTo>
                            <a:pt x="12" y="616"/>
                          </a:lnTo>
                          <a:lnTo>
                            <a:pt x="12" y="0"/>
                          </a:lnTo>
                          <a:lnTo>
                            <a:pt x="0" y="0"/>
                          </a:lnTo>
                          <a:lnTo>
                            <a:pt x="0" y="616"/>
                          </a:lnTo>
                          <a:lnTo>
                            <a:pt x="0" y="616"/>
                          </a:lnTo>
                          <a:lnTo>
                            <a:pt x="12" y="61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5" name="Freeform 39"/>
                    <p:cNvSpPr>
                      <a:spLocks/>
                    </p:cNvSpPr>
                    <p:nvPr/>
                  </p:nvSpPr>
                  <p:spPr bwMode="auto">
                    <a:xfrm>
                      <a:off x="4225" y="3132"/>
                      <a:ext cx="35" cy="30"/>
                    </a:xfrm>
                    <a:custGeom>
                      <a:avLst/>
                      <a:gdLst>
                        <a:gd name="T0" fmla="*/ 0 w 35"/>
                        <a:gd name="T1" fmla="*/ 30 h 30"/>
                        <a:gd name="T2" fmla="*/ 0 w 35"/>
                        <a:gd name="T3" fmla="*/ 30 h 30"/>
                        <a:gd name="T4" fmla="*/ 16 w 35"/>
                        <a:gd name="T5" fmla="*/ 29 h 30"/>
                        <a:gd name="T6" fmla="*/ 27 w 35"/>
                        <a:gd name="T7" fmla="*/ 24 h 30"/>
                        <a:gd name="T8" fmla="*/ 34 w 35"/>
                        <a:gd name="T9" fmla="*/ 14 h 30"/>
                        <a:gd name="T10" fmla="*/ 35 w 35"/>
                        <a:gd name="T11" fmla="*/ 0 h 30"/>
                        <a:gd name="T12" fmla="*/ 23 w 35"/>
                        <a:gd name="T13" fmla="*/ 0 h 30"/>
                        <a:gd name="T14" fmla="*/ 22 w 35"/>
                        <a:gd name="T15" fmla="*/ 12 h 30"/>
                        <a:gd name="T16" fmla="*/ 19 w 35"/>
                        <a:gd name="T17" fmla="*/ 15 h 30"/>
                        <a:gd name="T18" fmla="*/ 14 w 35"/>
                        <a:gd name="T19" fmla="*/ 17 h 30"/>
                        <a:gd name="T20" fmla="*/ 0 w 35"/>
                        <a:gd name="T21" fmla="*/ 19 h 30"/>
                        <a:gd name="T22" fmla="*/ 0 w 35"/>
                        <a:gd name="T23" fmla="*/ 19 h 30"/>
                        <a:gd name="T24" fmla="*/ 0 w 35"/>
                        <a:gd name="T25" fmla="*/ 30 h 3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5" h="30">
                          <a:moveTo>
                            <a:pt x="0" y="30"/>
                          </a:moveTo>
                          <a:lnTo>
                            <a:pt x="0" y="30"/>
                          </a:lnTo>
                          <a:lnTo>
                            <a:pt x="16" y="29"/>
                          </a:lnTo>
                          <a:lnTo>
                            <a:pt x="27" y="24"/>
                          </a:lnTo>
                          <a:lnTo>
                            <a:pt x="34" y="14"/>
                          </a:lnTo>
                          <a:lnTo>
                            <a:pt x="35" y="0"/>
                          </a:lnTo>
                          <a:lnTo>
                            <a:pt x="23" y="0"/>
                          </a:lnTo>
                          <a:lnTo>
                            <a:pt x="22" y="12"/>
                          </a:lnTo>
                          <a:lnTo>
                            <a:pt x="19" y="15"/>
                          </a:lnTo>
                          <a:lnTo>
                            <a:pt x="14" y="17"/>
                          </a:lnTo>
                          <a:lnTo>
                            <a:pt x="0" y="19"/>
                          </a:lnTo>
                          <a:lnTo>
                            <a:pt x="0" y="19"/>
                          </a:lnTo>
                          <a:lnTo>
                            <a:pt x="0" y="3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6" name="Freeform 40"/>
                    <p:cNvSpPr>
                      <a:spLocks/>
                    </p:cNvSpPr>
                    <p:nvPr/>
                  </p:nvSpPr>
                  <p:spPr bwMode="auto">
                    <a:xfrm>
                      <a:off x="2066" y="3151"/>
                      <a:ext cx="2159" cy="11"/>
                    </a:xfrm>
                    <a:custGeom>
                      <a:avLst/>
                      <a:gdLst>
                        <a:gd name="T0" fmla="*/ 0 w 2159"/>
                        <a:gd name="T1" fmla="*/ 11 h 11"/>
                        <a:gd name="T2" fmla="*/ 0 w 2159"/>
                        <a:gd name="T3" fmla="*/ 11 h 11"/>
                        <a:gd name="T4" fmla="*/ 2159 w 2159"/>
                        <a:gd name="T5" fmla="*/ 11 h 11"/>
                        <a:gd name="T6" fmla="*/ 2159 w 2159"/>
                        <a:gd name="T7" fmla="*/ 0 h 11"/>
                        <a:gd name="T8" fmla="*/ 0 w 2159"/>
                        <a:gd name="T9" fmla="*/ 0 h 11"/>
                        <a:gd name="T10" fmla="*/ 0 w 2159"/>
                        <a:gd name="T11" fmla="*/ 0 h 11"/>
                        <a:gd name="T12" fmla="*/ 0 w 2159"/>
                        <a:gd name="T13" fmla="*/ 1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59" h="11">
                          <a:moveTo>
                            <a:pt x="0" y="11"/>
                          </a:moveTo>
                          <a:lnTo>
                            <a:pt x="0" y="11"/>
                          </a:lnTo>
                          <a:lnTo>
                            <a:pt x="2159" y="11"/>
                          </a:lnTo>
                          <a:lnTo>
                            <a:pt x="2159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7" name="Freeform 41"/>
                    <p:cNvSpPr>
                      <a:spLocks/>
                    </p:cNvSpPr>
                    <p:nvPr/>
                  </p:nvSpPr>
                  <p:spPr bwMode="auto">
                    <a:xfrm>
                      <a:off x="2021" y="3119"/>
                      <a:ext cx="45" cy="43"/>
                    </a:xfrm>
                    <a:custGeom>
                      <a:avLst/>
                      <a:gdLst>
                        <a:gd name="T0" fmla="*/ 0 w 45"/>
                        <a:gd name="T1" fmla="*/ 0 h 43"/>
                        <a:gd name="T2" fmla="*/ 0 w 45"/>
                        <a:gd name="T3" fmla="*/ 0 h 43"/>
                        <a:gd name="T4" fmla="*/ 1 w 45"/>
                        <a:gd name="T5" fmla="*/ 12 h 43"/>
                        <a:gd name="T6" fmla="*/ 4 w 45"/>
                        <a:gd name="T7" fmla="*/ 21 h 43"/>
                        <a:gd name="T8" fmla="*/ 8 w 45"/>
                        <a:gd name="T9" fmla="*/ 30 h 43"/>
                        <a:gd name="T10" fmla="*/ 14 w 45"/>
                        <a:gd name="T11" fmla="*/ 36 h 43"/>
                        <a:gd name="T12" fmla="*/ 21 w 45"/>
                        <a:gd name="T13" fmla="*/ 41 h 43"/>
                        <a:gd name="T14" fmla="*/ 29 w 45"/>
                        <a:gd name="T15" fmla="*/ 42 h 43"/>
                        <a:gd name="T16" fmla="*/ 36 w 45"/>
                        <a:gd name="T17" fmla="*/ 43 h 43"/>
                        <a:gd name="T18" fmla="*/ 45 w 45"/>
                        <a:gd name="T19" fmla="*/ 43 h 43"/>
                        <a:gd name="T20" fmla="*/ 45 w 45"/>
                        <a:gd name="T21" fmla="*/ 32 h 43"/>
                        <a:gd name="T22" fmla="*/ 36 w 45"/>
                        <a:gd name="T23" fmla="*/ 32 h 43"/>
                        <a:gd name="T24" fmla="*/ 29 w 45"/>
                        <a:gd name="T25" fmla="*/ 30 h 43"/>
                        <a:gd name="T26" fmla="*/ 26 w 45"/>
                        <a:gd name="T27" fmla="*/ 29 h 43"/>
                        <a:gd name="T28" fmla="*/ 21 w 45"/>
                        <a:gd name="T29" fmla="*/ 27 h 43"/>
                        <a:gd name="T30" fmla="*/ 18 w 45"/>
                        <a:gd name="T31" fmla="*/ 23 h 43"/>
                        <a:gd name="T32" fmla="*/ 15 w 45"/>
                        <a:gd name="T33" fmla="*/ 19 h 43"/>
                        <a:gd name="T34" fmla="*/ 13 w 45"/>
                        <a:gd name="T35" fmla="*/ 12 h 43"/>
                        <a:gd name="T36" fmla="*/ 12 w 45"/>
                        <a:gd name="T37" fmla="*/ 0 h 43"/>
                        <a:gd name="T38" fmla="*/ 12 w 45"/>
                        <a:gd name="T39" fmla="*/ 0 h 43"/>
                        <a:gd name="T40" fmla="*/ 0 w 45"/>
                        <a:gd name="T41" fmla="*/ 0 h 4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5" h="43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1" y="12"/>
                          </a:lnTo>
                          <a:lnTo>
                            <a:pt x="4" y="21"/>
                          </a:lnTo>
                          <a:lnTo>
                            <a:pt x="8" y="30"/>
                          </a:lnTo>
                          <a:lnTo>
                            <a:pt x="14" y="36"/>
                          </a:lnTo>
                          <a:lnTo>
                            <a:pt x="21" y="41"/>
                          </a:lnTo>
                          <a:lnTo>
                            <a:pt x="29" y="42"/>
                          </a:lnTo>
                          <a:lnTo>
                            <a:pt x="36" y="43"/>
                          </a:lnTo>
                          <a:lnTo>
                            <a:pt x="45" y="43"/>
                          </a:lnTo>
                          <a:lnTo>
                            <a:pt x="45" y="32"/>
                          </a:lnTo>
                          <a:lnTo>
                            <a:pt x="36" y="32"/>
                          </a:lnTo>
                          <a:lnTo>
                            <a:pt x="29" y="30"/>
                          </a:lnTo>
                          <a:lnTo>
                            <a:pt x="26" y="29"/>
                          </a:lnTo>
                          <a:lnTo>
                            <a:pt x="21" y="27"/>
                          </a:lnTo>
                          <a:lnTo>
                            <a:pt x="18" y="23"/>
                          </a:lnTo>
                          <a:lnTo>
                            <a:pt x="15" y="19"/>
                          </a:lnTo>
                          <a:lnTo>
                            <a:pt x="13" y="12"/>
                          </a:lnTo>
                          <a:lnTo>
                            <a:pt x="12" y="0"/>
                          </a:lnTo>
                          <a:lnTo>
                            <a:pt x="12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8" name="Freeform 42"/>
                    <p:cNvSpPr>
                      <a:spLocks/>
                    </p:cNvSpPr>
                    <p:nvPr/>
                  </p:nvSpPr>
                  <p:spPr bwMode="auto">
                    <a:xfrm>
                      <a:off x="2027" y="2237"/>
                      <a:ext cx="2227" cy="279"/>
                    </a:xfrm>
                    <a:custGeom>
                      <a:avLst/>
                      <a:gdLst>
                        <a:gd name="T0" fmla="*/ 1 w 2227"/>
                        <a:gd name="T1" fmla="*/ 250 h 279"/>
                        <a:gd name="T2" fmla="*/ 3 w 2227"/>
                        <a:gd name="T3" fmla="*/ 245 h 279"/>
                        <a:gd name="T4" fmla="*/ 9 w 2227"/>
                        <a:gd name="T5" fmla="*/ 235 h 279"/>
                        <a:gd name="T6" fmla="*/ 20 w 2227"/>
                        <a:gd name="T7" fmla="*/ 222 h 279"/>
                        <a:gd name="T8" fmla="*/ 33 w 2227"/>
                        <a:gd name="T9" fmla="*/ 205 h 279"/>
                        <a:gd name="T10" fmla="*/ 47 w 2227"/>
                        <a:gd name="T11" fmla="*/ 185 h 279"/>
                        <a:gd name="T12" fmla="*/ 64 w 2227"/>
                        <a:gd name="T13" fmla="*/ 164 h 279"/>
                        <a:gd name="T14" fmla="*/ 82 w 2227"/>
                        <a:gd name="T15" fmla="*/ 142 h 279"/>
                        <a:gd name="T16" fmla="*/ 101 w 2227"/>
                        <a:gd name="T17" fmla="*/ 120 h 279"/>
                        <a:gd name="T18" fmla="*/ 121 w 2227"/>
                        <a:gd name="T19" fmla="*/ 97 h 279"/>
                        <a:gd name="T20" fmla="*/ 138 w 2227"/>
                        <a:gd name="T21" fmla="*/ 75 h 279"/>
                        <a:gd name="T22" fmla="*/ 156 w 2227"/>
                        <a:gd name="T23" fmla="*/ 55 h 279"/>
                        <a:gd name="T24" fmla="*/ 172 w 2227"/>
                        <a:gd name="T25" fmla="*/ 38 h 279"/>
                        <a:gd name="T26" fmla="*/ 185 w 2227"/>
                        <a:gd name="T27" fmla="*/ 22 h 279"/>
                        <a:gd name="T28" fmla="*/ 196 w 2227"/>
                        <a:gd name="T29" fmla="*/ 10 h 279"/>
                        <a:gd name="T30" fmla="*/ 204 w 2227"/>
                        <a:gd name="T31" fmla="*/ 2 h 279"/>
                        <a:gd name="T32" fmla="*/ 208 w 2227"/>
                        <a:gd name="T33" fmla="*/ 0 h 279"/>
                        <a:gd name="T34" fmla="*/ 2006 w 2227"/>
                        <a:gd name="T35" fmla="*/ 0 h 279"/>
                        <a:gd name="T36" fmla="*/ 2011 w 2227"/>
                        <a:gd name="T37" fmla="*/ 2 h 279"/>
                        <a:gd name="T38" fmla="*/ 2019 w 2227"/>
                        <a:gd name="T39" fmla="*/ 10 h 279"/>
                        <a:gd name="T40" fmla="*/ 2031 w 2227"/>
                        <a:gd name="T41" fmla="*/ 22 h 279"/>
                        <a:gd name="T42" fmla="*/ 2046 w 2227"/>
                        <a:gd name="T43" fmla="*/ 38 h 279"/>
                        <a:gd name="T44" fmla="*/ 2063 w 2227"/>
                        <a:gd name="T45" fmla="*/ 56 h 279"/>
                        <a:gd name="T46" fmla="*/ 2081 w 2227"/>
                        <a:gd name="T47" fmla="*/ 76 h 279"/>
                        <a:gd name="T48" fmla="*/ 2101 w 2227"/>
                        <a:gd name="T49" fmla="*/ 99 h 279"/>
                        <a:gd name="T50" fmla="*/ 2121 w 2227"/>
                        <a:gd name="T51" fmla="*/ 122 h 279"/>
                        <a:gd name="T52" fmla="*/ 2141 w 2227"/>
                        <a:gd name="T53" fmla="*/ 146 h 279"/>
                        <a:gd name="T54" fmla="*/ 2160 w 2227"/>
                        <a:gd name="T55" fmla="*/ 168 h 279"/>
                        <a:gd name="T56" fmla="*/ 2178 w 2227"/>
                        <a:gd name="T57" fmla="*/ 189 h 279"/>
                        <a:gd name="T58" fmla="*/ 2194 w 2227"/>
                        <a:gd name="T59" fmla="*/ 209 h 279"/>
                        <a:gd name="T60" fmla="*/ 2208 w 2227"/>
                        <a:gd name="T61" fmla="*/ 227 h 279"/>
                        <a:gd name="T62" fmla="*/ 2217 w 2227"/>
                        <a:gd name="T63" fmla="*/ 241 h 279"/>
                        <a:gd name="T64" fmla="*/ 2225 w 2227"/>
                        <a:gd name="T65" fmla="*/ 250 h 279"/>
                        <a:gd name="T66" fmla="*/ 2227 w 2227"/>
                        <a:gd name="T67" fmla="*/ 256 h 279"/>
                        <a:gd name="T68" fmla="*/ 2227 w 2227"/>
                        <a:gd name="T69" fmla="*/ 279 h 279"/>
                        <a:gd name="T70" fmla="*/ 2226 w 2227"/>
                        <a:gd name="T71" fmla="*/ 267 h 279"/>
                        <a:gd name="T72" fmla="*/ 2223 w 2227"/>
                        <a:gd name="T73" fmla="*/ 256 h 279"/>
                        <a:gd name="T74" fmla="*/ 2220 w 2227"/>
                        <a:gd name="T75" fmla="*/ 248 h 279"/>
                        <a:gd name="T76" fmla="*/ 2214 w 2227"/>
                        <a:gd name="T77" fmla="*/ 242 h 279"/>
                        <a:gd name="T78" fmla="*/ 2207 w 2227"/>
                        <a:gd name="T79" fmla="*/ 237 h 279"/>
                        <a:gd name="T80" fmla="*/ 2198 w 2227"/>
                        <a:gd name="T81" fmla="*/ 235 h 279"/>
                        <a:gd name="T82" fmla="*/ 2187 w 2227"/>
                        <a:gd name="T83" fmla="*/ 232 h 279"/>
                        <a:gd name="T84" fmla="*/ 2175 w 2227"/>
                        <a:gd name="T85" fmla="*/ 232 h 279"/>
                        <a:gd name="T86" fmla="*/ 42 w 2227"/>
                        <a:gd name="T87" fmla="*/ 232 h 279"/>
                        <a:gd name="T88" fmla="*/ 33 w 2227"/>
                        <a:gd name="T89" fmla="*/ 232 h 279"/>
                        <a:gd name="T90" fmla="*/ 26 w 2227"/>
                        <a:gd name="T91" fmla="*/ 234 h 279"/>
                        <a:gd name="T92" fmla="*/ 17 w 2227"/>
                        <a:gd name="T93" fmla="*/ 236 h 279"/>
                        <a:gd name="T94" fmla="*/ 12 w 2227"/>
                        <a:gd name="T95" fmla="*/ 240 h 279"/>
                        <a:gd name="T96" fmla="*/ 7 w 2227"/>
                        <a:gd name="T97" fmla="*/ 244 h 279"/>
                        <a:gd name="T98" fmla="*/ 3 w 2227"/>
                        <a:gd name="T99" fmla="*/ 250 h 279"/>
                        <a:gd name="T100" fmla="*/ 1 w 2227"/>
                        <a:gd name="T101" fmla="*/ 257 h 279"/>
                        <a:gd name="T102" fmla="*/ 0 w 2227"/>
                        <a:gd name="T103" fmla="*/ 267 h 279"/>
                        <a:gd name="T104" fmla="*/ 1 w 2227"/>
                        <a:gd name="T105" fmla="*/ 250 h 27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  <a:cxn ang="0">
                          <a:pos x="T96" y="T97"/>
                        </a:cxn>
                        <a:cxn ang="0">
                          <a:pos x="T98" y="T99"/>
                        </a:cxn>
                        <a:cxn ang="0">
                          <a:pos x="T100" y="T101"/>
                        </a:cxn>
                        <a:cxn ang="0">
                          <a:pos x="T102" y="T103"/>
                        </a:cxn>
                        <a:cxn ang="0">
                          <a:pos x="T104" y="T105"/>
                        </a:cxn>
                      </a:cxnLst>
                      <a:rect l="0" t="0" r="r" b="b"/>
                      <a:pathLst>
                        <a:path w="2227" h="279">
                          <a:moveTo>
                            <a:pt x="1" y="250"/>
                          </a:moveTo>
                          <a:lnTo>
                            <a:pt x="3" y="245"/>
                          </a:lnTo>
                          <a:lnTo>
                            <a:pt x="9" y="235"/>
                          </a:lnTo>
                          <a:lnTo>
                            <a:pt x="20" y="222"/>
                          </a:lnTo>
                          <a:lnTo>
                            <a:pt x="33" y="205"/>
                          </a:lnTo>
                          <a:lnTo>
                            <a:pt x="47" y="185"/>
                          </a:lnTo>
                          <a:lnTo>
                            <a:pt x="64" y="164"/>
                          </a:lnTo>
                          <a:lnTo>
                            <a:pt x="82" y="142"/>
                          </a:lnTo>
                          <a:lnTo>
                            <a:pt x="101" y="120"/>
                          </a:lnTo>
                          <a:lnTo>
                            <a:pt x="121" y="97"/>
                          </a:lnTo>
                          <a:lnTo>
                            <a:pt x="138" y="75"/>
                          </a:lnTo>
                          <a:lnTo>
                            <a:pt x="156" y="55"/>
                          </a:lnTo>
                          <a:lnTo>
                            <a:pt x="172" y="38"/>
                          </a:lnTo>
                          <a:lnTo>
                            <a:pt x="185" y="22"/>
                          </a:lnTo>
                          <a:lnTo>
                            <a:pt x="196" y="10"/>
                          </a:lnTo>
                          <a:lnTo>
                            <a:pt x="204" y="2"/>
                          </a:lnTo>
                          <a:lnTo>
                            <a:pt x="208" y="0"/>
                          </a:lnTo>
                          <a:lnTo>
                            <a:pt x="2006" y="0"/>
                          </a:lnTo>
                          <a:lnTo>
                            <a:pt x="2011" y="2"/>
                          </a:lnTo>
                          <a:lnTo>
                            <a:pt x="2019" y="10"/>
                          </a:lnTo>
                          <a:lnTo>
                            <a:pt x="2031" y="22"/>
                          </a:lnTo>
                          <a:lnTo>
                            <a:pt x="2046" y="38"/>
                          </a:lnTo>
                          <a:lnTo>
                            <a:pt x="2063" y="56"/>
                          </a:lnTo>
                          <a:lnTo>
                            <a:pt x="2081" y="76"/>
                          </a:lnTo>
                          <a:lnTo>
                            <a:pt x="2101" y="99"/>
                          </a:lnTo>
                          <a:lnTo>
                            <a:pt x="2121" y="122"/>
                          </a:lnTo>
                          <a:lnTo>
                            <a:pt x="2141" y="146"/>
                          </a:lnTo>
                          <a:lnTo>
                            <a:pt x="2160" y="168"/>
                          </a:lnTo>
                          <a:lnTo>
                            <a:pt x="2178" y="189"/>
                          </a:lnTo>
                          <a:lnTo>
                            <a:pt x="2194" y="209"/>
                          </a:lnTo>
                          <a:lnTo>
                            <a:pt x="2208" y="227"/>
                          </a:lnTo>
                          <a:lnTo>
                            <a:pt x="2217" y="241"/>
                          </a:lnTo>
                          <a:lnTo>
                            <a:pt x="2225" y="250"/>
                          </a:lnTo>
                          <a:lnTo>
                            <a:pt x="2227" y="256"/>
                          </a:lnTo>
                          <a:lnTo>
                            <a:pt x="2227" y="279"/>
                          </a:lnTo>
                          <a:lnTo>
                            <a:pt x="2226" y="267"/>
                          </a:lnTo>
                          <a:lnTo>
                            <a:pt x="2223" y="256"/>
                          </a:lnTo>
                          <a:lnTo>
                            <a:pt x="2220" y="248"/>
                          </a:lnTo>
                          <a:lnTo>
                            <a:pt x="2214" y="242"/>
                          </a:lnTo>
                          <a:lnTo>
                            <a:pt x="2207" y="237"/>
                          </a:lnTo>
                          <a:lnTo>
                            <a:pt x="2198" y="235"/>
                          </a:lnTo>
                          <a:lnTo>
                            <a:pt x="2187" y="232"/>
                          </a:lnTo>
                          <a:lnTo>
                            <a:pt x="2175" y="232"/>
                          </a:lnTo>
                          <a:lnTo>
                            <a:pt x="42" y="232"/>
                          </a:lnTo>
                          <a:lnTo>
                            <a:pt x="33" y="232"/>
                          </a:lnTo>
                          <a:lnTo>
                            <a:pt x="26" y="234"/>
                          </a:lnTo>
                          <a:lnTo>
                            <a:pt x="17" y="236"/>
                          </a:lnTo>
                          <a:lnTo>
                            <a:pt x="12" y="240"/>
                          </a:lnTo>
                          <a:lnTo>
                            <a:pt x="7" y="244"/>
                          </a:lnTo>
                          <a:lnTo>
                            <a:pt x="3" y="250"/>
                          </a:lnTo>
                          <a:lnTo>
                            <a:pt x="1" y="257"/>
                          </a:lnTo>
                          <a:lnTo>
                            <a:pt x="0" y="267"/>
                          </a:lnTo>
                          <a:lnTo>
                            <a:pt x="1" y="250"/>
                          </a:lnTo>
                          <a:close/>
                        </a:path>
                      </a:pathLst>
                    </a:custGeom>
                    <a:solidFill>
                      <a:srgbClr val="B5A5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9" name="Freeform 43"/>
                    <p:cNvSpPr>
                      <a:spLocks/>
                    </p:cNvSpPr>
                    <p:nvPr/>
                  </p:nvSpPr>
                  <p:spPr bwMode="auto">
                    <a:xfrm>
                      <a:off x="2022" y="2231"/>
                      <a:ext cx="213" cy="256"/>
                    </a:xfrm>
                    <a:custGeom>
                      <a:avLst/>
                      <a:gdLst>
                        <a:gd name="T0" fmla="*/ 213 w 213"/>
                        <a:gd name="T1" fmla="*/ 0 h 256"/>
                        <a:gd name="T2" fmla="*/ 213 w 213"/>
                        <a:gd name="T3" fmla="*/ 0 h 256"/>
                        <a:gd name="T4" fmla="*/ 206 w 213"/>
                        <a:gd name="T5" fmla="*/ 4 h 256"/>
                        <a:gd name="T6" fmla="*/ 197 w 213"/>
                        <a:gd name="T7" fmla="*/ 13 h 256"/>
                        <a:gd name="T8" fmla="*/ 186 w 213"/>
                        <a:gd name="T9" fmla="*/ 25 h 256"/>
                        <a:gd name="T10" fmla="*/ 173 w 213"/>
                        <a:gd name="T11" fmla="*/ 40 h 256"/>
                        <a:gd name="T12" fmla="*/ 156 w 213"/>
                        <a:gd name="T13" fmla="*/ 58 h 256"/>
                        <a:gd name="T14" fmla="*/ 139 w 213"/>
                        <a:gd name="T15" fmla="*/ 78 h 256"/>
                        <a:gd name="T16" fmla="*/ 121 w 213"/>
                        <a:gd name="T17" fmla="*/ 100 h 256"/>
                        <a:gd name="T18" fmla="*/ 101 w 213"/>
                        <a:gd name="T19" fmla="*/ 122 h 256"/>
                        <a:gd name="T20" fmla="*/ 82 w 213"/>
                        <a:gd name="T21" fmla="*/ 145 h 256"/>
                        <a:gd name="T22" fmla="*/ 65 w 213"/>
                        <a:gd name="T23" fmla="*/ 167 h 256"/>
                        <a:gd name="T24" fmla="*/ 47 w 213"/>
                        <a:gd name="T25" fmla="*/ 188 h 256"/>
                        <a:gd name="T26" fmla="*/ 33 w 213"/>
                        <a:gd name="T27" fmla="*/ 208 h 256"/>
                        <a:gd name="T28" fmla="*/ 20 w 213"/>
                        <a:gd name="T29" fmla="*/ 224 h 256"/>
                        <a:gd name="T30" fmla="*/ 10 w 213"/>
                        <a:gd name="T31" fmla="*/ 237 h 256"/>
                        <a:gd name="T32" fmla="*/ 4 w 213"/>
                        <a:gd name="T33" fmla="*/ 249 h 256"/>
                        <a:gd name="T34" fmla="*/ 0 w 213"/>
                        <a:gd name="T35" fmla="*/ 256 h 256"/>
                        <a:gd name="T36" fmla="*/ 12 w 213"/>
                        <a:gd name="T37" fmla="*/ 256 h 256"/>
                        <a:gd name="T38" fmla="*/ 13 w 213"/>
                        <a:gd name="T39" fmla="*/ 254 h 256"/>
                        <a:gd name="T40" fmla="*/ 19 w 213"/>
                        <a:gd name="T41" fmla="*/ 244 h 256"/>
                        <a:gd name="T42" fmla="*/ 30 w 213"/>
                        <a:gd name="T43" fmla="*/ 231 h 256"/>
                        <a:gd name="T44" fmla="*/ 42 w 213"/>
                        <a:gd name="T45" fmla="*/ 215 h 256"/>
                        <a:gd name="T46" fmla="*/ 57 w 213"/>
                        <a:gd name="T47" fmla="*/ 195 h 256"/>
                        <a:gd name="T48" fmla="*/ 74 w 213"/>
                        <a:gd name="T49" fmla="*/ 174 h 256"/>
                        <a:gd name="T50" fmla="*/ 92 w 213"/>
                        <a:gd name="T51" fmla="*/ 152 h 256"/>
                        <a:gd name="T52" fmla="*/ 111 w 213"/>
                        <a:gd name="T53" fmla="*/ 129 h 256"/>
                        <a:gd name="T54" fmla="*/ 130 w 213"/>
                        <a:gd name="T55" fmla="*/ 107 h 256"/>
                        <a:gd name="T56" fmla="*/ 148 w 213"/>
                        <a:gd name="T57" fmla="*/ 85 h 256"/>
                        <a:gd name="T58" fmla="*/ 166 w 213"/>
                        <a:gd name="T59" fmla="*/ 65 h 256"/>
                        <a:gd name="T60" fmla="*/ 182 w 213"/>
                        <a:gd name="T61" fmla="*/ 47 h 256"/>
                        <a:gd name="T62" fmla="*/ 195 w 213"/>
                        <a:gd name="T63" fmla="*/ 32 h 256"/>
                        <a:gd name="T64" fmla="*/ 204 w 213"/>
                        <a:gd name="T65" fmla="*/ 20 h 256"/>
                        <a:gd name="T66" fmla="*/ 213 w 213"/>
                        <a:gd name="T67" fmla="*/ 13 h 256"/>
                        <a:gd name="T68" fmla="*/ 213 w 213"/>
                        <a:gd name="T69" fmla="*/ 12 h 256"/>
                        <a:gd name="T70" fmla="*/ 213 w 213"/>
                        <a:gd name="T71" fmla="*/ 12 h 256"/>
                        <a:gd name="T72" fmla="*/ 213 w 213"/>
                        <a:gd name="T73" fmla="*/ 0 h 25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13" h="256">
                          <a:moveTo>
                            <a:pt x="213" y="0"/>
                          </a:moveTo>
                          <a:lnTo>
                            <a:pt x="213" y="0"/>
                          </a:lnTo>
                          <a:lnTo>
                            <a:pt x="206" y="4"/>
                          </a:lnTo>
                          <a:lnTo>
                            <a:pt x="197" y="13"/>
                          </a:lnTo>
                          <a:lnTo>
                            <a:pt x="186" y="25"/>
                          </a:lnTo>
                          <a:lnTo>
                            <a:pt x="173" y="40"/>
                          </a:lnTo>
                          <a:lnTo>
                            <a:pt x="156" y="58"/>
                          </a:lnTo>
                          <a:lnTo>
                            <a:pt x="139" y="78"/>
                          </a:lnTo>
                          <a:lnTo>
                            <a:pt x="121" y="100"/>
                          </a:lnTo>
                          <a:lnTo>
                            <a:pt x="101" y="122"/>
                          </a:lnTo>
                          <a:lnTo>
                            <a:pt x="82" y="145"/>
                          </a:lnTo>
                          <a:lnTo>
                            <a:pt x="65" y="167"/>
                          </a:lnTo>
                          <a:lnTo>
                            <a:pt x="47" y="188"/>
                          </a:lnTo>
                          <a:lnTo>
                            <a:pt x="33" y="208"/>
                          </a:lnTo>
                          <a:lnTo>
                            <a:pt x="20" y="224"/>
                          </a:lnTo>
                          <a:lnTo>
                            <a:pt x="10" y="237"/>
                          </a:lnTo>
                          <a:lnTo>
                            <a:pt x="4" y="249"/>
                          </a:lnTo>
                          <a:lnTo>
                            <a:pt x="0" y="256"/>
                          </a:lnTo>
                          <a:lnTo>
                            <a:pt x="12" y="256"/>
                          </a:lnTo>
                          <a:lnTo>
                            <a:pt x="13" y="254"/>
                          </a:lnTo>
                          <a:lnTo>
                            <a:pt x="19" y="244"/>
                          </a:lnTo>
                          <a:lnTo>
                            <a:pt x="30" y="231"/>
                          </a:lnTo>
                          <a:lnTo>
                            <a:pt x="42" y="215"/>
                          </a:lnTo>
                          <a:lnTo>
                            <a:pt x="57" y="195"/>
                          </a:lnTo>
                          <a:lnTo>
                            <a:pt x="74" y="174"/>
                          </a:lnTo>
                          <a:lnTo>
                            <a:pt x="92" y="152"/>
                          </a:lnTo>
                          <a:lnTo>
                            <a:pt x="111" y="129"/>
                          </a:lnTo>
                          <a:lnTo>
                            <a:pt x="130" y="107"/>
                          </a:lnTo>
                          <a:lnTo>
                            <a:pt x="148" y="85"/>
                          </a:lnTo>
                          <a:lnTo>
                            <a:pt x="166" y="65"/>
                          </a:lnTo>
                          <a:lnTo>
                            <a:pt x="182" y="47"/>
                          </a:lnTo>
                          <a:lnTo>
                            <a:pt x="195" y="32"/>
                          </a:lnTo>
                          <a:lnTo>
                            <a:pt x="204" y="20"/>
                          </a:lnTo>
                          <a:lnTo>
                            <a:pt x="213" y="13"/>
                          </a:lnTo>
                          <a:lnTo>
                            <a:pt x="213" y="12"/>
                          </a:lnTo>
                          <a:lnTo>
                            <a:pt x="213" y="12"/>
                          </a:lnTo>
                          <a:lnTo>
                            <a:pt x="21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0" name="Freeform 44"/>
                    <p:cNvSpPr>
                      <a:spLocks/>
                    </p:cNvSpPr>
                    <p:nvPr/>
                  </p:nvSpPr>
                  <p:spPr bwMode="auto">
                    <a:xfrm>
                      <a:off x="2235" y="2231"/>
                      <a:ext cx="1798" cy="12"/>
                    </a:xfrm>
                    <a:custGeom>
                      <a:avLst/>
                      <a:gdLst>
                        <a:gd name="T0" fmla="*/ 1798 w 1798"/>
                        <a:gd name="T1" fmla="*/ 0 h 12"/>
                        <a:gd name="T2" fmla="*/ 1798 w 1798"/>
                        <a:gd name="T3" fmla="*/ 0 h 12"/>
                        <a:gd name="T4" fmla="*/ 0 w 1798"/>
                        <a:gd name="T5" fmla="*/ 0 h 12"/>
                        <a:gd name="T6" fmla="*/ 0 w 1798"/>
                        <a:gd name="T7" fmla="*/ 12 h 12"/>
                        <a:gd name="T8" fmla="*/ 1798 w 1798"/>
                        <a:gd name="T9" fmla="*/ 12 h 12"/>
                        <a:gd name="T10" fmla="*/ 1798 w 1798"/>
                        <a:gd name="T11" fmla="*/ 12 h 12"/>
                        <a:gd name="T12" fmla="*/ 1798 w 1798"/>
                        <a:gd name="T13" fmla="*/ 0 h 1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98" h="12">
                          <a:moveTo>
                            <a:pt x="1798" y="0"/>
                          </a:moveTo>
                          <a:lnTo>
                            <a:pt x="1798" y="0"/>
                          </a:lnTo>
                          <a:lnTo>
                            <a:pt x="0" y="0"/>
                          </a:lnTo>
                          <a:lnTo>
                            <a:pt x="0" y="12"/>
                          </a:lnTo>
                          <a:lnTo>
                            <a:pt x="1798" y="12"/>
                          </a:lnTo>
                          <a:lnTo>
                            <a:pt x="1798" y="12"/>
                          </a:lnTo>
                          <a:lnTo>
                            <a:pt x="1798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1" name="Freeform 45"/>
                    <p:cNvSpPr>
                      <a:spLocks/>
                    </p:cNvSpPr>
                    <p:nvPr/>
                  </p:nvSpPr>
                  <p:spPr bwMode="auto">
                    <a:xfrm>
                      <a:off x="4033" y="2231"/>
                      <a:ext cx="227" cy="262"/>
                    </a:xfrm>
                    <a:custGeom>
                      <a:avLst/>
                      <a:gdLst>
                        <a:gd name="T0" fmla="*/ 227 w 227"/>
                        <a:gd name="T1" fmla="*/ 262 h 262"/>
                        <a:gd name="T2" fmla="*/ 227 w 227"/>
                        <a:gd name="T3" fmla="*/ 262 h 262"/>
                        <a:gd name="T4" fmla="*/ 223 w 227"/>
                        <a:gd name="T5" fmla="*/ 254 h 262"/>
                        <a:gd name="T6" fmla="*/ 216 w 227"/>
                        <a:gd name="T7" fmla="*/ 243 h 262"/>
                        <a:gd name="T8" fmla="*/ 207 w 227"/>
                        <a:gd name="T9" fmla="*/ 229 h 262"/>
                        <a:gd name="T10" fmla="*/ 193 w 227"/>
                        <a:gd name="T11" fmla="*/ 211 h 262"/>
                        <a:gd name="T12" fmla="*/ 176 w 227"/>
                        <a:gd name="T13" fmla="*/ 191 h 262"/>
                        <a:gd name="T14" fmla="*/ 159 w 227"/>
                        <a:gd name="T15" fmla="*/ 170 h 262"/>
                        <a:gd name="T16" fmla="*/ 140 w 227"/>
                        <a:gd name="T17" fmla="*/ 148 h 262"/>
                        <a:gd name="T18" fmla="*/ 120 w 227"/>
                        <a:gd name="T19" fmla="*/ 125 h 262"/>
                        <a:gd name="T20" fmla="*/ 100 w 227"/>
                        <a:gd name="T21" fmla="*/ 101 h 262"/>
                        <a:gd name="T22" fmla="*/ 80 w 227"/>
                        <a:gd name="T23" fmla="*/ 79 h 262"/>
                        <a:gd name="T24" fmla="*/ 61 w 227"/>
                        <a:gd name="T25" fmla="*/ 59 h 262"/>
                        <a:gd name="T26" fmla="*/ 45 w 227"/>
                        <a:gd name="T27" fmla="*/ 40 h 262"/>
                        <a:gd name="T28" fmla="*/ 28 w 227"/>
                        <a:gd name="T29" fmla="*/ 25 h 262"/>
                        <a:gd name="T30" fmla="*/ 17 w 227"/>
                        <a:gd name="T31" fmla="*/ 13 h 262"/>
                        <a:gd name="T32" fmla="*/ 8 w 227"/>
                        <a:gd name="T33" fmla="*/ 4 h 262"/>
                        <a:gd name="T34" fmla="*/ 0 w 227"/>
                        <a:gd name="T35" fmla="*/ 0 h 262"/>
                        <a:gd name="T36" fmla="*/ 0 w 227"/>
                        <a:gd name="T37" fmla="*/ 12 h 262"/>
                        <a:gd name="T38" fmla="*/ 1 w 227"/>
                        <a:gd name="T39" fmla="*/ 13 h 262"/>
                        <a:gd name="T40" fmla="*/ 10 w 227"/>
                        <a:gd name="T41" fmla="*/ 20 h 262"/>
                        <a:gd name="T42" fmla="*/ 21 w 227"/>
                        <a:gd name="T43" fmla="*/ 32 h 262"/>
                        <a:gd name="T44" fmla="*/ 35 w 227"/>
                        <a:gd name="T45" fmla="*/ 47 h 262"/>
                        <a:gd name="T46" fmla="*/ 52 w 227"/>
                        <a:gd name="T47" fmla="*/ 66 h 262"/>
                        <a:gd name="T48" fmla="*/ 71 w 227"/>
                        <a:gd name="T49" fmla="*/ 86 h 262"/>
                        <a:gd name="T50" fmla="*/ 91 w 227"/>
                        <a:gd name="T51" fmla="*/ 108 h 262"/>
                        <a:gd name="T52" fmla="*/ 111 w 227"/>
                        <a:gd name="T53" fmla="*/ 132 h 262"/>
                        <a:gd name="T54" fmla="*/ 130 w 227"/>
                        <a:gd name="T55" fmla="*/ 155 h 262"/>
                        <a:gd name="T56" fmla="*/ 149 w 227"/>
                        <a:gd name="T57" fmla="*/ 177 h 262"/>
                        <a:gd name="T58" fmla="*/ 167 w 227"/>
                        <a:gd name="T59" fmla="*/ 199 h 262"/>
                        <a:gd name="T60" fmla="*/ 183 w 227"/>
                        <a:gd name="T61" fmla="*/ 218 h 262"/>
                        <a:gd name="T62" fmla="*/ 197 w 227"/>
                        <a:gd name="T63" fmla="*/ 236 h 262"/>
                        <a:gd name="T64" fmla="*/ 207 w 227"/>
                        <a:gd name="T65" fmla="*/ 250 h 262"/>
                        <a:gd name="T66" fmla="*/ 214 w 227"/>
                        <a:gd name="T67" fmla="*/ 258 h 262"/>
                        <a:gd name="T68" fmla="*/ 215 w 227"/>
                        <a:gd name="T69" fmla="*/ 262 h 262"/>
                        <a:gd name="T70" fmla="*/ 215 w 227"/>
                        <a:gd name="T71" fmla="*/ 262 h 262"/>
                        <a:gd name="T72" fmla="*/ 227 w 227"/>
                        <a:gd name="T73" fmla="*/ 262 h 26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</a:cxnLst>
                      <a:rect l="0" t="0" r="r" b="b"/>
                      <a:pathLst>
                        <a:path w="227" h="262">
                          <a:moveTo>
                            <a:pt x="227" y="262"/>
                          </a:moveTo>
                          <a:lnTo>
                            <a:pt x="227" y="262"/>
                          </a:lnTo>
                          <a:lnTo>
                            <a:pt x="223" y="254"/>
                          </a:lnTo>
                          <a:lnTo>
                            <a:pt x="216" y="243"/>
                          </a:lnTo>
                          <a:lnTo>
                            <a:pt x="207" y="229"/>
                          </a:lnTo>
                          <a:lnTo>
                            <a:pt x="193" y="211"/>
                          </a:lnTo>
                          <a:lnTo>
                            <a:pt x="176" y="191"/>
                          </a:lnTo>
                          <a:lnTo>
                            <a:pt x="159" y="170"/>
                          </a:lnTo>
                          <a:lnTo>
                            <a:pt x="140" y="148"/>
                          </a:lnTo>
                          <a:lnTo>
                            <a:pt x="120" y="125"/>
                          </a:lnTo>
                          <a:lnTo>
                            <a:pt x="100" y="101"/>
                          </a:lnTo>
                          <a:lnTo>
                            <a:pt x="80" y="79"/>
                          </a:lnTo>
                          <a:lnTo>
                            <a:pt x="61" y="59"/>
                          </a:lnTo>
                          <a:lnTo>
                            <a:pt x="45" y="40"/>
                          </a:lnTo>
                          <a:lnTo>
                            <a:pt x="28" y="25"/>
                          </a:lnTo>
                          <a:lnTo>
                            <a:pt x="17" y="13"/>
                          </a:lnTo>
                          <a:lnTo>
                            <a:pt x="8" y="4"/>
                          </a:lnTo>
                          <a:lnTo>
                            <a:pt x="0" y="0"/>
                          </a:lnTo>
                          <a:lnTo>
                            <a:pt x="0" y="12"/>
                          </a:lnTo>
                          <a:lnTo>
                            <a:pt x="1" y="13"/>
                          </a:lnTo>
                          <a:lnTo>
                            <a:pt x="10" y="20"/>
                          </a:lnTo>
                          <a:lnTo>
                            <a:pt x="21" y="32"/>
                          </a:lnTo>
                          <a:lnTo>
                            <a:pt x="35" y="47"/>
                          </a:lnTo>
                          <a:lnTo>
                            <a:pt x="52" y="66"/>
                          </a:lnTo>
                          <a:lnTo>
                            <a:pt x="71" y="86"/>
                          </a:lnTo>
                          <a:lnTo>
                            <a:pt x="91" y="108"/>
                          </a:lnTo>
                          <a:lnTo>
                            <a:pt x="111" y="132"/>
                          </a:lnTo>
                          <a:lnTo>
                            <a:pt x="130" y="155"/>
                          </a:lnTo>
                          <a:lnTo>
                            <a:pt x="149" y="177"/>
                          </a:lnTo>
                          <a:lnTo>
                            <a:pt x="167" y="199"/>
                          </a:lnTo>
                          <a:lnTo>
                            <a:pt x="183" y="218"/>
                          </a:lnTo>
                          <a:lnTo>
                            <a:pt x="197" y="236"/>
                          </a:lnTo>
                          <a:lnTo>
                            <a:pt x="207" y="250"/>
                          </a:lnTo>
                          <a:lnTo>
                            <a:pt x="214" y="258"/>
                          </a:lnTo>
                          <a:lnTo>
                            <a:pt x="215" y="262"/>
                          </a:lnTo>
                          <a:lnTo>
                            <a:pt x="215" y="262"/>
                          </a:lnTo>
                          <a:lnTo>
                            <a:pt x="227" y="26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2" name="Freeform 46"/>
                    <p:cNvSpPr>
                      <a:spLocks/>
                    </p:cNvSpPr>
                    <p:nvPr/>
                  </p:nvSpPr>
                  <p:spPr bwMode="auto">
                    <a:xfrm>
                      <a:off x="4248" y="2493"/>
                      <a:ext cx="12" cy="23"/>
                    </a:xfrm>
                    <a:custGeom>
                      <a:avLst/>
                      <a:gdLst>
                        <a:gd name="T0" fmla="*/ 0 w 12"/>
                        <a:gd name="T1" fmla="*/ 23 h 23"/>
                        <a:gd name="T2" fmla="*/ 12 w 12"/>
                        <a:gd name="T3" fmla="*/ 23 h 23"/>
                        <a:gd name="T4" fmla="*/ 12 w 12"/>
                        <a:gd name="T5" fmla="*/ 0 h 23"/>
                        <a:gd name="T6" fmla="*/ 0 w 12"/>
                        <a:gd name="T7" fmla="*/ 0 h 23"/>
                        <a:gd name="T8" fmla="*/ 0 w 12"/>
                        <a:gd name="T9" fmla="*/ 23 h 23"/>
                        <a:gd name="T10" fmla="*/ 12 w 12"/>
                        <a:gd name="T11" fmla="*/ 23 h 23"/>
                        <a:gd name="T12" fmla="*/ 0 w 12"/>
                        <a:gd name="T13" fmla="*/ 23 h 2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2" h="23">
                          <a:moveTo>
                            <a:pt x="0" y="23"/>
                          </a:moveTo>
                          <a:lnTo>
                            <a:pt x="12" y="23"/>
                          </a:lnTo>
                          <a:lnTo>
                            <a:pt x="12" y="0"/>
                          </a:lnTo>
                          <a:lnTo>
                            <a:pt x="0" y="0"/>
                          </a:lnTo>
                          <a:lnTo>
                            <a:pt x="0" y="23"/>
                          </a:lnTo>
                          <a:lnTo>
                            <a:pt x="12" y="23"/>
                          </a:lnTo>
                          <a:lnTo>
                            <a:pt x="0" y="23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3" name="Freeform 47"/>
                    <p:cNvSpPr>
                      <a:spLocks/>
                    </p:cNvSpPr>
                    <p:nvPr/>
                  </p:nvSpPr>
                  <p:spPr bwMode="auto">
                    <a:xfrm>
                      <a:off x="4202" y="2464"/>
                      <a:ext cx="58" cy="52"/>
                    </a:xfrm>
                    <a:custGeom>
                      <a:avLst/>
                      <a:gdLst>
                        <a:gd name="T0" fmla="*/ 0 w 58"/>
                        <a:gd name="T1" fmla="*/ 11 h 52"/>
                        <a:gd name="T2" fmla="*/ 0 w 58"/>
                        <a:gd name="T3" fmla="*/ 11 h 52"/>
                        <a:gd name="T4" fmla="*/ 12 w 58"/>
                        <a:gd name="T5" fmla="*/ 11 h 52"/>
                        <a:gd name="T6" fmla="*/ 21 w 58"/>
                        <a:gd name="T7" fmla="*/ 14 h 52"/>
                        <a:gd name="T8" fmla="*/ 30 w 58"/>
                        <a:gd name="T9" fmla="*/ 16 h 52"/>
                        <a:gd name="T10" fmla="*/ 35 w 58"/>
                        <a:gd name="T11" fmla="*/ 20 h 52"/>
                        <a:gd name="T12" fmla="*/ 40 w 58"/>
                        <a:gd name="T13" fmla="*/ 24 h 52"/>
                        <a:gd name="T14" fmla="*/ 42 w 58"/>
                        <a:gd name="T15" fmla="*/ 30 h 52"/>
                        <a:gd name="T16" fmla="*/ 45 w 58"/>
                        <a:gd name="T17" fmla="*/ 40 h 52"/>
                        <a:gd name="T18" fmla="*/ 46 w 58"/>
                        <a:gd name="T19" fmla="*/ 52 h 52"/>
                        <a:gd name="T20" fmla="*/ 58 w 58"/>
                        <a:gd name="T21" fmla="*/ 52 h 52"/>
                        <a:gd name="T22" fmla="*/ 57 w 58"/>
                        <a:gd name="T23" fmla="*/ 40 h 52"/>
                        <a:gd name="T24" fmla="*/ 54 w 58"/>
                        <a:gd name="T25" fmla="*/ 28 h 52"/>
                        <a:gd name="T26" fmla="*/ 50 w 58"/>
                        <a:gd name="T27" fmla="*/ 17 h 52"/>
                        <a:gd name="T28" fmla="*/ 42 w 58"/>
                        <a:gd name="T29" fmla="*/ 10 h 52"/>
                        <a:gd name="T30" fmla="*/ 34 w 58"/>
                        <a:gd name="T31" fmla="*/ 4 h 52"/>
                        <a:gd name="T32" fmla="*/ 24 w 58"/>
                        <a:gd name="T33" fmla="*/ 2 h 52"/>
                        <a:gd name="T34" fmla="*/ 12 w 58"/>
                        <a:gd name="T35" fmla="*/ 0 h 52"/>
                        <a:gd name="T36" fmla="*/ 0 w 58"/>
                        <a:gd name="T37" fmla="*/ 0 h 52"/>
                        <a:gd name="T38" fmla="*/ 0 w 58"/>
                        <a:gd name="T39" fmla="*/ 0 h 52"/>
                        <a:gd name="T40" fmla="*/ 0 w 58"/>
                        <a:gd name="T41" fmla="*/ 11 h 5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8" h="52">
                          <a:moveTo>
                            <a:pt x="0" y="11"/>
                          </a:moveTo>
                          <a:lnTo>
                            <a:pt x="0" y="11"/>
                          </a:lnTo>
                          <a:lnTo>
                            <a:pt x="12" y="11"/>
                          </a:lnTo>
                          <a:lnTo>
                            <a:pt x="21" y="14"/>
                          </a:lnTo>
                          <a:lnTo>
                            <a:pt x="30" y="16"/>
                          </a:lnTo>
                          <a:lnTo>
                            <a:pt x="35" y="20"/>
                          </a:lnTo>
                          <a:lnTo>
                            <a:pt x="40" y="24"/>
                          </a:lnTo>
                          <a:lnTo>
                            <a:pt x="42" y="30"/>
                          </a:lnTo>
                          <a:lnTo>
                            <a:pt x="45" y="40"/>
                          </a:lnTo>
                          <a:lnTo>
                            <a:pt x="46" y="52"/>
                          </a:lnTo>
                          <a:lnTo>
                            <a:pt x="58" y="52"/>
                          </a:lnTo>
                          <a:lnTo>
                            <a:pt x="57" y="40"/>
                          </a:lnTo>
                          <a:lnTo>
                            <a:pt x="54" y="28"/>
                          </a:lnTo>
                          <a:lnTo>
                            <a:pt x="50" y="17"/>
                          </a:lnTo>
                          <a:lnTo>
                            <a:pt x="42" y="10"/>
                          </a:lnTo>
                          <a:lnTo>
                            <a:pt x="34" y="4"/>
                          </a:lnTo>
                          <a:lnTo>
                            <a:pt x="24" y="2"/>
                          </a:lnTo>
                          <a:lnTo>
                            <a:pt x="12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4" name="Freeform 48"/>
                    <p:cNvSpPr>
                      <a:spLocks/>
                    </p:cNvSpPr>
                    <p:nvPr/>
                  </p:nvSpPr>
                  <p:spPr bwMode="auto">
                    <a:xfrm>
                      <a:off x="2069" y="2464"/>
                      <a:ext cx="2133" cy="11"/>
                    </a:xfrm>
                    <a:custGeom>
                      <a:avLst/>
                      <a:gdLst>
                        <a:gd name="T0" fmla="*/ 0 w 2133"/>
                        <a:gd name="T1" fmla="*/ 11 h 11"/>
                        <a:gd name="T2" fmla="*/ 0 w 2133"/>
                        <a:gd name="T3" fmla="*/ 11 h 11"/>
                        <a:gd name="T4" fmla="*/ 2133 w 2133"/>
                        <a:gd name="T5" fmla="*/ 11 h 11"/>
                        <a:gd name="T6" fmla="*/ 2133 w 2133"/>
                        <a:gd name="T7" fmla="*/ 0 h 11"/>
                        <a:gd name="T8" fmla="*/ 0 w 2133"/>
                        <a:gd name="T9" fmla="*/ 0 h 11"/>
                        <a:gd name="T10" fmla="*/ 0 w 2133"/>
                        <a:gd name="T11" fmla="*/ 0 h 11"/>
                        <a:gd name="T12" fmla="*/ 0 w 2133"/>
                        <a:gd name="T13" fmla="*/ 11 h 1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133" h="11">
                          <a:moveTo>
                            <a:pt x="0" y="11"/>
                          </a:moveTo>
                          <a:lnTo>
                            <a:pt x="0" y="11"/>
                          </a:lnTo>
                          <a:lnTo>
                            <a:pt x="2133" y="11"/>
                          </a:lnTo>
                          <a:lnTo>
                            <a:pt x="2133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1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5" name="Freeform 49"/>
                    <p:cNvSpPr>
                      <a:spLocks/>
                    </p:cNvSpPr>
                    <p:nvPr/>
                  </p:nvSpPr>
                  <p:spPr bwMode="auto">
                    <a:xfrm>
                      <a:off x="2021" y="2464"/>
                      <a:ext cx="48" cy="40"/>
                    </a:xfrm>
                    <a:custGeom>
                      <a:avLst/>
                      <a:gdLst>
                        <a:gd name="T0" fmla="*/ 0 w 48"/>
                        <a:gd name="T1" fmla="*/ 40 h 40"/>
                        <a:gd name="T2" fmla="*/ 12 w 48"/>
                        <a:gd name="T3" fmla="*/ 40 h 40"/>
                        <a:gd name="T4" fmla="*/ 13 w 48"/>
                        <a:gd name="T5" fmla="*/ 31 h 40"/>
                        <a:gd name="T6" fmla="*/ 15 w 48"/>
                        <a:gd name="T7" fmla="*/ 25 h 40"/>
                        <a:gd name="T8" fmla="*/ 18 w 48"/>
                        <a:gd name="T9" fmla="*/ 21 h 40"/>
                        <a:gd name="T10" fmla="*/ 21 w 48"/>
                        <a:gd name="T11" fmla="*/ 17 h 40"/>
                        <a:gd name="T12" fmla="*/ 26 w 48"/>
                        <a:gd name="T13" fmla="*/ 15 h 40"/>
                        <a:gd name="T14" fmla="*/ 33 w 48"/>
                        <a:gd name="T15" fmla="*/ 13 h 40"/>
                        <a:gd name="T16" fmla="*/ 39 w 48"/>
                        <a:gd name="T17" fmla="*/ 11 h 40"/>
                        <a:gd name="T18" fmla="*/ 48 w 48"/>
                        <a:gd name="T19" fmla="*/ 11 h 40"/>
                        <a:gd name="T20" fmla="*/ 48 w 48"/>
                        <a:gd name="T21" fmla="*/ 0 h 40"/>
                        <a:gd name="T22" fmla="*/ 39 w 48"/>
                        <a:gd name="T23" fmla="*/ 0 h 40"/>
                        <a:gd name="T24" fmla="*/ 31 w 48"/>
                        <a:gd name="T25" fmla="*/ 1 h 40"/>
                        <a:gd name="T26" fmla="*/ 21 w 48"/>
                        <a:gd name="T27" fmla="*/ 3 h 40"/>
                        <a:gd name="T28" fmla="*/ 14 w 48"/>
                        <a:gd name="T29" fmla="*/ 8 h 40"/>
                        <a:gd name="T30" fmla="*/ 8 w 48"/>
                        <a:gd name="T31" fmla="*/ 14 h 40"/>
                        <a:gd name="T32" fmla="*/ 4 w 48"/>
                        <a:gd name="T33" fmla="*/ 21 h 40"/>
                        <a:gd name="T34" fmla="*/ 1 w 48"/>
                        <a:gd name="T35" fmla="*/ 29 h 40"/>
                        <a:gd name="T36" fmla="*/ 0 w 48"/>
                        <a:gd name="T37" fmla="*/ 40 h 40"/>
                        <a:gd name="T38" fmla="*/ 12 w 48"/>
                        <a:gd name="T39" fmla="*/ 40 h 40"/>
                        <a:gd name="T40" fmla="*/ 0 w 48"/>
                        <a:gd name="T41" fmla="*/ 40 h 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8" h="40">
                          <a:moveTo>
                            <a:pt x="0" y="40"/>
                          </a:moveTo>
                          <a:lnTo>
                            <a:pt x="12" y="40"/>
                          </a:lnTo>
                          <a:lnTo>
                            <a:pt x="13" y="31"/>
                          </a:lnTo>
                          <a:lnTo>
                            <a:pt x="15" y="25"/>
                          </a:lnTo>
                          <a:lnTo>
                            <a:pt x="18" y="21"/>
                          </a:lnTo>
                          <a:lnTo>
                            <a:pt x="21" y="17"/>
                          </a:lnTo>
                          <a:lnTo>
                            <a:pt x="26" y="15"/>
                          </a:lnTo>
                          <a:lnTo>
                            <a:pt x="33" y="13"/>
                          </a:lnTo>
                          <a:lnTo>
                            <a:pt x="39" y="11"/>
                          </a:lnTo>
                          <a:lnTo>
                            <a:pt x="48" y="11"/>
                          </a:lnTo>
                          <a:lnTo>
                            <a:pt x="48" y="0"/>
                          </a:lnTo>
                          <a:lnTo>
                            <a:pt x="39" y="0"/>
                          </a:lnTo>
                          <a:lnTo>
                            <a:pt x="31" y="1"/>
                          </a:lnTo>
                          <a:lnTo>
                            <a:pt x="21" y="3"/>
                          </a:lnTo>
                          <a:lnTo>
                            <a:pt x="14" y="8"/>
                          </a:lnTo>
                          <a:lnTo>
                            <a:pt x="8" y="14"/>
                          </a:lnTo>
                          <a:lnTo>
                            <a:pt x="4" y="21"/>
                          </a:lnTo>
                          <a:lnTo>
                            <a:pt x="1" y="29"/>
                          </a:lnTo>
                          <a:lnTo>
                            <a:pt x="0" y="40"/>
                          </a:lnTo>
                          <a:lnTo>
                            <a:pt x="12" y="40"/>
                          </a:lnTo>
                          <a:lnTo>
                            <a:pt x="0" y="4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6" name="Freeform 50"/>
                    <p:cNvSpPr>
                      <a:spLocks/>
                    </p:cNvSpPr>
                    <p:nvPr/>
                  </p:nvSpPr>
                  <p:spPr bwMode="auto">
                    <a:xfrm>
                      <a:off x="2021" y="2487"/>
                      <a:ext cx="13" cy="17"/>
                    </a:xfrm>
                    <a:custGeom>
                      <a:avLst/>
                      <a:gdLst>
                        <a:gd name="T0" fmla="*/ 1 w 13"/>
                        <a:gd name="T1" fmla="*/ 0 h 17"/>
                        <a:gd name="T2" fmla="*/ 1 w 13"/>
                        <a:gd name="T3" fmla="*/ 0 h 17"/>
                        <a:gd name="T4" fmla="*/ 0 w 13"/>
                        <a:gd name="T5" fmla="*/ 17 h 17"/>
                        <a:gd name="T6" fmla="*/ 12 w 13"/>
                        <a:gd name="T7" fmla="*/ 17 h 17"/>
                        <a:gd name="T8" fmla="*/ 13 w 13"/>
                        <a:gd name="T9" fmla="*/ 0 h 17"/>
                        <a:gd name="T10" fmla="*/ 13 w 13"/>
                        <a:gd name="T11" fmla="*/ 0 h 17"/>
                        <a:gd name="T12" fmla="*/ 1 w 13"/>
                        <a:gd name="T13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3" h="17">
                          <a:moveTo>
                            <a:pt x="1" y="0"/>
                          </a:moveTo>
                          <a:lnTo>
                            <a:pt x="1" y="0"/>
                          </a:lnTo>
                          <a:lnTo>
                            <a:pt x="0" y="17"/>
                          </a:lnTo>
                          <a:lnTo>
                            <a:pt x="12" y="17"/>
                          </a:lnTo>
                          <a:lnTo>
                            <a:pt x="13" y="0"/>
                          </a:lnTo>
                          <a:lnTo>
                            <a:pt x="13" y="0"/>
                          </a:lnTo>
                          <a:lnTo>
                            <a:pt x="1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7" name="Freeform 51"/>
                    <p:cNvSpPr>
                      <a:spLocks/>
                    </p:cNvSpPr>
                    <p:nvPr/>
                  </p:nvSpPr>
                  <p:spPr bwMode="auto">
                    <a:xfrm>
                      <a:off x="2060" y="2496"/>
                      <a:ext cx="2156" cy="407"/>
                    </a:xfrm>
                    <a:custGeom>
                      <a:avLst/>
                      <a:gdLst>
                        <a:gd name="T0" fmla="*/ 0 w 2156"/>
                        <a:gd name="T1" fmla="*/ 373 h 407"/>
                        <a:gd name="T2" fmla="*/ 0 w 2156"/>
                        <a:gd name="T3" fmla="*/ 31 h 407"/>
                        <a:gd name="T4" fmla="*/ 1 w 2156"/>
                        <a:gd name="T5" fmla="*/ 23 h 407"/>
                        <a:gd name="T6" fmla="*/ 2 w 2156"/>
                        <a:gd name="T7" fmla="*/ 17 h 407"/>
                        <a:gd name="T8" fmla="*/ 6 w 2156"/>
                        <a:gd name="T9" fmla="*/ 11 h 407"/>
                        <a:gd name="T10" fmla="*/ 10 w 2156"/>
                        <a:gd name="T11" fmla="*/ 8 h 407"/>
                        <a:gd name="T12" fmla="*/ 16 w 2156"/>
                        <a:gd name="T13" fmla="*/ 4 h 407"/>
                        <a:gd name="T14" fmla="*/ 22 w 2156"/>
                        <a:gd name="T15" fmla="*/ 2 h 407"/>
                        <a:gd name="T16" fmla="*/ 30 w 2156"/>
                        <a:gd name="T17" fmla="*/ 0 h 407"/>
                        <a:gd name="T18" fmla="*/ 38 w 2156"/>
                        <a:gd name="T19" fmla="*/ 0 h 407"/>
                        <a:gd name="T20" fmla="*/ 2111 w 2156"/>
                        <a:gd name="T21" fmla="*/ 0 h 407"/>
                        <a:gd name="T22" fmla="*/ 2121 w 2156"/>
                        <a:gd name="T23" fmla="*/ 0 h 407"/>
                        <a:gd name="T24" fmla="*/ 2130 w 2156"/>
                        <a:gd name="T25" fmla="*/ 3 h 407"/>
                        <a:gd name="T26" fmla="*/ 2139 w 2156"/>
                        <a:gd name="T27" fmla="*/ 5 h 407"/>
                        <a:gd name="T28" fmla="*/ 2145 w 2156"/>
                        <a:gd name="T29" fmla="*/ 9 h 407"/>
                        <a:gd name="T30" fmla="*/ 2150 w 2156"/>
                        <a:gd name="T31" fmla="*/ 15 h 407"/>
                        <a:gd name="T32" fmla="*/ 2154 w 2156"/>
                        <a:gd name="T33" fmla="*/ 22 h 407"/>
                        <a:gd name="T34" fmla="*/ 2155 w 2156"/>
                        <a:gd name="T35" fmla="*/ 31 h 407"/>
                        <a:gd name="T36" fmla="*/ 2156 w 2156"/>
                        <a:gd name="T37" fmla="*/ 43 h 407"/>
                        <a:gd name="T38" fmla="*/ 2156 w 2156"/>
                        <a:gd name="T39" fmla="*/ 383 h 407"/>
                        <a:gd name="T40" fmla="*/ 2155 w 2156"/>
                        <a:gd name="T41" fmla="*/ 395 h 407"/>
                        <a:gd name="T42" fmla="*/ 2152 w 2156"/>
                        <a:gd name="T43" fmla="*/ 402 h 407"/>
                        <a:gd name="T44" fmla="*/ 2143 w 2156"/>
                        <a:gd name="T45" fmla="*/ 406 h 407"/>
                        <a:gd name="T46" fmla="*/ 2130 w 2156"/>
                        <a:gd name="T47" fmla="*/ 407 h 407"/>
                        <a:gd name="T48" fmla="*/ 35 w 2156"/>
                        <a:gd name="T49" fmla="*/ 407 h 407"/>
                        <a:gd name="T50" fmla="*/ 28 w 2156"/>
                        <a:gd name="T51" fmla="*/ 407 h 407"/>
                        <a:gd name="T52" fmla="*/ 21 w 2156"/>
                        <a:gd name="T53" fmla="*/ 406 h 407"/>
                        <a:gd name="T54" fmla="*/ 15 w 2156"/>
                        <a:gd name="T55" fmla="*/ 404 h 407"/>
                        <a:gd name="T56" fmla="*/ 10 w 2156"/>
                        <a:gd name="T57" fmla="*/ 401 h 407"/>
                        <a:gd name="T58" fmla="*/ 6 w 2156"/>
                        <a:gd name="T59" fmla="*/ 397 h 407"/>
                        <a:gd name="T60" fmla="*/ 2 w 2156"/>
                        <a:gd name="T61" fmla="*/ 390 h 407"/>
                        <a:gd name="T62" fmla="*/ 1 w 2156"/>
                        <a:gd name="T63" fmla="*/ 383 h 407"/>
                        <a:gd name="T64" fmla="*/ 0 w 2156"/>
                        <a:gd name="T65" fmla="*/ 373 h 40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</a:cxnLst>
                      <a:rect l="0" t="0" r="r" b="b"/>
                      <a:pathLst>
                        <a:path w="2156" h="407">
                          <a:moveTo>
                            <a:pt x="0" y="373"/>
                          </a:moveTo>
                          <a:lnTo>
                            <a:pt x="0" y="31"/>
                          </a:lnTo>
                          <a:lnTo>
                            <a:pt x="1" y="23"/>
                          </a:lnTo>
                          <a:lnTo>
                            <a:pt x="2" y="17"/>
                          </a:lnTo>
                          <a:lnTo>
                            <a:pt x="6" y="11"/>
                          </a:lnTo>
                          <a:lnTo>
                            <a:pt x="10" y="8"/>
                          </a:lnTo>
                          <a:lnTo>
                            <a:pt x="16" y="4"/>
                          </a:lnTo>
                          <a:lnTo>
                            <a:pt x="22" y="2"/>
                          </a:lnTo>
                          <a:lnTo>
                            <a:pt x="30" y="0"/>
                          </a:lnTo>
                          <a:lnTo>
                            <a:pt x="38" y="0"/>
                          </a:lnTo>
                          <a:lnTo>
                            <a:pt x="2111" y="0"/>
                          </a:lnTo>
                          <a:lnTo>
                            <a:pt x="2121" y="0"/>
                          </a:lnTo>
                          <a:lnTo>
                            <a:pt x="2130" y="3"/>
                          </a:lnTo>
                          <a:lnTo>
                            <a:pt x="2139" y="5"/>
                          </a:lnTo>
                          <a:lnTo>
                            <a:pt x="2145" y="9"/>
                          </a:lnTo>
                          <a:lnTo>
                            <a:pt x="2150" y="15"/>
                          </a:lnTo>
                          <a:lnTo>
                            <a:pt x="2154" y="22"/>
                          </a:lnTo>
                          <a:lnTo>
                            <a:pt x="2155" y="31"/>
                          </a:lnTo>
                          <a:lnTo>
                            <a:pt x="2156" y="43"/>
                          </a:lnTo>
                          <a:lnTo>
                            <a:pt x="2156" y="383"/>
                          </a:lnTo>
                          <a:lnTo>
                            <a:pt x="2155" y="395"/>
                          </a:lnTo>
                          <a:lnTo>
                            <a:pt x="2152" y="402"/>
                          </a:lnTo>
                          <a:lnTo>
                            <a:pt x="2143" y="406"/>
                          </a:lnTo>
                          <a:lnTo>
                            <a:pt x="2130" y="407"/>
                          </a:lnTo>
                          <a:lnTo>
                            <a:pt x="35" y="407"/>
                          </a:lnTo>
                          <a:lnTo>
                            <a:pt x="28" y="407"/>
                          </a:lnTo>
                          <a:lnTo>
                            <a:pt x="21" y="406"/>
                          </a:lnTo>
                          <a:lnTo>
                            <a:pt x="15" y="404"/>
                          </a:lnTo>
                          <a:lnTo>
                            <a:pt x="10" y="401"/>
                          </a:lnTo>
                          <a:lnTo>
                            <a:pt x="6" y="397"/>
                          </a:lnTo>
                          <a:lnTo>
                            <a:pt x="2" y="390"/>
                          </a:lnTo>
                          <a:lnTo>
                            <a:pt x="1" y="383"/>
                          </a:lnTo>
                          <a:lnTo>
                            <a:pt x="0" y="373"/>
                          </a:lnTo>
                          <a:close/>
                        </a:path>
                      </a:pathLst>
                    </a:custGeom>
                    <a:solidFill>
                      <a:srgbClr val="E5DDD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8" name="Freeform 52"/>
                    <p:cNvSpPr>
                      <a:spLocks/>
                    </p:cNvSpPr>
                    <p:nvPr/>
                  </p:nvSpPr>
                  <p:spPr bwMode="auto">
                    <a:xfrm>
                      <a:off x="2052" y="2527"/>
                      <a:ext cx="16" cy="342"/>
                    </a:xfrm>
                    <a:custGeom>
                      <a:avLst/>
                      <a:gdLst>
                        <a:gd name="T0" fmla="*/ 0 w 16"/>
                        <a:gd name="T1" fmla="*/ 0 h 342"/>
                        <a:gd name="T2" fmla="*/ 0 w 16"/>
                        <a:gd name="T3" fmla="*/ 0 h 342"/>
                        <a:gd name="T4" fmla="*/ 0 w 16"/>
                        <a:gd name="T5" fmla="*/ 342 h 342"/>
                        <a:gd name="T6" fmla="*/ 16 w 16"/>
                        <a:gd name="T7" fmla="*/ 342 h 342"/>
                        <a:gd name="T8" fmla="*/ 16 w 16"/>
                        <a:gd name="T9" fmla="*/ 0 h 342"/>
                        <a:gd name="T10" fmla="*/ 16 w 16"/>
                        <a:gd name="T11" fmla="*/ 0 h 342"/>
                        <a:gd name="T12" fmla="*/ 0 w 16"/>
                        <a:gd name="T13" fmla="*/ 0 h 3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6" h="34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342"/>
                          </a:lnTo>
                          <a:lnTo>
                            <a:pt x="16" y="342"/>
                          </a:lnTo>
                          <a:lnTo>
                            <a:pt x="16" y="0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79" name="Freeform 53"/>
                    <p:cNvSpPr>
                      <a:spLocks/>
                    </p:cNvSpPr>
                    <p:nvPr/>
                  </p:nvSpPr>
                  <p:spPr bwMode="auto">
                    <a:xfrm>
                      <a:off x="2052" y="2488"/>
                      <a:ext cx="46" cy="39"/>
                    </a:xfrm>
                    <a:custGeom>
                      <a:avLst/>
                      <a:gdLst>
                        <a:gd name="T0" fmla="*/ 46 w 46"/>
                        <a:gd name="T1" fmla="*/ 0 h 39"/>
                        <a:gd name="T2" fmla="*/ 46 w 46"/>
                        <a:gd name="T3" fmla="*/ 0 h 39"/>
                        <a:gd name="T4" fmla="*/ 38 w 46"/>
                        <a:gd name="T5" fmla="*/ 1 h 39"/>
                        <a:gd name="T6" fmla="*/ 29 w 46"/>
                        <a:gd name="T7" fmla="*/ 3 h 39"/>
                        <a:gd name="T8" fmla="*/ 21 w 46"/>
                        <a:gd name="T9" fmla="*/ 5 h 39"/>
                        <a:gd name="T10" fmla="*/ 15 w 46"/>
                        <a:gd name="T11" fmla="*/ 10 h 39"/>
                        <a:gd name="T12" fmla="*/ 8 w 46"/>
                        <a:gd name="T13" fmla="*/ 14 h 39"/>
                        <a:gd name="T14" fmla="*/ 3 w 46"/>
                        <a:gd name="T15" fmla="*/ 23 h 39"/>
                        <a:gd name="T16" fmla="*/ 2 w 46"/>
                        <a:gd name="T17" fmla="*/ 30 h 39"/>
                        <a:gd name="T18" fmla="*/ 0 w 46"/>
                        <a:gd name="T19" fmla="*/ 39 h 39"/>
                        <a:gd name="T20" fmla="*/ 16 w 46"/>
                        <a:gd name="T21" fmla="*/ 39 h 39"/>
                        <a:gd name="T22" fmla="*/ 16 w 46"/>
                        <a:gd name="T23" fmla="*/ 32 h 39"/>
                        <a:gd name="T24" fmla="*/ 17 w 46"/>
                        <a:gd name="T25" fmla="*/ 27 h 39"/>
                        <a:gd name="T26" fmla="*/ 19 w 46"/>
                        <a:gd name="T27" fmla="*/ 24 h 39"/>
                        <a:gd name="T28" fmla="*/ 22 w 46"/>
                        <a:gd name="T29" fmla="*/ 21 h 39"/>
                        <a:gd name="T30" fmla="*/ 28 w 46"/>
                        <a:gd name="T31" fmla="*/ 19 h 39"/>
                        <a:gd name="T32" fmla="*/ 31 w 46"/>
                        <a:gd name="T33" fmla="*/ 17 h 39"/>
                        <a:gd name="T34" fmla="*/ 38 w 46"/>
                        <a:gd name="T35" fmla="*/ 16 h 39"/>
                        <a:gd name="T36" fmla="*/ 46 w 46"/>
                        <a:gd name="T37" fmla="*/ 17 h 39"/>
                        <a:gd name="T38" fmla="*/ 46 w 46"/>
                        <a:gd name="T39" fmla="*/ 17 h 39"/>
                        <a:gd name="T40" fmla="*/ 46 w 46"/>
                        <a:gd name="T41" fmla="*/ 0 h 3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6" h="39">
                          <a:moveTo>
                            <a:pt x="46" y="0"/>
                          </a:moveTo>
                          <a:lnTo>
                            <a:pt x="46" y="0"/>
                          </a:lnTo>
                          <a:lnTo>
                            <a:pt x="38" y="1"/>
                          </a:lnTo>
                          <a:lnTo>
                            <a:pt x="29" y="3"/>
                          </a:lnTo>
                          <a:lnTo>
                            <a:pt x="21" y="5"/>
                          </a:lnTo>
                          <a:lnTo>
                            <a:pt x="15" y="10"/>
                          </a:lnTo>
                          <a:lnTo>
                            <a:pt x="8" y="14"/>
                          </a:lnTo>
                          <a:lnTo>
                            <a:pt x="3" y="23"/>
                          </a:lnTo>
                          <a:lnTo>
                            <a:pt x="2" y="30"/>
                          </a:lnTo>
                          <a:lnTo>
                            <a:pt x="0" y="39"/>
                          </a:lnTo>
                          <a:lnTo>
                            <a:pt x="16" y="39"/>
                          </a:lnTo>
                          <a:lnTo>
                            <a:pt x="16" y="32"/>
                          </a:lnTo>
                          <a:lnTo>
                            <a:pt x="17" y="27"/>
                          </a:lnTo>
                          <a:lnTo>
                            <a:pt x="19" y="24"/>
                          </a:lnTo>
                          <a:lnTo>
                            <a:pt x="22" y="21"/>
                          </a:lnTo>
                          <a:lnTo>
                            <a:pt x="28" y="19"/>
                          </a:lnTo>
                          <a:lnTo>
                            <a:pt x="31" y="17"/>
                          </a:lnTo>
                          <a:lnTo>
                            <a:pt x="38" y="16"/>
                          </a:lnTo>
                          <a:lnTo>
                            <a:pt x="46" y="17"/>
                          </a:lnTo>
                          <a:lnTo>
                            <a:pt x="46" y="17"/>
                          </a:lnTo>
                          <a:lnTo>
                            <a:pt x="46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0" name="Freeform 54"/>
                    <p:cNvSpPr>
                      <a:spLocks/>
                    </p:cNvSpPr>
                    <p:nvPr/>
                  </p:nvSpPr>
                  <p:spPr bwMode="auto">
                    <a:xfrm>
                      <a:off x="2098" y="2488"/>
                      <a:ext cx="2073" cy="17"/>
                    </a:xfrm>
                    <a:custGeom>
                      <a:avLst/>
                      <a:gdLst>
                        <a:gd name="T0" fmla="*/ 2073 w 2073"/>
                        <a:gd name="T1" fmla="*/ 0 h 17"/>
                        <a:gd name="T2" fmla="*/ 2073 w 2073"/>
                        <a:gd name="T3" fmla="*/ 0 h 17"/>
                        <a:gd name="T4" fmla="*/ 0 w 2073"/>
                        <a:gd name="T5" fmla="*/ 0 h 17"/>
                        <a:gd name="T6" fmla="*/ 0 w 2073"/>
                        <a:gd name="T7" fmla="*/ 17 h 17"/>
                        <a:gd name="T8" fmla="*/ 2073 w 2073"/>
                        <a:gd name="T9" fmla="*/ 17 h 17"/>
                        <a:gd name="T10" fmla="*/ 2073 w 2073"/>
                        <a:gd name="T11" fmla="*/ 17 h 17"/>
                        <a:gd name="T12" fmla="*/ 2073 w 2073"/>
                        <a:gd name="T13" fmla="*/ 0 h 17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73" h="17">
                          <a:moveTo>
                            <a:pt x="2073" y="0"/>
                          </a:moveTo>
                          <a:lnTo>
                            <a:pt x="2073" y="0"/>
                          </a:lnTo>
                          <a:lnTo>
                            <a:pt x="0" y="0"/>
                          </a:lnTo>
                          <a:lnTo>
                            <a:pt x="0" y="17"/>
                          </a:lnTo>
                          <a:lnTo>
                            <a:pt x="2073" y="17"/>
                          </a:lnTo>
                          <a:lnTo>
                            <a:pt x="2073" y="17"/>
                          </a:lnTo>
                          <a:lnTo>
                            <a:pt x="2073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1" name="Freeform 55"/>
                    <p:cNvSpPr>
                      <a:spLocks/>
                    </p:cNvSpPr>
                    <p:nvPr/>
                  </p:nvSpPr>
                  <p:spPr bwMode="auto">
                    <a:xfrm>
                      <a:off x="4171" y="2488"/>
                      <a:ext cx="54" cy="51"/>
                    </a:xfrm>
                    <a:custGeom>
                      <a:avLst/>
                      <a:gdLst>
                        <a:gd name="T0" fmla="*/ 54 w 54"/>
                        <a:gd name="T1" fmla="*/ 51 h 51"/>
                        <a:gd name="T2" fmla="*/ 54 w 54"/>
                        <a:gd name="T3" fmla="*/ 51 h 51"/>
                        <a:gd name="T4" fmla="*/ 51 w 54"/>
                        <a:gd name="T5" fmla="*/ 39 h 51"/>
                        <a:gd name="T6" fmla="*/ 50 w 54"/>
                        <a:gd name="T7" fmla="*/ 28 h 51"/>
                        <a:gd name="T8" fmla="*/ 45 w 54"/>
                        <a:gd name="T9" fmla="*/ 18 h 51"/>
                        <a:gd name="T10" fmla="*/ 38 w 54"/>
                        <a:gd name="T11" fmla="*/ 11 h 51"/>
                        <a:gd name="T12" fmla="*/ 30 w 54"/>
                        <a:gd name="T13" fmla="*/ 6 h 51"/>
                        <a:gd name="T14" fmla="*/ 21 w 54"/>
                        <a:gd name="T15" fmla="*/ 4 h 51"/>
                        <a:gd name="T16" fmla="*/ 10 w 54"/>
                        <a:gd name="T17" fmla="*/ 1 h 51"/>
                        <a:gd name="T18" fmla="*/ 0 w 54"/>
                        <a:gd name="T19" fmla="*/ 0 h 51"/>
                        <a:gd name="T20" fmla="*/ 0 w 54"/>
                        <a:gd name="T21" fmla="*/ 17 h 51"/>
                        <a:gd name="T22" fmla="*/ 10 w 54"/>
                        <a:gd name="T23" fmla="*/ 16 h 51"/>
                        <a:gd name="T24" fmla="*/ 18 w 54"/>
                        <a:gd name="T25" fmla="*/ 18 h 51"/>
                        <a:gd name="T26" fmla="*/ 25 w 54"/>
                        <a:gd name="T27" fmla="*/ 20 h 51"/>
                        <a:gd name="T28" fmla="*/ 29 w 54"/>
                        <a:gd name="T29" fmla="*/ 23 h 51"/>
                        <a:gd name="T30" fmla="*/ 34 w 54"/>
                        <a:gd name="T31" fmla="*/ 27 h 51"/>
                        <a:gd name="T32" fmla="*/ 36 w 54"/>
                        <a:gd name="T33" fmla="*/ 31 h 51"/>
                        <a:gd name="T34" fmla="*/ 37 w 54"/>
                        <a:gd name="T35" fmla="*/ 39 h 51"/>
                        <a:gd name="T36" fmla="*/ 37 w 54"/>
                        <a:gd name="T37" fmla="*/ 51 h 51"/>
                        <a:gd name="T38" fmla="*/ 37 w 54"/>
                        <a:gd name="T39" fmla="*/ 51 h 51"/>
                        <a:gd name="T40" fmla="*/ 54 w 54"/>
                        <a:gd name="T41" fmla="*/ 51 h 5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54" h="51">
                          <a:moveTo>
                            <a:pt x="54" y="51"/>
                          </a:moveTo>
                          <a:lnTo>
                            <a:pt x="54" y="51"/>
                          </a:lnTo>
                          <a:lnTo>
                            <a:pt x="51" y="39"/>
                          </a:lnTo>
                          <a:lnTo>
                            <a:pt x="50" y="28"/>
                          </a:lnTo>
                          <a:lnTo>
                            <a:pt x="45" y="18"/>
                          </a:lnTo>
                          <a:lnTo>
                            <a:pt x="38" y="11"/>
                          </a:lnTo>
                          <a:lnTo>
                            <a:pt x="30" y="6"/>
                          </a:lnTo>
                          <a:lnTo>
                            <a:pt x="21" y="4"/>
                          </a:lnTo>
                          <a:lnTo>
                            <a:pt x="10" y="1"/>
                          </a:lnTo>
                          <a:lnTo>
                            <a:pt x="0" y="0"/>
                          </a:lnTo>
                          <a:lnTo>
                            <a:pt x="0" y="17"/>
                          </a:lnTo>
                          <a:lnTo>
                            <a:pt x="10" y="16"/>
                          </a:lnTo>
                          <a:lnTo>
                            <a:pt x="18" y="18"/>
                          </a:lnTo>
                          <a:lnTo>
                            <a:pt x="25" y="20"/>
                          </a:lnTo>
                          <a:lnTo>
                            <a:pt x="29" y="23"/>
                          </a:lnTo>
                          <a:lnTo>
                            <a:pt x="34" y="27"/>
                          </a:lnTo>
                          <a:lnTo>
                            <a:pt x="36" y="31"/>
                          </a:lnTo>
                          <a:lnTo>
                            <a:pt x="37" y="39"/>
                          </a:lnTo>
                          <a:lnTo>
                            <a:pt x="37" y="51"/>
                          </a:lnTo>
                          <a:lnTo>
                            <a:pt x="37" y="51"/>
                          </a:lnTo>
                          <a:lnTo>
                            <a:pt x="54" y="51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2" name="Freeform 56"/>
                    <p:cNvSpPr>
                      <a:spLocks/>
                    </p:cNvSpPr>
                    <p:nvPr/>
                  </p:nvSpPr>
                  <p:spPr bwMode="auto">
                    <a:xfrm>
                      <a:off x="4208" y="2539"/>
                      <a:ext cx="17" cy="340"/>
                    </a:xfrm>
                    <a:custGeom>
                      <a:avLst/>
                      <a:gdLst>
                        <a:gd name="T0" fmla="*/ 17 w 17"/>
                        <a:gd name="T1" fmla="*/ 340 h 340"/>
                        <a:gd name="T2" fmla="*/ 17 w 17"/>
                        <a:gd name="T3" fmla="*/ 340 h 340"/>
                        <a:gd name="T4" fmla="*/ 17 w 17"/>
                        <a:gd name="T5" fmla="*/ 0 h 340"/>
                        <a:gd name="T6" fmla="*/ 0 w 17"/>
                        <a:gd name="T7" fmla="*/ 0 h 340"/>
                        <a:gd name="T8" fmla="*/ 0 w 17"/>
                        <a:gd name="T9" fmla="*/ 340 h 340"/>
                        <a:gd name="T10" fmla="*/ 0 w 17"/>
                        <a:gd name="T11" fmla="*/ 340 h 340"/>
                        <a:gd name="T12" fmla="*/ 17 w 17"/>
                        <a:gd name="T13" fmla="*/ 340 h 34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17" h="340">
                          <a:moveTo>
                            <a:pt x="17" y="340"/>
                          </a:moveTo>
                          <a:lnTo>
                            <a:pt x="17" y="340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340"/>
                          </a:lnTo>
                          <a:lnTo>
                            <a:pt x="0" y="340"/>
                          </a:lnTo>
                          <a:lnTo>
                            <a:pt x="17" y="34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3" name="Freeform 57"/>
                    <p:cNvSpPr>
                      <a:spLocks/>
                    </p:cNvSpPr>
                    <p:nvPr/>
                  </p:nvSpPr>
                  <p:spPr bwMode="auto">
                    <a:xfrm>
                      <a:off x="4190" y="2879"/>
                      <a:ext cx="35" cy="32"/>
                    </a:xfrm>
                    <a:custGeom>
                      <a:avLst/>
                      <a:gdLst>
                        <a:gd name="T0" fmla="*/ 0 w 35"/>
                        <a:gd name="T1" fmla="*/ 32 h 32"/>
                        <a:gd name="T2" fmla="*/ 0 w 35"/>
                        <a:gd name="T3" fmla="*/ 32 h 32"/>
                        <a:gd name="T4" fmla="*/ 15 w 35"/>
                        <a:gd name="T5" fmla="*/ 30 h 32"/>
                        <a:gd name="T6" fmla="*/ 26 w 35"/>
                        <a:gd name="T7" fmla="*/ 25 h 32"/>
                        <a:gd name="T8" fmla="*/ 32 w 35"/>
                        <a:gd name="T9" fmla="*/ 13 h 32"/>
                        <a:gd name="T10" fmla="*/ 35 w 35"/>
                        <a:gd name="T11" fmla="*/ 0 h 32"/>
                        <a:gd name="T12" fmla="*/ 18 w 35"/>
                        <a:gd name="T13" fmla="*/ 0 h 32"/>
                        <a:gd name="T14" fmla="*/ 18 w 35"/>
                        <a:gd name="T15" fmla="*/ 11 h 32"/>
                        <a:gd name="T16" fmla="*/ 17 w 35"/>
                        <a:gd name="T17" fmla="*/ 13 h 32"/>
                        <a:gd name="T18" fmla="*/ 12 w 35"/>
                        <a:gd name="T19" fmla="*/ 16 h 32"/>
                        <a:gd name="T20" fmla="*/ 0 w 35"/>
                        <a:gd name="T21" fmla="*/ 16 h 32"/>
                        <a:gd name="T22" fmla="*/ 0 w 35"/>
                        <a:gd name="T23" fmla="*/ 16 h 32"/>
                        <a:gd name="T24" fmla="*/ 0 w 35"/>
                        <a:gd name="T25" fmla="*/ 32 h 3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</a:cxnLst>
                      <a:rect l="0" t="0" r="r" b="b"/>
                      <a:pathLst>
                        <a:path w="35" h="32">
                          <a:moveTo>
                            <a:pt x="0" y="32"/>
                          </a:moveTo>
                          <a:lnTo>
                            <a:pt x="0" y="32"/>
                          </a:lnTo>
                          <a:lnTo>
                            <a:pt x="15" y="30"/>
                          </a:lnTo>
                          <a:lnTo>
                            <a:pt x="26" y="25"/>
                          </a:lnTo>
                          <a:lnTo>
                            <a:pt x="32" y="13"/>
                          </a:lnTo>
                          <a:lnTo>
                            <a:pt x="35" y="0"/>
                          </a:lnTo>
                          <a:lnTo>
                            <a:pt x="18" y="0"/>
                          </a:lnTo>
                          <a:lnTo>
                            <a:pt x="18" y="11"/>
                          </a:lnTo>
                          <a:lnTo>
                            <a:pt x="17" y="13"/>
                          </a:lnTo>
                          <a:lnTo>
                            <a:pt x="12" y="16"/>
                          </a:lnTo>
                          <a:lnTo>
                            <a:pt x="0" y="16"/>
                          </a:lnTo>
                          <a:lnTo>
                            <a:pt x="0" y="16"/>
                          </a:lnTo>
                          <a:lnTo>
                            <a:pt x="0" y="3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4" name="Freeform 58"/>
                    <p:cNvSpPr>
                      <a:spLocks/>
                    </p:cNvSpPr>
                    <p:nvPr/>
                  </p:nvSpPr>
                  <p:spPr bwMode="auto">
                    <a:xfrm>
                      <a:off x="2095" y="2895"/>
                      <a:ext cx="2095" cy="16"/>
                    </a:xfrm>
                    <a:custGeom>
                      <a:avLst/>
                      <a:gdLst>
                        <a:gd name="T0" fmla="*/ 0 w 2095"/>
                        <a:gd name="T1" fmla="*/ 16 h 16"/>
                        <a:gd name="T2" fmla="*/ 0 w 2095"/>
                        <a:gd name="T3" fmla="*/ 16 h 16"/>
                        <a:gd name="T4" fmla="*/ 2095 w 2095"/>
                        <a:gd name="T5" fmla="*/ 16 h 16"/>
                        <a:gd name="T6" fmla="*/ 2095 w 2095"/>
                        <a:gd name="T7" fmla="*/ 0 h 16"/>
                        <a:gd name="T8" fmla="*/ 0 w 2095"/>
                        <a:gd name="T9" fmla="*/ 0 h 16"/>
                        <a:gd name="T10" fmla="*/ 0 w 2095"/>
                        <a:gd name="T11" fmla="*/ 0 h 16"/>
                        <a:gd name="T12" fmla="*/ 0 w 2095"/>
                        <a:gd name="T13" fmla="*/ 16 h 16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2095" h="16">
                          <a:moveTo>
                            <a:pt x="0" y="16"/>
                          </a:moveTo>
                          <a:lnTo>
                            <a:pt x="0" y="16"/>
                          </a:lnTo>
                          <a:lnTo>
                            <a:pt x="2095" y="16"/>
                          </a:lnTo>
                          <a:lnTo>
                            <a:pt x="2095" y="0"/>
                          </a:lnTo>
                          <a:lnTo>
                            <a:pt x="0" y="0"/>
                          </a:lnTo>
                          <a:lnTo>
                            <a:pt x="0" y="0"/>
                          </a:lnTo>
                          <a:lnTo>
                            <a:pt x="0" y="16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5" name="Freeform 59"/>
                    <p:cNvSpPr>
                      <a:spLocks/>
                    </p:cNvSpPr>
                    <p:nvPr/>
                  </p:nvSpPr>
                  <p:spPr bwMode="auto">
                    <a:xfrm>
                      <a:off x="2052" y="2869"/>
                      <a:ext cx="43" cy="42"/>
                    </a:xfrm>
                    <a:custGeom>
                      <a:avLst/>
                      <a:gdLst>
                        <a:gd name="T0" fmla="*/ 0 w 43"/>
                        <a:gd name="T1" fmla="*/ 0 h 42"/>
                        <a:gd name="T2" fmla="*/ 0 w 43"/>
                        <a:gd name="T3" fmla="*/ 0 h 42"/>
                        <a:gd name="T4" fmla="*/ 2 w 43"/>
                        <a:gd name="T5" fmla="*/ 10 h 42"/>
                        <a:gd name="T6" fmla="*/ 3 w 43"/>
                        <a:gd name="T7" fmla="*/ 20 h 42"/>
                        <a:gd name="T8" fmla="*/ 8 w 43"/>
                        <a:gd name="T9" fmla="*/ 29 h 42"/>
                        <a:gd name="T10" fmla="*/ 14 w 43"/>
                        <a:gd name="T11" fmla="*/ 34 h 42"/>
                        <a:gd name="T12" fmla="*/ 21 w 43"/>
                        <a:gd name="T13" fmla="*/ 39 h 42"/>
                        <a:gd name="T14" fmla="*/ 28 w 43"/>
                        <a:gd name="T15" fmla="*/ 40 h 42"/>
                        <a:gd name="T16" fmla="*/ 36 w 43"/>
                        <a:gd name="T17" fmla="*/ 41 h 42"/>
                        <a:gd name="T18" fmla="*/ 43 w 43"/>
                        <a:gd name="T19" fmla="*/ 42 h 42"/>
                        <a:gd name="T20" fmla="*/ 43 w 43"/>
                        <a:gd name="T21" fmla="*/ 26 h 42"/>
                        <a:gd name="T22" fmla="*/ 36 w 43"/>
                        <a:gd name="T23" fmla="*/ 27 h 42"/>
                        <a:gd name="T24" fmla="*/ 30 w 43"/>
                        <a:gd name="T25" fmla="*/ 26 h 42"/>
                        <a:gd name="T26" fmla="*/ 25 w 43"/>
                        <a:gd name="T27" fmla="*/ 24 h 42"/>
                        <a:gd name="T28" fmla="*/ 23 w 43"/>
                        <a:gd name="T29" fmla="*/ 22 h 42"/>
                        <a:gd name="T30" fmla="*/ 19 w 43"/>
                        <a:gd name="T31" fmla="*/ 20 h 42"/>
                        <a:gd name="T32" fmla="*/ 17 w 43"/>
                        <a:gd name="T33" fmla="*/ 15 h 42"/>
                        <a:gd name="T34" fmla="*/ 16 w 43"/>
                        <a:gd name="T35" fmla="*/ 10 h 42"/>
                        <a:gd name="T36" fmla="*/ 16 w 43"/>
                        <a:gd name="T37" fmla="*/ 0 h 42"/>
                        <a:gd name="T38" fmla="*/ 16 w 43"/>
                        <a:gd name="T39" fmla="*/ 0 h 42"/>
                        <a:gd name="T40" fmla="*/ 0 w 43"/>
                        <a:gd name="T41" fmla="*/ 0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</a:cxnLst>
                      <a:rect l="0" t="0" r="r" b="b"/>
                      <a:pathLst>
                        <a:path w="43" h="4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2" y="10"/>
                          </a:lnTo>
                          <a:lnTo>
                            <a:pt x="3" y="20"/>
                          </a:lnTo>
                          <a:lnTo>
                            <a:pt x="8" y="29"/>
                          </a:lnTo>
                          <a:lnTo>
                            <a:pt x="14" y="34"/>
                          </a:lnTo>
                          <a:lnTo>
                            <a:pt x="21" y="39"/>
                          </a:lnTo>
                          <a:lnTo>
                            <a:pt x="28" y="40"/>
                          </a:lnTo>
                          <a:lnTo>
                            <a:pt x="36" y="41"/>
                          </a:lnTo>
                          <a:lnTo>
                            <a:pt x="43" y="42"/>
                          </a:lnTo>
                          <a:lnTo>
                            <a:pt x="43" y="26"/>
                          </a:lnTo>
                          <a:lnTo>
                            <a:pt x="36" y="27"/>
                          </a:lnTo>
                          <a:lnTo>
                            <a:pt x="30" y="26"/>
                          </a:lnTo>
                          <a:lnTo>
                            <a:pt x="25" y="24"/>
                          </a:lnTo>
                          <a:lnTo>
                            <a:pt x="23" y="22"/>
                          </a:lnTo>
                          <a:lnTo>
                            <a:pt x="19" y="20"/>
                          </a:lnTo>
                          <a:lnTo>
                            <a:pt x="17" y="15"/>
                          </a:lnTo>
                          <a:lnTo>
                            <a:pt x="16" y="10"/>
                          </a:lnTo>
                          <a:lnTo>
                            <a:pt x="16" y="0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6" name="Freeform 60"/>
                    <p:cNvSpPr>
                      <a:spLocks/>
                    </p:cNvSpPr>
                    <p:nvPr/>
                  </p:nvSpPr>
                  <p:spPr bwMode="auto">
                    <a:xfrm>
                      <a:off x="2195" y="2556"/>
                      <a:ext cx="200" cy="128"/>
                    </a:xfrm>
                    <a:custGeom>
                      <a:avLst/>
                      <a:gdLst>
                        <a:gd name="T0" fmla="*/ 137 w 200"/>
                        <a:gd name="T1" fmla="*/ 128 h 128"/>
                        <a:gd name="T2" fmla="*/ 150 w 200"/>
                        <a:gd name="T3" fmla="*/ 127 h 128"/>
                        <a:gd name="T4" fmla="*/ 162 w 200"/>
                        <a:gd name="T5" fmla="*/ 124 h 128"/>
                        <a:gd name="T6" fmla="*/ 172 w 200"/>
                        <a:gd name="T7" fmla="*/ 118 h 128"/>
                        <a:gd name="T8" fmla="*/ 182 w 200"/>
                        <a:gd name="T9" fmla="*/ 110 h 128"/>
                        <a:gd name="T10" fmla="*/ 190 w 200"/>
                        <a:gd name="T11" fmla="*/ 100 h 128"/>
                        <a:gd name="T12" fmla="*/ 196 w 200"/>
                        <a:gd name="T13" fmla="*/ 90 h 128"/>
                        <a:gd name="T14" fmla="*/ 199 w 200"/>
                        <a:gd name="T15" fmla="*/ 78 h 128"/>
                        <a:gd name="T16" fmla="*/ 200 w 200"/>
                        <a:gd name="T17" fmla="*/ 65 h 128"/>
                        <a:gd name="T18" fmla="*/ 199 w 200"/>
                        <a:gd name="T19" fmla="*/ 52 h 128"/>
                        <a:gd name="T20" fmla="*/ 196 w 200"/>
                        <a:gd name="T21" fmla="*/ 40 h 128"/>
                        <a:gd name="T22" fmla="*/ 190 w 200"/>
                        <a:gd name="T23" fmla="*/ 29 h 128"/>
                        <a:gd name="T24" fmla="*/ 182 w 200"/>
                        <a:gd name="T25" fmla="*/ 19 h 128"/>
                        <a:gd name="T26" fmla="*/ 172 w 200"/>
                        <a:gd name="T27" fmla="*/ 11 h 128"/>
                        <a:gd name="T28" fmla="*/ 162 w 200"/>
                        <a:gd name="T29" fmla="*/ 5 h 128"/>
                        <a:gd name="T30" fmla="*/ 150 w 200"/>
                        <a:gd name="T31" fmla="*/ 2 h 128"/>
                        <a:gd name="T32" fmla="*/ 137 w 200"/>
                        <a:gd name="T33" fmla="*/ 0 h 128"/>
                        <a:gd name="T34" fmla="*/ 63 w 200"/>
                        <a:gd name="T35" fmla="*/ 0 h 128"/>
                        <a:gd name="T36" fmla="*/ 50 w 200"/>
                        <a:gd name="T37" fmla="*/ 2 h 128"/>
                        <a:gd name="T38" fmla="*/ 38 w 200"/>
                        <a:gd name="T39" fmla="*/ 5 h 128"/>
                        <a:gd name="T40" fmla="*/ 28 w 200"/>
                        <a:gd name="T41" fmla="*/ 11 h 128"/>
                        <a:gd name="T42" fmla="*/ 19 w 200"/>
                        <a:gd name="T43" fmla="*/ 19 h 128"/>
                        <a:gd name="T44" fmla="*/ 10 w 200"/>
                        <a:gd name="T45" fmla="*/ 29 h 128"/>
                        <a:gd name="T46" fmla="*/ 4 w 200"/>
                        <a:gd name="T47" fmla="*/ 40 h 128"/>
                        <a:gd name="T48" fmla="*/ 1 w 200"/>
                        <a:gd name="T49" fmla="*/ 52 h 128"/>
                        <a:gd name="T50" fmla="*/ 0 w 200"/>
                        <a:gd name="T51" fmla="*/ 65 h 128"/>
                        <a:gd name="T52" fmla="*/ 1 w 200"/>
                        <a:gd name="T53" fmla="*/ 78 h 128"/>
                        <a:gd name="T54" fmla="*/ 4 w 200"/>
                        <a:gd name="T55" fmla="*/ 90 h 128"/>
                        <a:gd name="T56" fmla="*/ 10 w 200"/>
                        <a:gd name="T57" fmla="*/ 100 h 128"/>
                        <a:gd name="T58" fmla="*/ 19 w 200"/>
                        <a:gd name="T59" fmla="*/ 110 h 128"/>
                        <a:gd name="T60" fmla="*/ 28 w 200"/>
                        <a:gd name="T61" fmla="*/ 118 h 128"/>
                        <a:gd name="T62" fmla="*/ 38 w 200"/>
                        <a:gd name="T63" fmla="*/ 124 h 128"/>
                        <a:gd name="T64" fmla="*/ 50 w 200"/>
                        <a:gd name="T65" fmla="*/ 127 h 128"/>
                        <a:gd name="T66" fmla="*/ 63 w 200"/>
                        <a:gd name="T67" fmla="*/ 128 h 128"/>
                        <a:gd name="T68" fmla="*/ 137 w 200"/>
                        <a:gd name="T69" fmla="*/ 128 h 1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</a:cxnLst>
                      <a:rect l="0" t="0" r="r" b="b"/>
                      <a:pathLst>
                        <a:path w="200" h="128">
                          <a:moveTo>
                            <a:pt x="137" y="128"/>
                          </a:moveTo>
                          <a:lnTo>
                            <a:pt x="150" y="127"/>
                          </a:lnTo>
                          <a:lnTo>
                            <a:pt x="162" y="124"/>
                          </a:lnTo>
                          <a:lnTo>
                            <a:pt x="172" y="118"/>
                          </a:lnTo>
                          <a:lnTo>
                            <a:pt x="182" y="110"/>
                          </a:lnTo>
                          <a:lnTo>
                            <a:pt x="190" y="100"/>
                          </a:lnTo>
                          <a:lnTo>
                            <a:pt x="196" y="90"/>
                          </a:lnTo>
                          <a:lnTo>
                            <a:pt x="199" y="78"/>
                          </a:lnTo>
                          <a:lnTo>
                            <a:pt x="200" y="65"/>
                          </a:lnTo>
                          <a:lnTo>
                            <a:pt x="199" y="52"/>
                          </a:lnTo>
                          <a:lnTo>
                            <a:pt x="196" y="40"/>
                          </a:lnTo>
                          <a:lnTo>
                            <a:pt x="190" y="29"/>
                          </a:lnTo>
                          <a:lnTo>
                            <a:pt x="182" y="19"/>
                          </a:lnTo>
                          <a:lnTo>
                            <a:pt x="172" y="11"/>
                          </a:lnTo>
                          <a:lnTo>
                            <a:pt x="162" y="5"/>
                          </a:lnTo>
                          <a:lnTo>
                            <a:pt x="150" y="2"/>
                          </a:lnTo>
                          <a:lnTo>
                            <a:pt x="137" y="0"/>
                          </a:lnTo>
                          <a:lnTo>
                            <a:pt x="63" y="0"/>
                          </a:lnTo>
                          <a:lnTo>
                            <a:pt x="50" y="2"/>
                          </a:lnTo>
                          <a:lnTo>
                            <a:pt x="38" y="5"/>
                          </a:lnTo>
                          <a:lnTo>
                            <a:pt x="28" y="11"/>
                          </a:lnTo>
                          <a:lnTo>
                            <a:pt x="19" y="19"/>
                          </a:lnTo>
                          <a:lnTo>
                            <a:pt x="10" y="29"/>
                          </a:lnTo>
                          <a:lnTo>
                            <a:pt x="4" y="40"/>
                          </a:lnTo>
                          <a:lnTo>
                            <a:pt x="1" y="52"/>
                          </a:lnTo>
                          <a:lnTo>
                            <a:pt x="0" y="65"/>
                          </a:lnTo>
                          <a:lnTo>
                            <a:pt x="1" y="78"/>
                          </a:lnTo>
                          <a:lnTo>
                            <a:pt x="4" y="90"/>
                          </a:lnTo>
                          <a:lnTo>
                            <a:pt x="10" y="100"/>
                          </a:lnTo>
                          <a:lnTo>
                            <a:pt x="19" y="110"/>
                          </a:lnTo>
                          <a:lnTo>
                            <a:pt x="28" y="118"/>
                          </a:lnTo>
                          <a:lnTo>
                            <a:pt x="38" y="124"/>
                          </a:lnTo>
                          <a:lnTo>
                            <a:pt x="50" y="127"/>
                          </a:lnTo>
                          <a:lnTo>
                            <a:pt x="63" y="128"/>
                          </a:lnTo>
                          <a:lnTo>
                            <a:pt x="137" y="12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7" name="Freeform 61"/>
                    <p:cNvSpPr>
                      <a:spLocks/>
                    </p:cNvSpPr>
                    <p:nvPr/>
                  </p:nvSpPr>
                  <p:spPr bwMode="auto">
                    <a:xfrm>
                      <a:off x="2055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8" name="Freeform 62"/>
                    <p:cNvSpPr>
                      <a:spLocks/>
                    </p:cNvSpPr>
                    <p:nvPr/>
                  </p:nvSpPr>
                  <p:spPr bwMode="auto">
                    <a:xfrm>
                      <a:off x="2055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9" name="Freeform 63"/>
                    <p:cNvSpPr>
                      <a:spLocks/>
                    </p:cNvSpPr>
                    <p:nvPr/>
                  </p:nvSpPr>
                  <p:spPr bwMode="auto">
                    <a:xfrm>
                      <a:off x="2055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0" name="Freeform 64"/>
                    <p:cNvSpPr>
                      <a:spLocks/>
                    </p:cNvSpPr>
                    <p:nvPr/>
                  </p:nvSpPr>
                  <p:spPr bwMode="auto">
                    <a:xfrm>
                      <a:off x="2081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1" name="Freeform 65"/>
                    <p:cNvSpPr>
                      <a:spLocks/>
                    </p:cNvSpPr>
                    <p:nvPr/>
                  </p:nvSpPr>
                  <p:spPr bwMode="auto">
                    <a:xfrm>
                      <a:off x="2081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2" name="Freeform 66"/>
                    <p:cNvSpPr>
                      <a:spLocks/>
                    </p:cNvSpPr>
                    <p:nvPr/>
                  </p:nvSpPr>
                  <p:spPr bwMode="auto">
                    <a:xfrm>
                      <a:off x="2081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3" name="Freeform 67"/>
                    <p:cNvSpPr>
                      <a:spLocks/>
                    </p:cNvSpPr>
                    <p:nvPr/>
                  </p:nvSpPr>
                  <p:spPr bwMode="auto">
                    <a:xfrm>
                      <a:off x="2135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4" name="Freeform 68"/>
                    <p:cNvSpPr>
                      <a:spLocks/>
                    </p:cNvSpPr>
                    <p:nvPr/>
                  </p:nvSpPr>
                  <p:spPr bwMode="auto">
                    <a:xfrm>
                      <a:off x="2135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5" name="Freeform 69"/>
                    <p:cNvSpPr>
                      <a:spLocks/>
                    </p:cNvSpPr>
                    <p:nvPr/>
                  </p:nvSpPr>
                  <p:spPr bwMode="auto">
                    <a:xfrm>
                      <a:off x="2135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6" name="Freeform 70"/>
                    <p:cNvSpPr>
                      <a:spLocks/>
                    </p:cNvSpPr>
                    <p:nvPr/>
                  </p:nvSpPr>
                  <p:spPr bwMode="auto">
                    <a:xfrm>
                      <a:off x="2109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7" name="Freeform 71"/>
                    <p:cNvSpPr>
                      <a:spLocks/>
                    </p:cNvSpPr>
                    <p:nvPr/>
                  </p:nvSpPr>
                  <p:spPr bwMode="auto">
                    <a:xfrm>
                      <a:off x="2109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8" name="Freeform 72"/>
                    <p:cNvSpPr>
                      <a:spLocks/>
                    </p:cNvSpPr>
                    <p:nvPr/>
                  </p:nvSpPr>
                  <p:spPr bwMode="auto">
                    <a:xfrm>
                      <a:off x="2109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99" name="Freeform 73"/>
                    <p:cNvSpPr>
                      <a:spLocks/>
                    </p:cNvSpPr>
                    <p:nvPr/>
                  </p:nvSpPr>
                  <p:spPr bwMode="auto">
                    <a:xfrm>
                      <a:off x="2214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0" name="Freeform 74"/>
                    <p:cNvSpPr>
                      <a:spLocks/>
                    </p:cNvSpPr>
                    <p:nvPr/>
                  </p:nvSpPr>
                  <p:spPr bwMode="auto">
                    <a:xfrm>
                      <a:off x="2214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1" name="Freeform 75"/>
                    <p:cNvSpPr>
                      <a:spLocks/>
                    </p:cNvSpPr>
                    <p:nvPr/>
                  </p:nvSpPr>
                  <p:spPr bwMode="auto">
                    <a:xfrm>
                      <a:off x="2214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2" name="Freeform 76"/>
                    <p:cNvSpPr>
                      <a:spLocks/>
                    </p:cNvSpPr>
                    <p:nvPr/>
                  </p:nvSpPr>
                  <p:spPr bwMode="auto">
                    <a:xfrm>
                      <a:off x="2189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3" name="Freeform 77"/>
                    <p:cNvSpPr>
                      <a:spLocks/>
                    </p:cNvSpPr>
                    <p:nvPr/>
                  </p:nvSpPr>
                  <p:spPr bwMode="auto">
                    <a:xfrm>
                      <a:off x="2189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4" name="Freeform 78"/>
                    <p:cNvSpPr>
                      <a:spLocks/>
                    </p:cNvSpPr>
                    <p:nvPr/>
                  </p:nvSpPr>
                  <p:spPr bwMode="auto">
                    <a:xfrm>
                      <a:off x="2189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5" name="Freeform 79"/>
                    <p:cNvSpPr>
                      <a:spLocks/>
                    </p:cNvSpPr>
                    <p:nvPr/>
                  </p:nvSpPr>
                  <p:spPr bwMode="auto">
                    <a:xfrm>
                      <a:off x="2160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6" name="Freeform 80"/>
                    <p:cNvSpPr>
                      <a:spLocks/>
                    </p:cNvSpPr>
                    <p:nvPr/>
                  </p:nvSpPr>
                  <p:spPr bwMode="auto">
                    <a:xfrm>
                      <a:off x="2160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7" name="Freeform 81"/>
                    <p:cNvSpPr>
                      <a:spLocks/>
                    </p:cNvSpPr>
                    <p:nvPr/>
                  </p:nvSpPr>
                  <p:spPr bwMode="auto">
                    <a:xfrm>
                      <a:off x="2160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8" name="Freeform 82"/>
                    <p:cNvSpPr>
                      <a:spLocks/>
                    </p:cNvSpPr>
                    <p:nvPr/>
                  </p:nvSpPr>
                  <p:spPr bwMode="auto">
                    <a:xfrm>
                      <a:off x="2373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09" name="Freeform 83"/>
                    <p:cNvSpPr>
                      <a:spLocks/>
                    </p:cNvSpPr>
                    <p:nvPr/>
                  </p:nvSpPr>
                  <p:spPr bwMode="auto">
                    <a:xfrm>
                      <a:off x="2373" y="2966"/>
                      <a:ext cx="17" cy="148"/>
                    </a:xfrm>
                    <a:custGeom>
                      <a:avLst/>
                      <a:gdLst>
                        <a:gd name="T0" fmla="*/ 8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8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8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0" name="Freeform 84"/>
                    <p:cNvSpPr>
                      <a:spLocks/>
                    </p:cNvSpPr>
                    <p:nvPr/>
                  </p:nvSpPr>
                  <p:spPr bwMode="auto">
                    <a:xfrm>
                      <a:off x="2373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8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1" name="Freeform 85"/>
                    <p:cNvSpPr>
                      <a:spLocks/>
                    </p:cNvSpPr>
                    <p:nvPr/>
                  </p:nvSpPr>
                  <p:spPr bwMode="auto">
                    <a:xfrm>
                      <a:off x="2347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2" name="Freeform 86"/>
                    <p:cNvSpPr>
                      <a:spLocks/>
                    </p:cNvSpPr>
                    <p:nvPr/>
                  </p:nvSpPr>
                  <p:spPr bwMode="auto">
                    <a:xfrm>
                      <a:off x="2347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3" name="Freeform 87"/>
                    <p:cNvSpPr>
                      <a:spLocks/>
                    </p:cNvSpPr>
                    <p:nvPr/>
                  </p:nvSpPr>
                  <p:spPr bwMode="auto">
                    <a:xfrm>
                      <a:off x="2347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4" name="Freeform 88"/>
                    <p:cNvSpPr>
                      <a:spLocks/>
                    </p:cNvSpPr>
                    <p:nvPr/>
                  </p:nvSpPr>
                  <p:spPr bwMode="auto">
                    <a:xfrm>
                      <a:off x="2293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5" name="Freeform 89"/>
                    <p:cNvSpPr>
                      <a:spLocks/>
                    </p:cNvSpPr>
                    <p:nvPr/>
                  </p:nvSpPr>
                  <p:spPr bwMode="auto">
                    <a:xfrm>
                      <a:off x="2293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6" name="Freeform 90"/>
                    <p:cNvSpPr>
                      <a:spLocks/>
                    </p:cNvSpPr>
                    <p:nvPr/>
                  </p:nvSpPr>
                  <p:spPr bwMode="auto">
                    <a:xfrm>
                      <a:off x="2293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7" name="Freeform 91"/>
                    <p:cNvSpPr>
                      <a:spLocks/>
                    </p:cNvSpPr>
                    <p:nvPr/>
                  </p:nvSpPr>
                  <p:spPr bwMode="auto">
                    <a:xfrm>
                      <a:off x="2319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8" name="Freeform 92"/>
                    <p:cNvSpPr>
                      <a:spLocks/>
                    </p:cNvSpPr>
                    <p:nvPr/>
                  </p:nvSpPr>
                  <p:spPr bwMode="auto">
                    <a:xfrm>
                      <a:off x="2319" y="2966"/>
                      <a:ext cx="17" cy="148"/>
                    </a:xfrm>
                    <a:custGeom>
                      <a:avLst/>
                      <a:gdLst>
                        <a:gd name="T0" fmla="*/ 8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8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8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19" name="Freeform 93"/>
                    <p:cNvSpPr>
                      <a:spLocks/>
                    </p:cNvSpPr>
                    <p:nvPr/>
                  </p:nvSpPr>
                  <p:spPr bwMode="auto">
                    <a:xfrm>
                      <a:off x="2319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8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0" name="Freeform 94"/>
                    <p:cNvSpPr>
                      <a:spLocks/>
                    </p:cNvSpPr>
                    <p:nvPr/>
                  </p:nvSpPr>
                  <p:spPr bwMode="auto">
                    <a:xfrm>
                      <a:off x="2239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1" name="Freeform 95"/>
                    <p:cNvSpPr>
                      <a:spLocks/>
                    </p:cNvSpPr>
                    <p:nvPr/>
                  </p:nvSpPr>
                  <p:spPr bwMode="auto">
                    <a:xfrm>
                      <a:off x="2239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2" name="Freeform 96"/>
                    <p:cNvSpPr>
                      <a:spLocks/>
                    </p:cNvSpPr>
                    <p:nvPr/>
                  </p:nvSpPr>
                  <p:spPr bwMode="auto">
                    <a:xfrm>
                      <a:off x="2239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3" name="Freeform 97"/>
                    <p:cNvSpPr>
                      <a:spLocks/>
                    </p:cNvSpPr>
                    <p:nvPr/>
                  </p:nvSpPr>
                  <p:spPr bwMode="auto">
                    <a:xfrm>
                      <a:off x="2269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4" name="Freeform 98"/>
                    <p:cNvSpPr>
                      <a:spLocks/>
                    </p:cNvSpPr>
                    <p:nvPr/>
                  </p:nvSpPr>
                  <p:spPr bwMode="auto">
                    <a:xfrm>
                      <a:off x="2269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5" name="Freeform 99"/>
                    <p:cNvSpPr>
                      <a:spLocks/>
                    </p:cNvSpPr>
                    <p:nvPr/>
                  </p:nvSpPr>
                  <p:spPr bwMode="auto">
                    <a:xfrm>
                      <a:off x="2269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6" name="Freeform 100"/>
                    <p:cNvSpPr>
                      <a:spLocks/>
                    </p:cNvSpPr>
                    <p:nvPr/>
                  </p:nvSpPr>
                  <p:spPr bwMode="auto">
                    <a:xfrm>
                      <a:off x="2691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7" name="Freeform 101"/>
                    <p:cNvSpPr>
                      <a:spLocks/>
                    </p:cNvSpPr>
                    <p:nvPr/>
                  </p:nvSpPr>
                  <p:spPr bwMode="auto">
                    <a:xfrm>
                      <a:off x="2691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8" name="Freeform 102"/>
                    <p:cNvSpPr>
                      <a:spLocks/>
                    </p:cNvSpPr>
                    <p:nvPr/>
                  </p:nvSpPr>
                  <p:spPr bwMode="auto">
                    <a:xfrm>
                      <a:off x="2691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9" name="Freeform 103"/>
                    <p:cNvSpPr>
                      <a:spLocks/>
                    </p:cNvSpPr>
                    <p:nvPr/>
                  </p:nvSpPr>
                  <p:spPr bwMode="auto">
                    <a:xfrm>
                      <a:off x="2665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5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5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0" name="Freeform 104"/>
                    <p:cNvSpPr>
                      <a:spLocks/>
                    </p:cNvSpPr>
                    <p:nvPr/>
                  </p:nvSpPr>
                  <p:spPr bwMode="auto">
                    <a:xfrm>
                      <a:off x="2665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1" name="Freeform 105"/>
                    <p:cNvSpPr>
                      <a:spLocks/>
                    </p:cNvSpPr>
                    <p:nvPr/>
                  </p:nvSpPr>
                  <p:spPr bwMode="auto">
                    <a:xfrm>
                      <a:off x="2665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5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5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2" name="Freeform 106"/>
                    <p:cNvSpPr>
                      <a:spLocks/>
                    </p:cNvSpPr>
                    <p:nvPr/>
                  </p:nvSpPr>
                  <p:spPr bwMode="auto">
                    <a:xfrm>
                      <a:off x="2611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5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5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3" name="Freeform 107"/>
                    <p:cNvSpPr>
                      <a:spLocks/>
                    </p:cNvSpPr>
                    <p:nvPr/>
                  </p:nvSpPr>
                  <p:spPr bwMode="auto">
                    <a:xfrm>
                      <a:off x="2611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4" name="Freeform 108"/>
                    <p:cNvSpPr>
                      <a:spLocks/>
                    </p:cNvSpPr>
                    <p:nvPr/>
                  </p:nvSpPr>
                  <p:spPr bwMode="auto">
                    <a:xfrm>
                      <a:off x="2611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5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5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5" name="Freeform 109"/>
                    <p:cNvSpPr>
                      <a:spLocks/>
                    </p:cNvSpPr>
                    <p:nvPr/>
                  </p:nvSpPr>
                  <p:spPr bwMode="auto">
                    <a:xfrm>
                      <a:off x="2637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6" name="Freeform 110"/>
                    <p:cNvSpPr>
                      <a:spLocks/>
                    </p:cNvSpPr>
                    <p:nvPr/>
                  </p:nvSpPr>
                  <p:spPr bwMode="auto">
                    <a:xfrm>
                      <a:off x="2637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7" name="Freeform 111"/>
                    <p:cNvSpPr>
                      <a:spLocks/>
                    </p:cNvSpPr>
                    <p:nvPr/>
                  </p:nvSpPr>
                  <p:spPr bwMode="auto">
                    <a:xfrm>
                      <a:off x="2637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8" name="Freeform 112"/>
                    <p:cNvSpPr>
                      <a:spLocks/>
                    </p:cNvSpPr>
                    <p:nvPr/>
                  </p:nvSpPr>
                  <p:spPr bwMode="auto">
                    <a:xfrm>
                      <a:off x="2533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9" name="Freeform 113"/>
                    <p:cNvSpPr>
                      <a:spLocks/>
                    </p:cNvSpPr>
                    <p:nvPr/>
                  </p:nvSpPr>
                  <p:spPr bwMode="auto">
                    <a:xfrm>
                      <a:off x="2533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0" name="Freeform 114"/>
                    <p:cNvSpPr>
                      <a:spLocks/>
                    </p:cNvSpPr>
                    <p:nvPr/>
                  </p:nvSpPr>
                  <p:spPr bwMode="auto">
                    <a:xfrm>
                      <a:off x="2533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1" name="Freeform 115"/>
                    <p:cNvSpPr>
                      <a:spLocks/>
                    </p:cNvSpPr>
                    <p:nvPr/>
                  </p:nvSpPr>
                  <p:spPr bwMode="auto">
                    <a:xfrm>
                      <a:off x="2557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5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5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2" name="Freeform 116"/>
                    <p:cNvSpPr>
                      <a:spLocks/>
                    </p:cNvSpPr>
                    <p:nvPr/>
                  </p:nvSpPr>
                  <p:spPr bwMode="auto">
                    <a:xfrm>
                      <a:off x="2557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3" name="Freeform 117"/>
                    <p:cNvSpPr>
                      <a:spLocks/>
                    </p:cNvSpPr>
                    <p:nvPr/>
                  </p:nvSpPr>
                  <p:spPr bwMode="auto">
                    <a:xfrm>
                      <a:off x="2557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5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5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4" name="Freeform 118"/>
                    <p:cNvSpPr>
                      <a:spLocks/>
                    </p:cNvSpPr>
                    <p:nvPr/>
                  </p:nvSpPr>
                  <p:spPr bwMode="auto">
                    <a:xfrm>
                      <a:off x="2587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5" name="Freeform 119"/>
                    <p:cNvSpPr>
                      <a:spLocks/>
                    </p:cNvSpPr>
                    <p:nvPr/>
                  </p:nvSpPr>
                  <p:spPr bwMode="auto">
                    <a:xfrm>
                      <a:off x="2587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6" name="Freeform 120"/>
                    <p:cNvSpPr>
                      <a:spLocks/>
                    </p:cNvSpPr>
                    <p:nvPr/>
                  </p:nvSpPr>
                  <p:spPr bwMode="auto">
                    <a:xfrm>
                      <a:off x="2587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7" name="Freeform 121"/>
                    <p:cNvSpPr>
                      <a:spLocks/>
                    </p:cNvSpPr>
                    <p:nvPr/>
                  </p:nvSpPr>
                  <p:spPr bwMode="auto">
                    <a:xfrm>
                      <a:off x="2399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8" name="Freeform 122"/>
                    <p:cNvSpPr>
                      <a:spLocks/>
                    </p:cNvSpPr>
                    <p:nvPr/>
                  </p:nvSpPr>
                  <p:spPr bwMode="auto">
                    <a:xfrm>
                      <a:off x="2399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49" name="Freeform 123"/>
                    <p:cNvSpPr>
                      <a:spLocks/>
                    </p:cNvSpPr>
                    <p:nvPr/>
                  </p:nvSpPr>
                  <p:spPr bwMode="auto">
                    <a:xfrm>
                      <a:off x="2399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0" name="Freeform 124"/>
                    <p:cNvSpPr>
                      <a:spLocks/>
                    </p:cNvSpPr>
                    <p:nvPr/>
                  </p:nvSpPr>
                  <p:spPr bwMode="auto">
                    <a:xfrm>
                      <a:off x="2453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1" name="Freeform 125"/>
                    <p:cNvSpPr>
                      <a:spLocks/>
                    </p:cNvSpPr>
                    <p:nvPr/>
                  </p:nvSpPr>
                  <p:spPr bwMode="auto">
                    <a:xfrm>
                      <a:off x="2453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2" name="Freeform 126"/>
                    <p:cNvSpPr>
                      <a:spLocks/>
                    </p:cNvSpPr>
                    <p:nvPr/>
                  </p:nvSpPr>
                  <p:spPr bwMode="auto">
                    <a:xfrm>
                      <a:off x="2453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3" name="Freeform 127"/>
                    <p:cNvSpPr>
                      <a:spLocks/>
                    </p:cNvSpPr>
                    <p:nvPr/>
                  </p:nvSpPr>
                  <p:spPr bwMode="auto">
                    <a:xfrm>
                      <a:off x="2427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4" name="Freeform 128"/>
                    <p:cNvSpPr>
                      <a:spLocks/>
                    </p:cNvSpPr>
                    <p:nvPr/>
                  </p:nvSpPr>
                  <p:spPr bwMode="auto">
                    <a:xfrm>
                      <a:off x="2427" y="2966"/>
                      <a:ext cx="17" cy="148"/>
                    </a:xfrm>
                    <a:custGeom>
                      <a:avLst/>
                      <a:gdLst>
                        <a:gd name="T0" fmla="*/ 8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8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8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5" name="Freeform 129"/>
                    <p:cNvSpPr>
                      <a:spLocks/>
                    </p:cNvSpPr>
                    <p:nvPr/>
                  </p:nvSpPr>
                  <p:spPr bwMode="auto">
                    <a:xfrm>
                      <a:off x="2427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8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6" name="Freeform 130"/>
                    <p:cNvSpPr>
                      <a:spLocks/>
                    </p:cNvSpPr>
                    <p:nvPr/>
                  </p:nvSpPr>
                  <p:spPr bwMode="auto">
                    <a:xfrm>
                      <a:off x="2507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7" name="Freeform 131"/>
                    <p:cNvSpPr>
                      <a:spLocks/>
                    </p:cNvSpPr>
                    <p:nvPr/>
                  </p:nvSpPr>
                  <p:spPr bwMode="auto">
                    <a:xfrm>
                      <a:off x="2507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8" name="Freeform 132"/>
                    <p:cNvSpPr>
                      <a:spLocks/>
                    </p:cNvSpPr>
                    <p:nvPr/>
                  </p:nvSpPr>
                  <p:spPr bwMode="auto">
                    <a:xfrm>
                      <a:off x="2507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59" name="Freeform 133"/>
                    <p:cNvSpPr>
                      <a:spLocks/>
                    </p:cNvSpPr>
                    <p:nvPr/>
                  </p:nvSpPr>
                  <p:spPr bwMode="auto">
                    <a:xfrm>
                      <a:off x="2478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0" name="Freeform 134"/>
                    <p:cNvSpPr>
                      <a:spLocks/>
                    </p:cNvSpPr>
                    <p:nvPr/>
                  </p:nvSpPr>
                  <p:spPr bwMode="auto">
                    <a:xfrm>
                      <a:off x="2478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1" name="Freeform 135"/>
                    <p:cNvSpPr>
                      <a:spLocks/>
                    </p:cNvSpPr>
                    <p:nvPr/>
                  </p:nvSpPr>
                  <p:spPr bwMode="auto">
                    <a:xfrm>
                      <a:off x="2478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2" name="Freeform 136"/>
                    <p:cNvSpPr>
                      <a:spLocks/>
                    </p:cNvSpPr>
                    <p:nvPr/>
                  </p:nvSpPr>
                  <p:spPr bwMode="auto">
                    <a:xfrm>
                      <a:off x="3326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5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5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3" name="Freeform 137"/>
                    <p:cNvSpPr>
                      <a:spLocks/>
                    </p:cNvSpPr>
                    <p:nvPr/>
                  </p:nvSpPr>
                  <p:spPr bwMode="auto">
                    <a:xfrm>
                      <a:off x="3326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4" name="Freeform 138"/>
                    <p:cNvSpPr>
                      <a:spLocks/>
                    </p:cNvSpPr>
                    <p:nvPr/>
                  </p:nvSpPr>
                  <p:spPr bwMode="auto">
                    <a:xfrm>
                      <a:off x="3326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5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5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5" name="Freeform 139"/>
                    <p:cNvSpPr>
                      <a:spLocks/>
                    </p:cNvSpPr>
                    <p:nvPr/>
                  </p:nvSpPr>
                  <p:spPr bwMode="auto">
                    <a:xfrm>
                      <a:off x="3302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6" name="Freeform 140"/>
                    <p:cNvSpPr>
                      <a:spLocks/>
                    </p:cNvSpPr>
                    <p:nvPr/>
                  </p:nvSpPr>
                  <p:spPr bwMode="auto">
                    <a:xfrm>
                      <a:off x="3302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7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3302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8" name="Freeform 142"/>
                    <p:cNvSpPr>
                      <a:spLocks/>
                    </p:cNvSpPr>
                    <p:nvPr/>
                  </p:nvSpPr>
                  <p:spPr bwMode="auto">
                    <a:xfrm>
                      <a:off x="3248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69" name="Freeform 143"/>
                    <p:cNvSpPr>
                      <a:spLocks/>
                    </p:cNvSpPr>
                    <p:nvPr/>
                  </p:nvSpPr>
                  <p:spPr bwMode="auto">
                    <a:xfrm>
                      <a:off x="3248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0" name="Freeform 144"/>
                    <p:cNvSpPr>
                      <a:spLocks/>
                    </p:cNvSpPr>
                    <p:nvPr/>
                  </p:nvSpPr>
                  <p:spPr bwMode="auto">
                    <a:xfrm>
                      <a:off x="3248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1" name="Freeform 145"/>
                    <p:cNvSpPr>
                      <a:spLocks/>
                    </p:cNvSpPr>
                    <p:nvPr/>
                  </p:nvSpPr>
                  <p:spPr bwMode="auto">
                    <a:xfrm>
                      <a:off x="3272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5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5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2" name="Freeform 146"/>
                    <p:cNvSpPr>
                      <a:spLocks/>
                    </p:cNvSpPr>
                    <p:nvPr/>
                  </p:nvSpPr>
                  <p:spPr bwMode="auto">
                    <a:xfrm>
                      <a:off x="3272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3" name="Freeform 147"/>
                    <p:cNvSpPr>
                      <a:spLocks/>
                    </p:cNvSpPr>
                    <p:nvPr/>
                  </p:nvSpPr>
                  <p:spPr bwMode="auto">
                    <a:xfrm>
                      <a:off x="3272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5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5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4" name="Freeform 148"/>
                    <p:cNvSpPr>
                      <a:spLocks/>
                    </p:cNvSpPr>
                    <p:nvPr/>
                  </p:nvSpPr>
                  <p:spPr bwMode="auto">
                    <a:xfrm>
                      <a:off x="3168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5" name="Freeform 149"/>
                    <p:cNvSpPr>
                      <a:spLocks/>
                    </p:cNvSpPr>
                    <p:nvPr/>
                  </p:nvSpPr>
                  <p:spPr bwMode="auto">
                    <a:xfrm>
                      <a:off x="3168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6" name="Freeform 150"/>
                    <p:cNvSpPr>
                      <a:spLocks/>
                    </p:cNvSpPr>
                    <p:nvPr/>
                  </p:nvSpPr>
                  <p:spPr bwMode="auto">
                    <a:xfrm>
                      <a:off x="3168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7" name="Freeform 151"/>
                    <p:cNvSpPr>
                      <a:spLocks/>
                    </p:cNvSpPr>
                    <p:nvPr/>
                  </p:nvSpPr>
                  <p:spPr bwMode="auto">
                    <a:xfrm>
                      <a:off x="3193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8" name="Freeform 152"/>
                    <p:cNvSpPr>
                      <a:spLocks/>
                    </p:cNvSpPr>
                    <p:nvPr/>
                  </p:nvSpPr>
                  <p:spPr bwMode="auto">
                    <a:xfrm>
                      <a:off x="3193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79" name="Freeform 153"/>
                    <p:cNvSpPr>
                      <a:spLocks/>
                    </p:cNvSpPr>
                    <p:nvPr/>
                  </p:nvSpPr>
                  <p:spPr bwMode="auto">
                    <a:xfrm>
                      <a:off x="3193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0" name="Freeform 154"/>
                    <p:cNvSpPr>
                      <a:spLocks/>
                    </p:cNvSpPr>
                    <p:nvPr/>
                  </p:nvSpPr>
                  <p:spPr bwMode="auto">
                    <a:xfrm>
                      <a:off x="3222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1" name="Freeform 155"/>
                    <p:cNvSpPr>
                      <a:spLocks/>
                    </p:cNvSpPr>
                    <p:nvPr/>
                  </p:nvSpPr>
                  <p:spPr bwMode="auto">
                    <a:xfrm>
                      <a:off x="3222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2" name="Freeform 156"/>
                    <p:cNvSpPr>
                      <a:spLocks/>
                    </p:cNvSpPr>
                    <p:nvPr/>
                  </p:nvSpPr>
                  <p:spPr bwMode="auto">
                    <a:xfrm>
                      <a:off x="3222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3" name="Freeform 157"/>
                    <p:cNvSpPr>
                      <a:spLocks/>
                    </p:cNvSpPr>
                    <p:nvPr/>
                  </p:nvSpPr>
                  <p:spPr bwMode="auto">
                    <a:xfrm>
                      <a:off x="3009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5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5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4" name="Freeform 158"/>
                    <p:cNvSpPr>
                      <a:spLocks/>
                    </p:cNvSpPr>
                    <p:nvPr/>
                  </p:nvSpPr>
                  <p:spPr bwMode="auto">
                    <a:xfrm>
                      <a:off x="3009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5" name="Freeform 159"/>
                    <p:cNvSpPr>
                      <a:spLocks/>
                    </p:cNvSpPr>
                    <p:nvPr/>
                  </p:nvSpPr>
                  <p:spPr bwMode="auto">
                    <a:xfrm>
                      <a:off x="3009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5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5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6" name="Freeform 160"/>
                    <p:cNvSpPr>
                      <a:spLocks/>
                    </p:cNvSpPr>
                    <p:nvPr/>
                  </p:nvSpPr>
                  <p:spPr bwMode="auto">
                    <a:xfrm>
                      <a:off x="3035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7" name="Freeform 161"/>
                    <p:cNvSpPr>
                      <a:spLocks/>
                    </p:cNvSpPr>
                    <p:nvPr/>
                  </p:nvSpPr>
                  <p:spPr bwMode="auto">
                    <a:xfrm>
                      <a:off x="3035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8" name="Freeform 162"/>
                    <p:cNvSpPr>
                      <a:spLocks/>
                    </p:cNvSpPr>
                    <p:nvPr/>
                  </p:nvSpPr>
                  <p:spPr bwMode="auto">
                    <a:xfrm>
                      <a:off x="3035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89" name="Freeform 163"/>
                    <p:cNvSpPr>
                      <a:spLocks/>
                    </p:cNvSpPr>
                    <p:nvPr/>
                  </p:nvSpPr>
                  <p:spPr bwMode="auto">
                    <a:xfrm>
                      <a:off x="3089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0" name="Freeform 164"/>
                    <p:cNvSpPr>
                      <a:spLocks/>
                    </p:cNvSpPr>
                    <p:nvPr/>
                  </p:nvSpPr>
                  <p:spPr bwMode="auto">
                    <a:xfrm>
                      <a:off x="3089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1" name="Freeform 165"/>
                    <p:cNvSpPr>
                      <a:spLocks/>
                    </p:cNvSpPr>
                    <p:nvPr/>
                  </p:nvSpPr>
                  <p:spPr bwMode="auto">
                    <a:xfrm>
                      <a:off x="3089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2" name="Freeform 166"/>
                    <p:cNvSpPr>
                      <a:spLocks/>
                    </p:cNvSpPr>
                    <p:nvPr/>
                  </p:nvSpPr>
                  <p:spPr bwMode="auto">
                    <a:xfrm>
                      <a:off x="3063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5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5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3" name="Freeform 167"/>
                    <p:cNvSpPr>
                      <a:spLocks/>
                    </p:cNvSpPr>
                    <p:nvPr/>
                  </p:nvSpPr>
                  <p:spPr bwMode="auto">
                    <a:xfrm>
                      <a:off x="3063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4" name="Freeform 168"/>
                    <p:cNvSpPr>
                      <a:spLocks/>
                    </p:cNvSpPr>
                    <p:nvPr/>
                  </p:nvSpPr>
                  <p:spPr bwMode="auto">
                    <a:xfrm>
                      <a:off x="3063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5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5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5" name="Freeform 169"/>
                    <p:cNvSpPr>
                      <a:spLocks/>
                    </p:cNvSpPr>
                    <p:nvPr/>
                  </p:nvSpPr>
                  <p:spPr bwMode="auto">
                    <a:xfrm>
                      <a:off x="3143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6" name="Freeform 170"/>
                    <p:cNvSpPr>
                      <a:spLocks/>
                    </p:cNvSpPr>
                    <p:nvPr/>
                  </p:nvSpPr>
                  <p:spPr bwMode="auto">
                    <a:xfrm>
                      <a:off x="3143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7" name="Freeform 171"/>
                    <p:cNvSpPr>
                      <a:spLocks/>
                    </p:cNvSpPr>
                    <p:nvPr/>
                  </p:nvSpPr>
                  <p:spPr bwMode="auto">
                    <a:xfrm>
                      <a:off x="3143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8" name="Freeform 172"/>
                    <p:cNvSpPr>
                      <a:spLocks/>
                    </p:cNvSpPr>
                    <p:nvPr/>
                  </p:nvSpPr>
                  <p:spPr bwMode="auto">
                    <a:xfrm>
                      <a:off x="3115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2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99" name="Freeform 173"/>
                    <p:cNvSpPr>
                      <a:spLocks/>
                    </p:cNvSpPr>
                    <p:nvPr/>
                  </p:nvSpPr>
                  <p:spPr bwMode="auto">
                    <a:xfrm>
                      <a:off x="3115" y="2966"/>
                      <a:ext cx="17" cy="148"/>
                    </a:xfrm>
                    <a:custGeom>
                      <a:avLst/>
                      <a:gdLst>
                        <a:gd name="T0" fmla="*/ 8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8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8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0" name="Freeform 174"/>
                    <p:cNvSpPr>
                      <a:spLocks/>
                    </p:cNvSpPr>
                    <p:nvPr/>
                  </p:nvSpPr>
                  <p:spPr bwMode="auto">
                    <a:xfrm>
                      <a:off x="3115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2 w 17"/>
                        <a:gd name="T3" fmla="*/ 6 h 8"/>
                        <a:gd name="T4" fmla="*/ 8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1" name="Freeform 175"/>
                    <p:cNvSpPr>
                      <a:spLocks/>
                    </p:cNvSpPr>
                    <p:nvPr/>
                  </p:nvSpPr>
                  <p:spPr bwMode="auto">
                    <a:xfrm>
                      <a:off x="2717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2" name="Freeform 176"/>
                    <p:cNvSpPr>
                      <a:spLocks/>
                    </p:cNvSpPr>
                    <p:nvPr/>
                  </p:nvSpPr>
                  <p:spPr bwMode="auto">
                    <a:xfrm>
                      <a:off x="2717" y="2966"/>
                      <a:ext cx="17" cy="148"/>
                    </a:xfrm>
                    <a:custGeom>
                      <a:avLst/>
                      <a:gdLst>
                        <a:gd name="T0" fmla="*/ 8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8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8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3" name="Freeform 177"/>
                    <p:cNvSpPr>
                      <a:spLocks/>
                    </p:cNvSpPr>
                    <p:nvPr/>
                  </p:nvSpPr>
                  <p:spPr bwMode="auto">
                    <a:xfrm>
                      <a:off x="2717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8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4" name="Freeform 178"/>
                    <p:cNvSpPr>
                      <a:spLocks/>
                    </p:cNvSpPr>
                    <p:nvPr/>
                  </p:nvSpPr>
                  <p:spPr bwMode="auto">
                    <a:xfrm>
                      <a:off x="2771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5" name="Freeform 179"/>
                    <p:cNvSpPr>
                      <a:spLocks/>
                    </p:cNvSpPr>
                    <p:nvPr/>
                  </p:nvSpPr>
                  <p:spPr bwMode="auto">
                    <a:xfrm>
                      <a:off x="2771" y="2966"/>
                      <a:ext cx="17" cy="148"/>
                    </a:xfrm>
                    <a:custGeom>
                      <a:avLst/>
                      <a:gdLst>
                        <a:gd name="T0" fmla="*/ 8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8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8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6" name="Freeform 180"/>
                    <p:cNvSpPr>
                      <a:spLocks/>
                    </p:cNvSpPr>
                    <p:nvPr/>
                  </p:nvSpPr>
                  <p:spPr bwMode="auto">
                    <a:xfrm>
                      <a:off x="2771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8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7" name="Freeform 181"/>
                    <p:cNvSpPr>
                      <a:spLocks/>
                    </p:cNvSpPr>
                    <p:nvPr/>
                  </p:nvSpPr>
                  <p:spPr bwMode="auto">
                    <a:xfrm>
                      <a:off x="2745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8" name="Freeform 182"/>
                    <p:cNvSpPr>
                      <a:spLocks/>
                    </p:cNvSpPr>
                    <p:nvPr/>
                  </p:nvSpPr>
                  <p:spPr bwMode="auto">
                    <a:xfrm>
                      <a:off x="2745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09" name="Freeform 183"/>
                    <p:cNvSpPr>
                      <a:spLocks/>
                    </p:cNvSpPr>
                    <p:nvPr/>
                  </p:nvSpPr>
                  <p:spPr bwMode="auto">
                    <a:xfrm>
                      <a:off x="2745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0" name="Freeform 184"/>
                    <p:cNvSpPr>
                      <a:spLocks/>
                    </p:cNvSpPr>
                    <p:nvPr/>
                  </p:nvSpPr>
                  <p:spPr bwMode="auto">
                    <a:xfrm>
                      <a:off x="2851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1" name="Freeform 185"/>
                    <p:cNvSpPr>
                      <a:spLocks/>
                    </p:cNvSpPr>
                    <p:nvPr/>
                  </p:nvSpPr>
                  <p:spPr bwMode="auto">
                    <a:xfrm>
                      <a:off x="2851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2" name="Freeform 186"/>
                    <p:cNvSpPr>
                      <a:spLocks/>
                    </p:cNvSpPr>
                    <p:nvPr/>
                  </p:nvSpPr>
                  <p:spPr bwMode="auto">
                    <a:xfrm>
                      <a:off x="2851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3" name="Freeform 187"/>
                    <p:cNvSpPr>
                      <a:spLocks/>
                    </p:cNvSpPr>
                    <p:nvPr/>
                  </p:nvSpPr>
                  <p:spPr bwMode="auto">
                    <a:xfrm>
                      <a:off x="2825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4" name="Freeform 188"/>
                    <p:cNvSpPr>
                      <a:spLocks/>
                    </p:cNvSpPr>
                    <p:nvPr/>
                  </p:nvSpPr>
                  <p:spPr bwMode="auto">
                    <a:xfrm>
                      <a:off x="2825" y="2966"/>
                      <a:ext cx="17" cy="148"/>
                    </a:xfrm>
                    <a:custGeom>
                      <a:avLst/>
                      <a:gdLst>
                        <a:gd name="T0" fmla="*/ 8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8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8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5" name="Freeform 189"/>
                    <p:cNvSpPr>
                      <a:spLocks/>
                    </p:cNvSpPr>
                    <p:nvPr/>
                  </p:nvSpPr>
                  <p:spPr bwMode="auto">
                    <a:xfrm>
                      <a:off x="2825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8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6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2797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7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2797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8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2797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19" name="Freeform 193"/>
                    <p:cNvSpPr>
                      <a:spLocks/>
                    </p:cNvSpPr>
                    <p:nvPr/>
                  </p:nvSpPr>
                  <p:spPr bwMode="auto">
                    <a:xfrm>
                      <a:off x="2985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0" name="Freeform 194"/>
                    <p:cNvSpPr>
                      <a:spLocks/>
                    </p:cNvSpPr>
                    <p:nvPr/>
                  </p:nvSpPr>
                  <p:spPr bwMode="auto">
                    <a:xfrm>
                      <a:off x="2985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1" name="Freeform 195"/>
                    <p:cNvSpPr>
                      <a:spLocks/>
                    </p:cNvSpPr>
                    <p:nvPr/>
                  </p:nvSpPr>
                  <p:spPr bwMode="auto">
                    <a:xfrm>
                      <a:off x="2985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2" name="Freeform 196"/>
                    <p:cNvSpPr>
                      <a:spLocks/>
                    </p:cNvSpPr>
                    <p:nvPr/>
                  </p:nvSpPr>
                  <p:spPr bwMode="auto">
                    <a:xfrm>
                      <a:off x="2930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3" name="Freeform 197"/>
                    <p:cNvSpPr>
                      <a:spLocks/>
                    </p:cNvSpPr>
                    <p:nvPr/>
                  </p:nvSpPr>
                  <p:spPr bwMode="auto">
                    <a:xfrm>
                      <a:off x="2930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4" name="Freeform 198"/>
                    <p:cNvSpPr>
                      <a:spLocks/>
                    </p:cNvSpPr>
                    <p:nvPr/>
                  </p:nvSpPr>
                  <p:spPr bwMode="auto">
                    <a:xfrm>
                      <a:off x="2930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5" name="Freeform 199"/>
                    <p:cNvSpPr>
                      <a:spLocks/>
                    </p:cNvSpPr>
                    <p:nvPr/>
                  </p:nvSpPr>
                  <p:spPr bwMode="auto">
                    <a:xfrm>
                      <a:off x="2955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5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5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6" name="Freeform 200"/>
                    <p:cNvSpPr>
                      <a:spLocks/>
                    </p:cNvSpPr>
                    <p:nvPr/>
                  </p:nvSpPr>
                  <p:spPr bwMode="auto">
                    <a:xfrm>
                      <a:off x="2955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7" name="Freeform 201"/>
                    <p:cNvSpPr>
                      <a:spLocks/>
                    </p:cNvSpPr>
                    <p:nvPr/>
                  </p:nvSpPr>
                  <p:spPr bwMode="auto">
                    <a:xfrm>
                      <a:off x="2955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5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5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8" name="Freeform 202"/>
                    <p:cNvSpPr>
                      <a:spLocks/>
                    </p:cNvSpPr>
                    <p:nvPr/>
                  </p:nvSpPr>
                  <p:spPr bwMode="auto">
                    <a:xfrm>
                      <a:off x="2876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29" name="Freeform 203"/>
                    <p:cNvSpPr>
                      <a:spLocks/>
                    </p:cNvSpPr>
                    <p:nvPr/>
                  </p:nvSpPr>
                  <p:spPr bwMode="auto">
                    <a:xfrm>
                      <a:off x="2876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0" name="Freeform 204"/>
                    <p:cNvSpPr>
                      <a:spLocks/>
                    </p:cNvSpPr>
                    <p:nvPr/>
                  </p:nvSpPr>
                  <p:spPr bwMode="auto">
                    <a:xfrm>
                      <a:off x="2876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1" name="Freeform 205"/>
                    <p:cNvSpPr>
                      <a:spLocks/>
                    </p:cNvSpPr>
                    <p:nvPr/>
                  </p:nvSpPr>
                  <p:spPr bwMode="auto">
                    <a:xfrm>
                      <a:off x="2905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2" name="Freeform 206"/>
                    <p:cNvSpPr>
                      <a:spLocks/>
                    </p:cNvSpPr>
                    <p:nvPr/>
                  </p:nvSpPr>
                  <p:spPr bwMode="auto">
                    <a:xfrm>
                      <a:off x="2905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3" name="Freeform 207"/>
                    <p:cNvSpPr>
                      <a:spLocks/>
                    </p:cNvSpPr>
                    <p:nvPr/>
                  </p:nvSpPr>
                  <p:spPr bwMode="auto">
                    <a:xfrm>
                      <a:off x="2905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4" name="Freeform 208"/>
                    <p:cNvSpPr>
                      <a:spLocks/>
                    </p:cNvSpPr>
                    <p:nvPr/>
                  </p:nvSpPr>
                  <p:spPr bwMode="auto">
                    <a:xfrm>
                      <a:off x="3963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5" name="Freeform 209"/>
                    <p:cNvSpPr>
                      <a:spLocks/>
                    </p:cNvSpPr>
                    <p:nvPr/>
                  </p:nvSpPr>
                  <p:spPr bwMode="auto">
                    <a:xfrm>
                      <a:off x="3963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6" name="Freeform 210"/>
                    <p:cNvSpPr>
                      <a:spLocks/>
                    </p:cNvSpPr>
                    <p:nvPr/>
                  </p:nvSpPr>
                  <p:spPr bwMode="auto">
                    <a:xfrm>
                      <a:off x="3963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7" name="Freeform 211"/>
                    <p:cNvSpPr>
                      <a:spLocks/>
                    </p:cNvSpPr>
                    <p:nvPr/>
                  </p:nvSpPr>
                  <p:spPr bwMode="auto">
                    <a:xfrm>
                      <a:off x="3989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8" name="Freeform 212"/>
                    <p:cNvSpPr>
                      <a:spLocks/>
                    </p:cNvSpPr>
                    <p:nvPr/>
                  </p:nvSpPr>
                  <p:spPr bwMode="auto">
                    <a:xfrm>
                      <a:off x="3989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39" name="Freeform 213"/>
                    <p:cNvSpPr>
                      <a:spLocks/>
                    </p:cNvSpPr>
                    <p:nvPr/>
                  </p:nvSpPr>
                  <p:spPr bwMode="auto">
                    <a:xfrm>
                      <a:off x="3989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0" name="Freeform 214"/>
                    <p:cNvSpPr>
                      <a:spLocks/>
                    </p:cNvSpPr>
                    <p:nvPr/>
                  </p:nvSpPr>
                  <p:spPr bwMode="auto">
                    <a:xfrm>
                      <a:off x="4043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1" name="Freeform 215"/>
                    <p:cNvSpPr>
                      <a:spLocks/>
                    </p:cNvSpPr>
                    <p:nvPr/>
                  </p:nvSpPr>
                  <p:spPr bwMode="auto">
                    <a:xfrm>
                      <a:off x="4043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2" name="Freeform 216"/>
                    <p:cNvSpPr>
                      <a:spLocks/>
                    </p:cNvSpPr>
                    <p:nvPr/>
                  </p:nvSpPr>
                  <p:spPr bwMode="auto">
                    <a:xfrm>
                      <a:off x="4043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3" name="Freeform 217"/>
                    <p:cNvSpPr>
                      <a:spLocks/>
                    </p:cNvSpPr>
                    <p:nvPr/>
                  </p:nvSpPr>
                  <p:spPr bwMode="auto">
                    <a:xfrm>
                      <a:off x="4018" y="2958"/>
                      <a:ext cx="16" cy="8"/>
                    </a:xfrm>
                    <a:custGeom>
                      <a:avLst/>
                      <a:gdLst>
                        <a:gd name="T0" fmla="*/ 16 w 16"/>
                        <a:gd name="T1" fmla="*/ 8 h 8"/>
                        <a:gd name="T2" fmla="*/ 14 w 16"/>
                        <a:gd name="T3" fmla="*/ 2 h 8"/>
                        <a:gd name="T4" fmla="*/ 8 w 16"/>
                        <a:gd name="T5" fmla="*/ 0 h 8"/>
                        <a:gd name="T6" fmla="*/ 2 w 16"/>
                        <a:gd name="T7" fmla="*/ 2 h 8"/>
                        <a:gd name="T8" fmla="*/ 0 w 16"/>
                        <a:gd name="T9" fmla="*/ 8 h 8"/>
                        <a:gd name="T10" fmla="*/ 16 w 16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16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6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4" name="Freeform 218"/>
                    <p:cNvSpPr>
                      <a:spLocks/>
                    </p:cNvSpPr>
                    <p:nvPr/>
                  </p:nvSpPr>
                  <p:spPr bwMode="auto">
                    <a:xfrm>
                      <a:off x="4018" y="2966"/>
                      <a:ext cx="16" cy="148"/>
                    </a:xfrm>
                    <a:custGeom>
                      <a:avLst/>
                      <a:gdLst>
                        <a:gd name="T0" fmla="*/ 8 w 16"/>
                        <a:gd name="T1" fmla="*/ 148 h 148"/>
                        <a:gd name="T2" fmla="*/ 16 w 16"/>
                        <a:gd name="T3" fmla="*/ 148 h 148"/>
                        <a:gd name="T4" fmla="*/ 16 w 16"/>
                        <a:gd name="T5" fmla="*/ 0 h 148"/>
                        <a:gd name="T6" fmla="*/ 0 w 16"/>
                        <a:gd name="T7" fmla="*/ 0 h 148"/>
                        <a:gd name="T8" fmla="*/ 0 w 16"/>
                        <a:gd name="T9" fmla="*/ 148 h 148"/>
                        <a:gd name="T10" fmla="*/ 8 w 16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148">
                          <a:moveTo>
                            <a:pt x="8" y="148"/>
                          </a:moveTo>
                          <a:lnTo>
                            <a:pt x="16" y="148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5" name="Freeform 219"/>
                    <p:cNvSpPr>
                      <a:spLocks/>
                    </p:cNvSpPr>
                    <p:nvPr/>
                  </p:nvSpPr>
                  <p:spPr bwMode="auto">
                    <a:xfrm>
                      <a:off x="4018" y="3114"/>
                      <a:ext cx="16" cy="8"/>
                    </a:xfrm>
                    <a:custGeom>
                      <a:avLst/>
                      <a:gdLst>
                        <a:gd name="T0" fmla="*/ 0 w 16"/>
                        <a:gd name="T1" fmla="*/ 0 h 8"/>
                        <a:gd name="T2" fmla="*/ 2 w 16"/>
                        <a:gd name="T3" fmla="*/ 6 h 8"/>
                        <a:gd name="T4" fmla="*/ 8 w 16"/>
                        <a:gd name="T5" fmla="*/ 8 h 8"/>
                        <a:gd name="T6" fmla="*/ 14 w 16"/>
                        <a:gd name="T7" fmla="*/ 6 h 8"/>
                        <a:gd name="T8" fmla="*/ 16 w 16"/>
                        <a:gd name="T9" fmla="*/ 0 h 8"/>
                        <a:gd name="T10" fmla="*/ 0 w 16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6" h="8">
                          <a:moveTo>
                            <a:pt x="0" y="0"/>
                          </a:moveTo>
                          <a:lnTo>
                            <a:pt x="2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6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6" name="Freeform 220"/>
                    <p:cNvSpPr>
                      <a:spLocks/>
                    </p:cNvSpPr>
                    <p:nvPr/>
                  </p:nvSpPr>
                  <p:spPr bwMode="auto">
                    <a:xfrm>
                      <a:off x="4068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7" name="Freeform 221"/>
                    <p:cNvSpPr>
                      <a:spLocks/>
                    </p:cNvSpPr>
                    <p:nvPr/>
                  </p:nvSpPr>
                  <p:spPr bwMode="auto">
                    <a:xfrm>
                      <a:off x="4068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8" name="Freeform 222"/>
                    <p:cNvSpPr>
                      <a:spLocks/>
                    </p:cNvSpPr>
                    <p:nvPr/>
                  </p:nvSpPr>
                  <p:spPr bwMode="auto">
                    <a:xfrm>
                      <a:off x="4068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49" name="Freeform 223"/>
                    <p:cNvSpPr>
                      <a:spLocks/>
                    </p:cNvSpPr>
                    <p:nvPr/>
                  </p:nvSpPr>
                  <p:spPr bwMode="auto">
                    <a:xfrm>
                      <a:off x="3352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0" name="Freeform 224"/>
                    <p:cNvSpPr>
                      <a:spLocks/>
                    </p:cNvSpPr>
                    <p:nvPr/>
                  </p:nvSpPr>
                  <p:spPr bwMode="auto">
                    <a:xfrm>
                      <a:off x="3352" y="2966"/>
                      <a:ext cx="17" cy="148"/>
                    </a:xfrm>
                    <a:custGeom>
                      <a:avLst/>
                      <a:gdLst>
                        <a:gd name="T0" fmla="*/ 8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8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8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1" name="Freeform 225"/>
                    <p:cNvSpPr>
                      <a:spLocks/>
                    </p:cNvSpPr>
                    <p:nvPr/>
                  </p:nvSpPr>
                  <p:spPr bwMode="auto">
                    <a:xfrm>
                      <a:off x="3352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8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2" name="Freeform 226"/>
                    <p:cNvSpPr>
                      <a:spLocks/>
                    </p:cNvSpPr>
                    <p:nvPr/>
                  </p:nvSpPr>
                  <p:spPr bwMode="auto">
                    <a:xfrm>
                      <a:off x="3406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3" name="Freeform 227"/>
                    <p:cNvSpPr>
                      <a:spLocks/>
                    </p:cNvSpPr>
                    <p:nvPr/>
                  </p:nvSpPr>
                  <p:spPr bwMode="auto">
                    <a:xfrm>
                      <a:off x="3406" y="2966"/>
                      <a:ext cx="17" cy="148"/>
                    </a:xfrm>
                    <a:custGeom>
                      <a:avLst/>
                      <a:gdLst>
                        <a:gd name="T0" fmla="*/ 8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8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8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8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4" name="Freeform 228"/>
                    <p:cNvSpPr>
                      <a:spLocks/>
                    </p:cNvSpPr>
                    <p:nvPr/>
                  </p:nvSpPr>
                  <p:spPr bwMode="auto">
                    <a:xfrm>
                      <a:off x="3406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8 w 17"/>
                        <a:gd name="T5" fmla="*/ 8 h 8"/>
                        <a:gd name="T6" fmla="*/ 14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8" y="8"/>
                          </a:lnTo>
                          <a:lnTo>
                            <a:pt x="14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5" name="Freeform 229"/>
                    <p:cNvSpPr>
                      <a:spLocks/>
                    </p:cNvSpPr>
                    <p:nvPr/>
                  </p:nvSpPr>
                  <p:spPr bwMode="auto">
                    <a:xfrm>
                      <a:off x="3380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5 w 17"/>
                        <a:gd name="T3" fmla="*/ 2 h 8"/>
                        <a:gd name="T4" fmla="*/ 9 w 17"/>
                        <a:gd name="T5" fmla="*/ 0 h 8"/>
                        <a:gd name="T6" fmla="*/ 3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5" y="2"/>
                          </a:lnTo>
                          <a:lnTo>
                            <a:pt x="9" y="0"/>
                          </a:lnTo>
                          <a:lnTo>
                            <a:pt x="3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6" name="Freeform 230"/>
                    <p:cNvSpPr>
                      <a:spLocks/>
                    </p:cNvSpPr>
                    <p:nvPr/>
                  </p:nvSpPr>
                  <p:spPr bwMode="auto">
                    <a:xfrm>
                      <a:off x="3380" y="2966"/>
                      <a:ext cx="17" cy="148"/>
                    </a:xfrm>
                    <a:custGeom>
                      <a:avLst/>
                      <a:gdLst>
                        <a:gd name="T0" fmla="*/ 9 w 17"/>
                        <a:gd name="T1" fmla="*/ 148 h 148"/>
                        <a:gd name="T2" fmla="*/ 17 w 17"/>
                        <a:gd name="T3" fmla="*/ 148 h 148"/>
                        <a:gd name="T4" fmla="*/ 17 w 17"/>
                        <a:gd name="T5" fmla="*/ 0 h 148"/>
                        <a:gd name="T6" fmla="*/ 0 w 17"/>
                        <a:gd name="T7" fmla="*/ 0 h 148"/>
                        <a:gd name="T8" fmla="*/ 0 w 17"/>
                        <a:gd name="T9" fmla="*/ 148 h 148"/>
                        <a:gd name="T10" fmla="*/ 9 w 17"/>
                        <a:gd name="T11" fmla="*/ 148 h 14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148">
                          <a:moveTo>
                            <a:pt x="9" y="148"/>
                          </a:moveTo>
                          <a:lnTo>
                            <a:pt x="17" y="148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lnTo>
                            <a:pt x="0" y="148"/>
                          </a:lnTo>
                          <a:lnTo>
                            <a:pt x="9" y="14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7" name="Freeform 231"/>
                    <p:cNvSpPr>
                      <a:spLocks/>
                    </p:cNvSpPr>
                    <p:nvPr/>
                  </p:nvSpPr>
                  <p:spPr bwMode="auto">
                    <a:xfrm>
                      <a:off x="3380" y="3114"/>
                      <a:ext cx="17" cy="8"/>
                    </a:xfrm>
                    <a:custGeom>
                      <a:avLst/>
                      <a:gdLst>
                        <a:gd name="T0" fmla="*/ 0 w 17"/>
                        <a:gd name="T1" fmla="*/ 0 h 8"/>
                        <a:gd name="T2" fmla="*/ 3 w 17"/>
                        <a:gd name="T3" fmla="*/ 6 h 8"/>
                        <a:gd name="T4" fmla="*/ 9 w 17"/>
                        <a:gd name="T5" fmla="*/ 8 h 8"/>
                        <a:gd name="T6" fmla="*/ 15 w 17"/>
                        <a:gd name="T7" fmla="*/ 6 h 8"/>
                        <a:gd name="T8" fmla="*/ 17 w 17"/>
                        <a:gd name="T9" fmla="*/ 0 h 8"/>
                        <a:gd name="T10" fmla="*/ 0 w 17"/>
                        <a:gd name="T11" fmla="*/ 0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0" y="0"/>
                          </a:moveTo>
                          <a:lnTo>
                            <a:pt x="3" y="6"/>
                          </a:lnTo>
                          <a:lnTo>
                            <a:pt x="9" y="8"/>
                          </a:lnTo>
                          <a:lnTo>
                            <a:pt x="15" y="6"/>
                          </a:lnTo>
                          <a:lnTo>
                            <a:pt x="17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658" name="Freeform 232"/>
                    <p:cNvSpPr>
                      <a:spLocks/>
                    </p:cNvSpPr>
                    <p:nvPr/>
                  </p:nvSpPr>
                  <p:spPr bwMode="auto">
                    <a:xfrm>
                      <a:off x="3486" y="2958"/>
                      <a:ext cx="17" cy="8"/>
                    </a:xfrm>
                    <a:custGeom>
                      <a:avLst/>
                      <a:gdLst>
                        <a:gd name="T0" fmla="*/ 17 w 17"/>
                        <a:gd name="T1" fmla="*/ 8 h 8"/>
                        <a:gd name="T2" fmla="*/ 14 w 17"/>
                        <a:gd name="T3" fmla="*/ 2 h 8"/>
                        <a:gd name="T4" fmla="*/ 8 w 17"/>
                        <a:gd name="T5" fmla="*/ 0 h 8"/>
                        <a:gd name="T6" fmla="*/ 2 w 17"/>
                        <a:gd name="T7" fmla="*/ 2 h 8"/>
                        <a:gd name="T8" fmla="*/ 0 w 17"/>
                        <a:gd name="T9" fmla="*/ 8 h 8"/>
                        <a:gd name="T10" fmla="*/ 17 w 17"/>
                        <a:gd name="T11" fmla="*/ 8 h 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" h="8">
                          <a:moveTo>
                            <a:pt x="17" y="8"/>
                          </a:moveTo>
                          <a:lnTo>
                            <a:pt x="14" y="2"/>
                          </a:lnTo>
                          <a:lnTo>
                            <a:pt x="8" y="0"/>
                          </a:lnTo>
                          <a:lnTo>
                            <a:pt x="2" y="2"/>
                          </a:lnTo>
                          <a:lnTo>
                            <a:pt x="0" y="8"/>
                          </a:lnTo>
                          <a:lnTo>
                            <a:pt x="17" y="8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zh-CN" altLang="en-US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42" name="Freeform 233"/>
                  <p:cNvSpPr>
                    <a:spLocks/>
                  </p:cNvSpPr>
                  <p:nvPr/>
                </p:nvSpPr>
                <p:spPr bwMode="auto">
                  <a:xfrm>
                    <a:off x="3486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3" name="Freeform 234"/>
                  <p:cNvSpPr>
                    <a:spLocks/>
                  </p:cNvSpPr>
                  <p:nvPr/>
                </p:nvSpPr>
                <p:spPr bwMode="auto">
                  <a:xfrm>
                    <a:off x="3460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4" name="Freeform 235"/>
                  <p:cNvSpPr>
                    <a:spLocks/>
                  </p:cNvSpPr>
                  <p:nvPr/>
                </p:nvSpPr>
                <p:spPr bwMode="auto">
                  <a:xfrm>
                    <a:off x="3460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5" name="Freeform 236"/>
                  <p:cNvSpPr>
                    <a:spLocks/>
                  </p:cNvSpPr>
                  <p:nvPr/>
                </p:nvSpPr>
                <p:spPr bwMode="auto">
                  <a:xfrm>
                    <a:off x="3432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2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6" name="Freeform 237"/>
                  <p:cNvSpPr>
                    <a:spLocks/>
                  </p:cNvSpPr>
                  <p:nvPr/>
                </p:nvSpPr>
                <p:spPr bwMode="auto">
                  <a:xfrm>
                    <a:off x="3432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7" name="Freeform 238"/>
                  <p:cNvSpPr>
                    <a:spLocks/>
                  </p:cNvSpPr>
                  <p:nvPr/>
                </p:nvSpPr>
                <p:spPr bwMode="auto">
                  <a:xfrm>
                    <a:off x="3645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8" name="Freeform 239"/>
                  <p:cNvSpPr>
                    <a:spLocks/>
                  </p:cNvSpPr>
                  <p:nvPr/>
                </p:nvSpPr>
                <p:spPr bwMode="auto">
                  <a:xfrm>
                    <a:off x="3645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9" name="Freeform 240"/>
                  <p:cNvSpPr>
                    <a:spLocks/>
                  </p:cNvSpPr>
                  <p:nvPr/>
                </p:nvSpPr>
                <p:spPr bwMode="auto">
                  <a:xfrm>
                    <a:off x="3620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0" name="Freeform 241"/>
                  <p:cNvSpPr>
                    <a:spLocks/>
                  </p:cNvSpPr>
                  <p:nvPr/>
                </p:nvSpPr>
                <p:spPr bwMode="auto">
                  <a:xfrm>
                    <a:off x="3620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1" name="Freeform 242"/>
                  <p:cNvSpPr>
                    <a:spLocks/>
                  </p:cNvSpPr>
                  <p:nvPr/>
                </p:nvSpPr>
                <p:spPr bwMode="auto">
                  <a:xfrm>
                    <a:off x="3566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2" name="Freeform 243"/>
                  <p:cNvSpPr>
                    <a:spLocks/>
                  </p:cNvSpPr>
                  <p:nvPr/>
                </p:nvSpPr>
                <p:spPr bwMode="auto">
                  <a:xfrm>
                    <a:off x="3566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3" name="Freeform 244"/>
                  <p:cNvSpPr>
                    <a:spLocks/>
                  </p:cNvSpPr>
                  <p:nvPr/>
                </p:nvSpPr>
                <p:spPr bwMode="auto">
                  <a:xfrm>
                    <a:off x="3591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4" name="Freeform 245"/>
                  <p:cNvSpPr>
                    <a:spLocks/>
                  </p:cNvSpPr>
                  <p:nvPr/>
                </p:nvSpPr>
                <p:spPr bwMode="auto">
                  <a:xfrm>
                    <a:off x="3591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5" name="Freeform 246"/>
                  <p:cNvSpPr>
                    <a:spLocks/>
                  </p:cNvSpPr>
                  <p:nvPr/>
                </p:nvSpPr>
                <p:spPr bwMode="auto">
                  <a:xfrm>
                    <a:off x="3512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6" name="Freeform 247"/>
                  <p:cNvSpPr>
                    <a:spLocks/>
                  </p:cNvSpPr>
                  <p:nvPr/>
                </p:nvSpPr>
                <p:spPr bwMode="auto">
                  <a:xfrm>
                    <a:off x="3512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7" name="Freeform 248"/>
                  <p:cNvSpPr>
                    <a:spLocks/>
                  </p:cNvSpPr>
                  <p:nvPr/>
                </p:nvSpPr>
                <p:spPr bwMode="auto">
                  <a:xfrm>
                    <a:off x="3540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2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Freeform 249"/>
                  <p:cNvSpPr>
                    <a:spLocks/>
                  </p:cNvSpPr>
                  <p:nvPr/>
                </p:nvSpPr>
                <p:spPr bwMode="auto">
                  <a:xfrm>
                    <a:off x="3540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Freeform 250"/>
                  <p:cNvSpPr>
                    <a:spLocks/>
                  </p:cNvSpPr>
                  <p:nvPr/>
                </p:nvSpPr>
                <p:spPr bwMode="auto">
                  <a:xfrm>
                    <a:off x="3938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2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Freeform 251"/>
                  <p:cNvSpPr>
                    <a:spLocks/>
                  </p:cNvSpPr>
                  <p:nvPr/>
                </p:nvSpPr>
                <p:spPr bwMode="auto">
                  <a:xfrm>
                    <a:off x="3938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Freeform 252"/>
                  <p:cNvSpPr>
                    <a:spLocks/>
                  </p:cNvSpPr>
                  <p:nvPr/>
                </p:nvSpPr>
                <p:spPr bwMode="auto">
                  <a:xfrm>
                    <a:off x="3884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2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2" name="Freeform 253"/>
                  <p:cNvSpPr>
                    <a:spLocks/>
                  </p:cNvSpPr>
                  <p:nvPr/>
                </p:nvSpPr>
                <p:spPr bwMode="auto">
                  <a:xfrm>
                    <a:off x="3884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3" name="Freeform 254"/>
                  <p:cNvSpPr>
                    <a:spLocks/>
                  </p:cNvSpPr>
                  <p:nvPr/>
                </p:nvSpPr>
                <p:spPr bwMode="auto">
                  <a:xfrm>
                    <a:off x="3909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4" name="Freeform 255"/>
                  <p:cNvSpPr>
                    <a:spLocks/>
                  </p:cNvSpPr>
                  <p:nvPr/>
                </p:nvSpPr>
                <p:spPr bwMode="auto">
                  <a:xfrm>
                    <a:off x="3909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5" name="Freeform 256"/>
                  <p:cNvSpPr>
                    <a:spLocks/>
                  </p:cNvSpPr>
                  <p:nvPr/>
                </p:nvSpPr>
                <p:spPr bwMode="auto">
                  <a:xfrm>
                    <a:off x="3804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6" name="Freeform 257"/>
                  <p:cNvSpPr>
                    <a:spLocks/>
                  </p:cNvSpPr>
                  <p:nvPr/>
                </p:nvSpPr>
                <p:spPr bwMode="auto">
                  <a:xfrm>
                    <a:off x="3804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Freeform 258"/>
                  <p:cNvSpPr>
                    <a:spLocks/>
                  </p:cNvSpPr>
                  <p:nvPr/>
                </p:nvSpPr>
                <p:spPr bwMode="auto">
                  <a:xfrm>
                    <a:off x="3830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2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Freeform 259"/>
                  <p:cNvSpPr>
                    <a:spLocks/>
                  </p:cNvSpPr>
                  <p:nvPr/>
                </p:nvSpPr>
                <p:spPr bwMode="auto">
                  <a:xfrm>
                    <a:off x="3830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Freeform 260"/>
                  <p:cNvSpPr>
                    <a:spLocks/>
                  </p:cNvSpPr>
                  <p:nvPr/>
                </p:nvSpPr>
                <p:spPr bwMode="auto">
                  <a:xfrm>
                    <a:off x="3858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0" name="Freeform 261"/>
                  <p:cNvSpPr>
                    <a:spLocks/>
                  </p:cNvSpPr>
                  <p:nvPr/>
                </p:nvSpPr>
                <p:spPr bwMode="auto">
                  <a:xfrm>
                    <a:off x="3858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1" name="Freeform 262"/>
                  <p:cNvSpPr>
                    <a:spLocks/>
                  </p:cNvSpPr>
                  <p:nvPr/>
                </p:nvSpPr>
                <p:spPr bwMode="auto">
                  <a:xfrm>
                    <a:off x="3670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5 w 17"/>
                      <a:gd name="T3" fmla="*/ 2 h 8"/>
                      <a:gd name="T4" fmla="*/ 9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5" y="2"/>
                        </a:lnTo>
                        <a:lnTo>
                          <a:pt x="9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2" name="Freeform 263"/>
                  <p:cNvSpPr>
                    <a:spLocks/>
                  </p:cNvSpPr>
                  <p:nvPr/>
                </p:nvSpPr>
                <p:spPr bwMode="auto">
                  <a:xfrm>
                    <a:off x="3670" y="2966"/>
                    <a:ext cx="17" cy="148"/>
                  </a:xfrm>
                  <a:custGeom>
                    <a:avLst/>
                    <a:gdLst>
                      <a:gd name="T0" fmla="*/ 9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9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9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9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3" name="Freeform 264"/>
                  <p:cNvSpPr>
                    <a:spLocks/>
                  </p:cNvSpPr>
                  <p:nvPr/>
                </p:nvSpPr>
                <p:spPr bwMode="auto">
                  <a:xfrm>
                    <a:off x="3724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5 w 17"/>
                      <a:gd name="T3" fmla="*/ 2 h 8"/>
                      <a:gd name="T4" fmla="*/ 9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5" y="2"/>
                        </a:lnTo>
                        <a:lnTo>
                          <a:pt x="9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4" name="Freeform 265"/>
                  <p:cNvSpPr>
                    <a:spLocks/>
                  </p:cNvSpPr>
                  <p:nvPr/>
                </p:nvSpPr>
                <p:spPr bwMode="auto">
                  <a:xfrm>
                    <a:off x="3724" y="2966"/>
                    <a:ext cx="17" cy="148"/>
                  </a:xfrm>
                  <a:custGeom>
                    <a:avLst/>
                    <a:gdLst>
                      <a:gd name="T0" fmla="*/ 9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9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9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9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5" name="Freeform 266"/>
                  <p:cNvSpPr>
                    <a:spLocks/>
                  </p:cNvSpPr>
                  <p:nvPr/>
                </p:nvSpPr>
                <p:spPr bwMode="auto">
                  <a:xfrm>
                    <a:off x="3699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6" name="Freeform 267"/>
                  <p:cNvSpPr>
                    <a:spLocks/>
                  </p:cNvSpPr>
                  <p:nvPr/>
                </p:nvSpPr>
                <p:spPr bwMode="auto">
                  <a:xfrm>
                    <a:off x="3699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7" name="Freeform 268"/>
                  <p:cNvSpPr>
                    <a:spLocks/>
                  </p:cNvSpPr>
                  <p:nvPr/>
                </p:nvSpPr>
                <p:spPr bwMode="auto">
                  <a:xfrm>
                    <a:off x="3778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5 w 17"/>
                      <a:gd name="T3" fmla="*/ 2 h 8"/>
                      <a:gd name="T4" fmla="*/ 9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5" y="2"/>
                        </a:lnTo>
                        <a:lnTo>
                          <a:pt x="9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8" name="Freeform 269"/>
                  <p:cNvSpPr>
                    <a:spLocks/>
                  </p:cNvSpPr>
                  <p:nvPr/>
                </p:nvSpPr>
                <p:spPr bwMode="auto">
                  <a:xfrm>
                    <a:off x="3778" y="2966"/>
                    <a:ext cx="17" cy="148"/>
                  </a:xfrm>
                  <a:custGeom>
                    <a:avLst/>
                    <a:gdLst>
                      <a:gd name="T0" fmla="*/ 9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9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9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9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9" name="Freeform 270"/>
                  <p:cNvSpPr>
                    <a:spLocks/>
                  </p:cNvSpPr>
                  <p:nvPr/>
                </p:nvSpPr>
                <p:spPr bwMode="auto">
                  <a:xfrm>
                    <a:off x="3750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0" name="Freeform 271"/>
                  <p:cNvSpPr>
                    <a:spLocks/>
                  </p:cNvSpPr>
                  <p:nvPr/>
                </p:nvSpPr>
                <p:spPr bwMode="auto">
                  <a:xfrm>
                    <a:off x="3750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1" name="Freeform 272"/>
                  <p:cNvSpPr>
                    <a:spLocks/>
                  </p:cNvSpPr>
                  <p:nvPr/>
                </p:nvSpPr>
                <p:spPr bwMode="auto">
                  <a:xfrm>
                    <a:off x="4173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2" name="Freeform 273"/>
                  <p:cNvSpPr>
                    <a:spLocks/>
                  </p:cNvSpPr>
                  <p:nvPr/>
                </p:nvSpPr>
                <p:spPr bwMode="auto">
                  <a:xfrm>
                    <a:off x="4173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3" name="Freeform 274"/>
                  <p:cNvSpPr>
                    <a:spLocks/>
                  </p:cNvSpPr>
                  <p:nvPr/>
                </p:nvSpPr>
                <p:spPr bwMode="auto">
                  <a:xfrm>
                    <a:off x="4148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4" name="Freeform 275"/>
                  <p:cNvSpPr>
                    <a:spLocks/>
                  </p:cNvSpPr>
                  <p:nvPr/>
                </p:nvSpPr>
                <p:spPr bwMode="auto">
                  <a:xfrm>
                    <a:off x="4148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5" name="Freeform 276"/>
                  <p:cNvSpPr>
                    <a:spLocks/>
                  </p:cNvSpPr>
                  <p:nvPr/>
                </p:nvSpPr>
                <p:spPr bwMode="auto">
                  <a:xfrm>
                    <a:off x="4094" y="2958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6" name="Freeform 277"/>
                  <p:cNvSpPr>
                    <a:spLocks/>
                  </p:cNvSpPr>
                  <p:nvPr/>
                </p:nvSpPr>
                <p:spPr bwMode="auto">
                  <a:xfrm>
                    <a:off x="4094" y="2966"/>
                    <a:ext cx="17" cy="148"/>
                  </a:xfrm>
                  <a:custGeom>
                    <a:avLst/>
                    <a:gdLst>
                      <a:gd name="T0" fmla="*/ 8 w 17"/>
                      <a:gd name="T1" fmla="*/ 148 h 148"/>
                      <a:gd name="T2" fmla="*/ 17 w 17"/>
                      <a:gd name="T3" fmla="*/ 148 h 148"/>
                      <a:gd name="T4" fmla="*/ 17 w 17"/>
                      <a:gd name="T5" fmla="*/ 0 h 148"/>
                      <a:gd name="T6" fmla="*/ 0 w 17"/>
                      <a:gd name="T7" fmla="*/ 0 h 148"/>
                      <a:gd name="T8" fmla="*/ 0 w 17"/>
                      <a:gd name="T9" fmla="*/ 148 h 148"/>
                      <a:gd name="T10" fmla="*/ 8 w 17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48">
                        <a:moveTo>
                          <a:pt x="8" y="148"/>
                        </a:moveTo>
                        <a:lnTo>
                          <a:pt x="17" y="14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7" name="Freeform 278"/>
                  <p:cNvSpPr>
                    <a:spLocks/>
                  </p:cNvSpPr>
                  <p:nvPr/>
                </p:nvSpPr>
                <p:spPr bwMode="auto">
                  <a:xfrm>
                    <a:off x="4119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8" name="Freeform 279"/>
                  <p:cNvSpPr>
                    <a:spLocks/>
                  </p:cNvSpPr>
                  <p:nvPr/>
                </p:nvSpPr>
                <p:spPr bwMode="auto">
                  <a:xfrm>
                    <a:off x="4119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89" name="Freeform 280"/>
                  <p:cNvSpPr>
                    <a:spLocks/>
                  </p:cNvSpPr>
                  <p:nvPr/>
                </p:nvSpPr>
                <p:spPr bwMode="auto">
                  <a:xfrm>
                    <a:off x="4199" y="2958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0" name="Freeform 281"/>
                  <p:cNvSpPr>
                    <a:spLocks/>
                  </p:cNvSpPr>
                  <p:nvPr/>
                </p:nvSpPr>
                <p:spPr bwMode="auto">
                  <a:xfrm>
                    <a:off x="4199" y="2966"/>
                    <a:ext cx="16" cy="148"/>
                  </a:xfrm>
                  <a:custGeom>
                    <a:avLst/>
                    <a:gdLst>
                      <a:gd name="T0" fmla="*/ 8 w 16"/>
                      <a:gd name="T1" fmla="*/ 148 h 148"/>
                      <a:gd name="T2" fmla="*/ 16 w 16"/>
                      <a:gd name="T3" fmla="*/ 148 h 148"/>
                      <a:gd name="T4" fmla="*/ 16 w 16"/>
                      <a:gd name="T5" fmla="*/ 0 h 148"/>
                      <a:gd name="T6" fmla="*/ 0 w 16"/>
                      <a:gd name="T7" fmla="*/ 0 h 148"/>
                      <a:gd name="T8" fmla="*/ 0 w 16"/>
                      <a:gd name="T9" fmla="*/ 148 h 148"/>
                      <a:gd name="T10" fmla="*/ 8 w 16"/>
                      <a:gd name="T11" fmla="*/ 148 h 1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48">
                        <a:moveTo>
                          <a:pt x="8" y="148"/>
                        </a:moveTo>
                        <a:lnTo>
                          <a:pt x="16" y="14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48"/>
                        </a:lnTo>
                        <a:lnTo>
                          <a:pt x="8" y="1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1" name="Freeform 282"/>
                  <p:cNvSpPr>
                    <a:spLocks/>
                  </p:cNvSpPr>
                  <p:nvPr/>
                </p:nvSpPr>
                <p:spPr bwMode="auto">
                  <a:xfrm>
                    <a:off x="3838" y="2496"/>
                    <a:ext cx="17" cy="407"/>
                  </a:xfrm>
                  <a:custGeom>
                    <a:avLst/>
                    <a:gdLst>
                      <a:gd name="T0" fmla="*/ 9 w 17"/>
                      <a:gd name="T1" fmla="*/ 407 h 407"/>
                      <a:gd name="T2" fmla="*/ 17 w 17"/>
                      <a:gd name="T3" fmla="*/ 407 h 407"/>
                      <a:gd name="T4" fmla="*/ 17 w 17"/>
                      <a:gd name="T5" fmla="*/ 0 h 407"/>
                      <a:gd name="T6" fmla="*/ 0 w 17"/>
                      <a:gd name="T7" fmla="*/ 0 h 407"/>
                      <a:gd name="T8" fmla="*/ 0 w 17"/>
                      <a:gd name="T9" fmla="*/ 407 h 407"/>
                      <a:gd name="T10" fmla="*/ 9 w 17"/>
                      <a:gd name="T11" fmla="*/ 407 h 4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407">
                        <a:moveTo>
                          <a:pt x="9" y="407"/>
                        </a:moveTo>
                        <a:lnTo>
                          <a:pt x="17" y="407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407"/>
                        </a:lnTo>
                        <a:lnTo>
                          <a:pt x="9" y="40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2" name="Freeform 283"/>
                  <p:cNvSpPr>
                    <a:spLocks/>
                  </p:cNvSpPr>
                  <p:nvPr/>
                </p:nvSpPr>
                <p:spPr bwMode="auto">
                  <a:xfrm>
                    <a:off x="3197" y="2496"/>
                    <a:ext cx="17" cy="407"/>
                  </a:xfrm>
                  <a:custGeom>
                    <a:avLst/>
                    <a:gdLst>
                      <a:gd name="T0" fmla="*/ 9 w 17"/>
                      <a:gd name="T1" fmla="*/ 407 h 407"/>
                      <a:gd name="T2" fmla="*/ 17 w 17"/>
                      <a:gd name="T3" fmla="*/ 407 h 407"/>
                      <a:gd name="T4" fmla="*/ 17 w 17"/>
                      <a:gd name="T5" fmla="*/ 0 h 407"/>
                      <a:gd name="T6" fmla="*/ 0 w 17"/>
                      <a:gd name="T7" fmla="*/ 0 h 407"/>
                      <a:gd name="T8" fmla="*/ 0 w 17"/>
                      <a:gd name="T9" fmla="*/ 407 h 407"/>
                      <a:gd name="T10" fmla="*/ 9 w 17"/>
                      <a:gd name="T11" fmla="*/ 407 h 4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407">
                        <a:moveTo>
                          <a:pt x="9" y="407"/>
                        </a:moveTo>
                        <a:lnTo>
                          <a:pt x="17" y="407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407"/>
                        </a:lnTo>
                        <a:lnTo>
                          <a:pt x="9" y="40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3" name="Freeform 284"/>
                  <p:cNvSpPr>
                    <a:spLocks/>
                  </p:cNvSpPr>
                  <p:nvPr/>
                </p:nvSpPr>
                <p:spPr bwMode="auto">
                  <a:xfrm>
                    <a:off x="2552" y="2496"/>
                    <a:ext cx="16" cy="407"/>
                  </a:xfrm>
                  <a:custGeom>
                    <a:avLst/>
                    <a:gdLst>
                      <a:gd name="T0" fmla="*/ 8 w 16"/>
                      <a:gd name="T1" fmla="*/ 407 h 407"/>
                      <a:gd name="T2" fmla="*/ 16 w 16"/>
                      <a:gd name="T3" fmla="*/ 407 h 407"/>
                      <a:gd name="T4" fmla="*/ 16 w 16"/>
                      <a:gd name="T5" fmla="*/ 0 h 407"/>
                      <a:gd name="T6" fmla="*/ 0 w 16"/>
                      <a:gd name="T7" fmla="*/ 0 h 407"/>
                      <a:gd name="T8" fmla="*/ 0 w 16"/>
                      <a:gd name="T9" fmla="*/ 407 h 407"/>
                      <a:gd name="T10" fmla="*/ 8 w 16"/>
                      <a:gd name="T11" fmla="*/ 407 h 4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407">
                        <a:moveTo>
                          <a:pt x="8" y="407"/>
                        </a:moveTo>
                        <a:lnTo>
                          <a:pt x="16" y="407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407"/>
                        </a:lnTo>
                        <a:lnTo>
                          <a:pt x="8" y="40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4" name="Freeform 285"/>
                  <p:cNvSpPr>
                    <a:spLocks/>
                  </p:cNvSpPr>
                  <p:nvPr/>
                </p:nvSpPr>
                <p:spPr bwMode="auto">
                  <a:xfrm>
                    <a:off x="2135" y="2770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5" name="Freeform 286"/>
                  <p:cNvSpPr>
                    <a:spLocks/>
                  </p:cNvSpPr>
                  <p:nvPr/>
                </p:nvSpPr>
                <p:spPr bwMode="auto">
                  <a:xfrm>
                    <a:off x="2135" y="2778"/>
                    <a:ext cx="16" cy="108"/>
                  </a:xfrm>
                  <a:custGeom>
                    <a:avLst/>
                    <a:gdLst>
                      <a:gd name="T0" fmla="*/ 8 w 16"/>
                      <a:gd name="T1" fmla="*/ 108 h 108"/>
                      <a:gd name="T2" fmla="*/ 16 w 16"/>
                      <a:gd name="T3" fmla="*/ 108 h 108"/>
                      <a:gd name="T4" fmla="*/ 16 w 16"/>
                      <a:gd name="T5" fmla="*/ 0 h 108"/>
                      <a:gd name="T6" fmla="*/ 0 w 16"/>
                      <a:gd name="T7" fmla="*/ 0 h 108"/>
                      <a:gd name="T8" fmla="*/ 0 w 16"/>
                      <a:gd name="T9" fmla="*/ 108 h 108"/>
                      <a:gd name="T10" fmla="*/ 8 w 16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08">
                        <a:moveTo>
                          <a:pt x="8" y="108"/>
                        </a:moveTo>
                        <a:lnTo>
                          <a:pt x="16" y="10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6" name="Freeform 287"/>
                  <p:cNvSpPr>
                    <a:spLocks/>
                  </p:cNvSpPr>
                  <p:nvPr/>
                </p:nvSpPr>
                <p:spPr bwMode="auto">
                  <a:xfrm>
                    <a:off x="2135" y="2886"/>
                    <a:ext cx="16" cy="9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2 w 16"/>
                      <a:gd name="T3" fmla="*/ 6 h 9"/>
                      <a:gd name="T4" fmla="*/ 8 w 16"/>
                      <a:gd name="T5" fmla="*/ 9 h 9"/>
                      <a:gd name="T6" fmla="*/ 14 w 16"/>
                      <a:gd name="T7" fmla="*/ 6 h 9"/>
                      <a:gd name="T8" fmla="*/ 16 w 16"/>
                      <a:gd name="T9" fmla="*/ 0 h 9"/>
                      <a:gd name="T10" fmla="*/ 0 w 16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7" name="Freeform 288"/>
                  <p:cNvSpPr>
                    <a:spLocks/>
                  </p:cNvSpPr>
                  <p:nvPr/>
                </p:nvSpPr>
                <p:spPr bwMode="auto">
                  <a:xfrm>
                    <a:off x="2214" y="2770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8" name="Freeform 289"/>
                  <p:cNvSpPr>
                    <a:spLocks/>
                  </p:cNvSpPr>
                  <p:nvPr/>
                </p:nvSpPr>
                <p:spPr bwMode="auto">
                  <a:xfrm>
                    <a:off x="2214" y="2778"/>
                    <a:ext cx="16" cy="108"/>
                  </a:xfrm>
                  <a:custGeom>
                    <a:avLst/>
                    <a:gdLst>
                      <a:gd name="T0" fmla="*/ 8 w 16"/>
                      <a:gd name="T1" fmla="*/ 108 h 108"/>
                      <a:gd name="T2" fmla="*/ 16 w 16"/>
                      <a:gd name="T3" fmla="*/ 108 h 108"/>
                      <a:gd name="T4" fmla="*/ 16 w 16"/>
                      <a:gd name="T5" fmla="*/ 0 h 108"/>
                      <a:gd name="T6" fmla="*/ 0 w 16"/>
                      <a:gd name="T7" fmla="*/ 0 h 108"/>
                      <a:gd name="T8" fmla="*/ 0 w 16"/>
                      <a:gd name="T9" fmla="*/ 108 h 108"/>
                      <a:gd name="T10" fmla="*/ 8 w 16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08">
                        <a:moveTo>
                          <a:pt x="8" y="108"/>
                        </a:moveTo>
                        <a:lnTo>
                          <a:pt x="16" y="10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99" name="Freeform 290"/>
                  <p:cNvSpPr>
                    <a:spLocks/>
                  </p:cNvSpPr>
                  <p:nvPr/>
                </p:nvSpPr>
                <p:spPr bwMode="auto">
                  <a:xfrm>
                    <a:off x="2214" y="2886"/>
                    <a:ext cx="16" cy="9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2 w 16"/>
                      <a:gd name="T3" fmla="*/ 6 h 9"/>
                      <a:gd name="T4" fmla="*/ 8 w 16"/>
                      <a:gd name="T5" fmla="*/ 9 h 9"/>
                      <a:gd name="T6" fmla="*/ 14 w 16"/>
                      <a:gd name="T7" fmla="*/ 6 h 9"/>
                      <a:gd name="T8" fmla="*/ 16 w 16"/>
                      <a:gd name="T9" fmla="*/ 0 h 9"/>
                      <a:gd name="T10" fmla="*/ 0 w 16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0" name="Freeform 291"/>
                  <p:cNvSpPr>
                    <a:spLocks/>
                  </p:cNvSpPr>
                  <p:nvPr/>
                </p:nvSpPr>
                <p:spPr bwMode="auto">
                  <a:xfrm>
                    <a:off x="2189" y="2770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1" name="Freeform 292"/>
                  <p:cNvSpPr>
                    <a:spLocks/>
                  </p:cNvSpPr>
                  <p:nvPr/>
                </p:nvSpPr>
                <p:spPr bwMode="auto">
                  <a:xfrm>
                    <a:off x="2189" y="2778"/>
                    <a:ext cx="16" cy="108"/>
                  </a:xfrm>
                  <a:custGeom>
                    <a:avLst/>
                    <a:gdLst>
                      <a:gd name="T0" fmla="*/ 8 w 16"/>
                      <a:gd name="T1" fmla="*/ 108 h 108"/>
                      <a:gd name="T2" fmla="*/ 16 w 16"/>
                      <a:gd name="T3" fmla="*/ 108 h 108"/>
                      <a:gd name="T4" fmla="*/ 16 w 16"/>
                      <a:gd name="T5" fmla="*/ 0 h 108"/>
                      <a:gd name="T6" fmla="*/ 0 w 16"/>
                      <a:gd name="T7" fmla="*/ 0 h 108"/>
                      <a:gd name="T8" fmla="*/ 0 w 16"/>
                      <a:gd name="T9" fmla="*/ 108 h 108"/>
                      <a:gd name="T10" fmla="*/ 8 w 16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08">
                        <a:moveTo>
                          <a:pt x="8" y="108"/>
                        </a:moveTo>
                        <a:lnTo>
                          <a:pt x="16" y="10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2" name="Freeform 293"/>
                  <p:cNvSpPr>
                    <a:spLocks/>
                  </p:cNvSpPr>
                  <p:nvPr/>
                </p:nvSpPr>
                <p:spPr bwMode="auto">
                  <a:xfrm>
                    <a:off x="2189" y="2886"/>
                    <a:ext cx="16" cy="9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2 w 16"/>
                      <a:gd name="T3" fmla="*/ 6 h 9"/>
                      <a:gd name="T4" fmla="*/ 8 w 16"/>
                      <a:gd name="T5" fmla="*/ 9 h 9"/>
                      <a:gd name="T6" fmla="*/ 14 w 16"/>
                      <a:gd name="T7" fmla="*/ 6 h 9"/>
                      <a:gd name="T8" fmla="*/ 16 w 16"/>
                      <a:gd name="T9" fmla="*/ 0 h 9"/>
                      <a:gd name="T10" fmla="*/ 0 w 16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3" name="Freeform 294"/>
                  <p:cNvSpPr>
                    <a:spLocks/>
                  </p:cNvSpPr>
                  <p:nvPr/>
                </p:nvSpPr>
                <p:spPr bwMode="auto">
                  <a:xfrm>
                    <a:off x="2160" y="2770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4" name="Freeform 295"/>
                  <p:cNvSpPr>
                    <a:spLocks/>
                  </p:cNvSpPr>
                  <p:nvPr/>
                </p:nvSpPr>
                <p:spPr bwMode="auto">
                  <a:xfrm>
                    <a:off x="2160" y="2778"/>
                    <a:ext cx="16" cy="108"/>
                  </a:xfrm>
                  <a:custGeom>
                    <a:avLst/>
                    <a:gdLst>
                      <a:gd name="T0" fmla="*/ 8 w 16"/>
                      <a:gd name="T1" fmla="*/ 108 h 108"/>
                      <a:gd name="T2" fmla="*/ 16 w 16"/>
                      <a:gd name="T3" fmla="*/ 108 h 108"/>
                      <a:gd name="T4" fmla="*/ 16 w 16"/>
                      <a:gd name="T5" fmla="*/ 0 h 108"/>
                      <a:gd name="T6" fmla="*/ 0 w 16"/>
                      <a:gd name="T7" fmla="*/ 0 h 108"/>
                      <a:gd name="T8" fmla="*/ 0 w 16"/>
                      <a:gd name="T9" fmla="*/ 108 h 108"/>
                      <a:gd name="T10" fmla="*/ 8 w 16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08">
                        <a:moveTo>
                          <a:pt x="8" y="108"/>
                        </a:moveTo>
                        <a:lnTo>
                          <a:pt x="16" y="10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5" name="Freeform 296"/>
                  <p:cNvSpPr>
                    <a:spLocks/>
                  </p:cNvSpPr>
                  <p:nvPr/>
                </p:nvSpPr>
                <p:spPr bwMode="auto">
                  <a:xfrm>
                    <a:off x="2160" y="2886"/>
                    <a:ext cx="16" cy="9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2 w 16"/>
                      <a:gd name="T3" fmla="*/ 6 h 9"/>
                      <a:gd name="T4" fmla="*/ 8 w 16"/>
                      <a:gd name="T5" fmla="*/ 9 h 9"/>
                      <a:gd name="T6" fmla="*/ 14 w 16"/>
                      <a:gd name="T7" fmla="*/ 6 h 9"/>
                      <a:gd name="T8" fmla="*/ 16 w 16"/>
                      <a:gd name="T9" fmla="*/ 0 h 9"/>
                      <a:gd name="T10" fmla="*/ 0 w 16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6" name="Freeform 297"/>
                  <p:cNvSpPr>
                    <a:spLocks/>
                  </p:cNvSpPr>
                  <p:nvPr/>
                </p:nvSpPr>
                <p:spPr bwMode="auto">
                  <a:xfrm>
                    <a:off x="2373" y="2770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7" name="Freeform 298"/>
                  <p:cNvSpPr>
                    <a:spLocks/>
                  </p:cNvSpPr>
                  <p:nvPr/>
                </p:nvSpPr>
                <p:spPr bwMode="auto">
                  <a:xfrm>
                    <a:off x="2373" y="2778"/>
                    <a:ext cx="17" cy="108"/>
                  </a:xfrm>
                  <a:custGeom>
                    <a:avLst/>
                    <a:gdLst>
                      <a:gd name="T0" fmla="*/ 8 w 17"/>
                      <a:gd name="T1" fmla="*/ 108 h 108"/>
                      <a:gd name="T2" fmla="*/ 17 w 17"/>
                      <a:gd name="T3" fmla="*/ 108 h 108"/>
                      <a:gd name="T4" fmla="*/ 17 w 17"/>
                      <a:gd name="T5" fmla="*/ 0 h 108"/>
                      <a:gd name="T6" fmla="*/ 0 w 17"/>
                      <a:gd name="T7" fmla="*/ 0 h 108"/>
                      <a:gd name="T8" fmla="*/ 0 w 17"/>
                      <a:gd name="T9" fmla="*/ 108 h 108"/>
                      <a:gd name="T10" fmla="*/ 8 w 17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08">
                        <a:moveTo>
                          <a:pt x="8" y="108"/>
                        </a:moveTo>
                        <a:lnTo>
                          <a:pt x="17" y="10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8" name="Freeform 299"/>
                  <p:cNvSpPr>
                    <a:spLocks/>
                  </p:cNvSpPr>
                  <p:nvPr/>
                </p:nvSpPr>
                <p:spPr bwMode="auto">
                  <a:xfrm>
                    <a:off x="2373" y="2886"/>
                    <a:ext cx="17" cy="9"/>
                  </a:xfrm>
                  <a:custGeom>
                    <a:avLst/>
                    <a:gdLst>
                      <a:gd name="T0" fmla="*/ 0 w 17"/>
                      <a:gd name="T1" fmla="*/ 0 h 9"/>
                      <a:gd name="T2" fmla="*/ 3 w 17"/>
                      <a:gd name="T3" fmla="*/ 6 h 9"/>
                      <a:gd name="T4" fmla="*/ 8 w 17"/>
                      <a:gd name="T5" fmla="*/ 9 h 9"/>
                      <a:gd name="T6" fmla="*/ 14 w 17"/>
                      <a:gd name="T7" fmla="*/ 6 h 9"/>
                      <a:gd name="T8" fmla="*/ 17 w 17"/>
                      <a:gd name="T9" fmla="*/ 0 h 9"/>
                      <a:gd name="T10" fmla="*/ 0 w 17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9">
                        <a:moveTo>
                          <a:pt x="0" y="0"/>
                        </a:moveTo>
                        <a:lnTo>
                          <a:pt x="3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9" name="Freeform 300"/>
                  <p:cNvSpPr>
                    <a:spLocks/>
                  </p:cNvSpPr>
                  <p:nvPr/>
                </p:nvSpPr>
                <p:spPr bwMode="auto">
                  <a:xfrm>
                    <a:off x="2347" y="2770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9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9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0" name="Freeform 301"/>
                  <p:cNvSpPr>
                    <a:spLocks/>
                  </p:cNvSpPr>
                  <p:nvPr/>
                </p:nvSpPr>
                <p:spPr bwMode="auto">
                  <a:xfrm>
                    <a:off x="2347" y="2778"/>
                    <a:ext cx="17" cy="108"/>
                  </a:xfrm>
                  <a:custGeom>
                    <a:avLst/>
                    <a:gdLst>
                      <a:gd name="T0" fmla="*/ 9 w 17"/>
                      <a:gd name="T1" fmla="*/ 108 h 108"/>
                      <a:gd name="T2" fmla="*/ 17 w 17"/>
                      <a:gd name="T3" fmla="*/ 108 h 108"/>
                      <a:gd name="T4" fmla="*/ 17 w 17"/>
                      <a:gd name="T5" fmla="*/ 0 h 108"/>
                      <a:gd name="T6" fmla="*/ 0 w 17"/>
                      <a:gd name="T7" fmla="*/ 0 h 108"/>
                      <a:gd name="T8" fmla="*/ 0 w 17"/>
                      <a:gd name="T9" fmla="*/ 108 h 108"/>
                      <a:gd name="T10" fmla="*/ 9 w 17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08">
                        <a:moveTo>
                          <a:pt x="9" y="108"/>
                        </a:moveTo>
                        <a:lnTo>
                          <a:pt x="17" y="10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9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1" name="Freeform 302"/>
                  <p:cNvSpPr>
                    <a:spLocks/>
                  </p:cNvSpPr>
                  <p:nvPr/>
                </p:nvSpPr>
                <p:spPr bwMode="auto">
                  <a:xfrm>
                    <a:off x="2347" y="2886"/>
                    <a:ext cx="17" cy="9"/>
                  </a:xfrm>
                  <a:custGeom>
                    <a:avLst/>
                    <a:gdLst>
                      <a:gd name="T0" fmla="*/ 0 w 17"/>
                      <a:gd name="T1" fmla="*/ 0 h 9"/>
                      <a:gd name="T2" fmla="*/ 3 w 17"/>
                      <a:gd name="T3" fmla="*/ 6 h 9"/>
                      <a:gd name="T4" fmla="*/ 9 w 17"/>
                      <a:gd name="T5" fmla="*/ 9 h 9"/>
                      <a:gd name="T6" fmla="*/ 14 w 17"/>
                      <a:gd name="T7" fmla="*/ 6 h 9"/>
                      <a:gd name="T8" fmla="*/ 17 w 17"/>
                      <a:gd name="T9" fmla="*/ 0 h 9"/>
                      <a:gd name="T10" fmla="*/ 0 w 17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9">
                        <a:moveTo>
                          <a:pt x="0" y="0"/>
                        </a:moveTo>
                        <a:lnTo>
                          <a:pt x="3" y="6"/>
                        </a:lnTo>
                        <a:lnTo>
                          <a:pt x="9" y="9"/>
                        </a:lnTo>
                        <a:lnTo>
                          <a:pt x="14" y="6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2" name="Freeform 303"/>
                  <p:cNvSpPr>
                    <a:spLocks/>
                  </p:cNvSpPr>
                  <p:nvPr/>
                </p:nvSpPr>
                <p:spPr bwMode="auto">
                  <a:xfrm>
                    <a:off x="2293" y="2770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9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9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3" name="Freeform 304"/>
                  <p:cNvSpPr>
                    <a:spLocks/>
                  </p:cNvSpPr>
                  <p:nvPr/>
                </p:nvSpPr>
                <p:spPr bwMode="auto">
                  <a:xfrm>
                    <a:off x="2293" y="2778"/>
                    <a:ext cx="17" cy="108"/>
                  </a:xfrm>
                  <a:custGeom>
                    <a:avLst/>
                    <a:gdLst>
                      <a:gd name="T0" fmla="*/ 9 w 17"/>
                      <a:gd name="T1" fmla="*/ 108 h 108"/>
                      <a:gd name="T2" fmla="*/ 17 w 17"/>
                      <a:gd name="T3" fmla="*/ 108 h 108"/>
                      <a:gd name="T4" fmla="*/ 17 w 17"/>
                      <a:gd name="T5" fmla="*/ 0 h 108"/>
                      <a:gd name="T6" fmla="*/ 0 w 17"/>
                      <a:gd name="T7" fmla="*/ 0 h 108"/>
                      <a:gd name="T8" fmla="*/ 0 w 17"/>
                      <a:gd name="T9" fmla="*/ 108 h 108"/>
                      <a:gd name="T10" fmla="*/ 9 w 17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08">
                        <a:moveTo>
                          <a:pt x="9" y="108"/>
                        </a:moveTo>
                        <a:lnTo>
                          <a:pt x="17" y="10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9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4" name="Freeform 305"/>
                  <p:cNvSpPr>
                    <a:spLocks/>
                  </p:cNvSpPr>
                  <p:nvPr/>
                </p:nvSpPr>
                <p:spPr bwMode="auto">
                  <a:xfrm>
                    <a:off x="2293" y="2886"/>
                    <a:ext cx="17" cy="9"/>
                  </a:xfrm>
                  <a:custGeom>
                    <a:avLst/>
                    <a:gdLst>
                      <a:gd name="T0" fmla="*/ 0 w 17"/>
                      <a:gd name="T1" fmla="*/ 0 h 9"/>
                      <a:gd name="T2" fmla="*/ 3 w 17"/>
                      <a:gd name="T3" fmla="*/ 6 h 9"/>
                      <a:gd name="T4" fmla="*/ 9 w 17"/>
                      <a:gd name="T5" fmla="*/ 9 h 9"/>
                      <a:gd name="T6" fmla="*/ 14 w 17"/>
                      <a:gd name="T7" fmla="*/ 6 h 9"/>
                      <a:gd name="T8" fmla="*/ 17 w 17"/>
                      <a:gd name="T9" fmla="*/ 0 h 9"/>
                      <a:gd name="T10" fmla="*/ 0 w 17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9">
                        <a:moveTo>
                          <a:pt x="0" y="0"/>
                        </a:moveTo>
                        <a:lnTo>
                          <a:pt x="3" y="6"/>
                        </a:lnTo>
                        <a:lnTo>
                          <a:pt x="9" y="9"/>
                        </a:lnTo>
                        <a:lnTo>
                          <a:pt x="14" y="6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5" name="Freeform 306"/>
                  <p:cNvSpPr>
                    <a:spLocks/>
                  </p:cNvSpPr>
                  <p:nvPr/>
                </p:nvSpPr>
                <p:spPr bwMode="auto">
                  <a:xfrm>
                    <a:off x="2319" y="2770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6" name="Freeform 307"/>
                  <p:cNvSpPr>
                    <a:spLocks/>
                  </p:cNvSpPr>
                  <p:nvPr/>
                </p:nvSpPr>
                <p:spPr bwMode="auto">
                  <a:xfrm>
                    <a:off x="2319" y="2778"/>
                    <a:ext cx="17" cy="108"/>
                  </a:xfrm>
                  <a:custGeom>
                    <a:avLst/>
                    <a:gdLst>
                      <a:gd name="T0" fmla="*/ 8 w 17"/>
                      <a:gd name="T1" fmla="*/ 108 h 108"/>
                      <a:gd name="T2" fmla="*/ 17 w 17"/>
                      <a:gd name="T3" fmla="*/ 108 h 108"/>
                      <a:gd name="T4" fmla="*/ 17 w 17"/>
                      <a:gd name="T5" fmla="*/ 0 h 108"/>
                      <a:gd name="T6" fmla="*/ 0 w 17"/>
                      <a:gd name="T7" fmla="*/ 0 h 108"/>
                      <a:gd name="T8" fmla="*/ 0 w 17"/>
                      <a:gd name="T9" fmla="*/ 108 h 108"/>
                      <a:gd name="T10" fmla="*/ 8 w 17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08">
                        <a:moveTo>
                          <a:pt x="8" y="108"/>
                        </a:moveTo>
                        <a:lnTo>
                          <a:pt x="17" y="10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7" name="Freeform 308"/>
                  <p:cNvSpPr>
                    <a:spLocks/>
                  </p:cNvSpPr>
                  <p:nvPr/>
                </p:nvSpPr>
                <p:spPr bwMode="auto">
                  <a:xfrm>
                    <a:off x="2319" y="2886"/>
                    <a:ext cx="17" cy="9"/>
                  </a:xfrm>
                  <a:custGeom>
                    <a:avLst/>
                    <a:gdLst>
                      <a:gd name="T0" fmla="*/ 0 w 17"/>
                      <a:gd name="T1" fmla="*/ 0 h 9"/>
                      <a:gd name="T2" fmla="*/ 3 w 17"/>
                      <a:gd name="T3" fmla="*/ 6 h 9"/>
                      <a:gd name="T4" fmla="*/ 8 w 17"/>
                      <a:gd name="T5" fmla="*/ 9 h 9"/>
                      <a:gd name="T6" fmla="*/ 14 w 17"/>
                      <a:gd name="T7" fmla="*/ 6 h 9"/>
                      <a:gd name="T8" fmla="*/ 17 w 17"/>
                      <a:gd name="T9" fmla="*/ 0 h 9"/>
                      <a:gd name="T10" fmla="*/ 0 w 17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9">
                        <a:moveTo>
                          <a:pt x="0" y="0"/>
                        </a:moveTo>
                        <a:lnTo>
                          <a:pt x="3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8" name="Freeform 309"/>
                  <p:cNvSpPr>
                    <a:spLocks/>
                  </p:cNvSpPr>
                  <p:nvPr/>
                </p:nvSpPr>
                <p:spPr bwMode="auto">
                  <a:xfrm>
                    <a:off x="2239" y="2770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9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9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9" name="Freeform 310"/>
                  <p:cNvSpPr>
                    <a:spLocks/>
                  </p:cNvSpPr>
                  <p:nvPr/>
                </p:nvSpPr>
                <p:spPr bwMode="auto">
                  <a:xfrm>
                    <a:off x="2239" y="2778"/>
                    <a:ext cx="17" cy="108"/>
                  </a:xfrm>
                  <a:custGeom>
                    <a:avLst/>
                    <a:gdLst>
                      <a:gd name="T0" fmla="*/ 9 w 17"/>
                      <a:gd name="T1" fmla="*/ 108 h 108"/>
                      <a:gd name="T2" fmla="*/ 17 w 17"/>
                      <a:gd name="T3" fmla="*/ 108 h 108"/>
                      <a:gd name="T4" fmla="*/ 17 w 17"/>
                      <a:gd name="T5" fmla="*/ 0 h 108"/>
                      <a:gd name="T6" fmla="*/ 0 w 17"/>
                      <a:gd name="T7" fmla="*/ 0 h 108"/>
                      <a:gd name="T8" fmla="*/ 0 w 17"/>
                      <a:gd name="T9" fmla="*/ 108 h 108"/>
                      <a:gd name="T10" fmla="*/ 9 w 17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08">
                        <a:moveTo>
                          <a:pt x="9" y="108"/>
                        </a:moveTo>
                        <a:lnTo>
                          <a:pt x="17" y="10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9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0" name="Freeform 311"/>
                  <p:cNvSpPr>
                    <a:spLocks/>
                  </p:cNvSpPr>
                  <p:nvPr/>
                </p:nvSpPr>
                <p:spPr bwMode="auto">
                  <a:xfrm>
                    <a:off x="2239" y="2886"/>
                    <a:ext cx="17" cy="9"/>
                  </a:xfrm>
                  <a:custGeom>
                    <a:avLst/>
                    <a:gdLst>
                      <a:gd name="T0" fmla="*/ 0 w 17"/>
                      <a:gd name="T1" fmla="*/ 0 h 9"/>
                      <a:gd name="T2" fmla="*/ 3 w 17"/>
                      <a:gd name="T3" fmla="*/ 6 h 9"/>
                      <a:gd name="T4" fmla="*/ 9 w 17"/>
                      <a:gd name="T5" fmla="*/ 9 h 9"/>
                      <a:gd name="T6" fmla="*/ 14 w 17"/>
                      <a:gd name="T7" fmla="*/ 6 h 9"/>
                      <a:gd name="T8" fmla="*/ 17 w 17"/>
                      <a:gd name="T9" fmla="*/ 0 h 9"/>
                      <a:gd name="T10" fmla="*/ 0 w 17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9">
                        <a:moveTo>
                          <a:pt x="0" y="0"/>
                        </a:moveTo>
                        <a:lnTo>
                          <a:pt x="3" y="6"/>
                        </a:lnTo>
                        <a:lnTo>
                          <a:pt x="9" y="9"/>
                        </a:lnTo>
                        <a:lnTo>
                          <a:pt x="14" y="6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1" name="Freeform 312"/>
                  <p:cNvSpPr>
                    <a:spLocks/>
                  </p:cNvSpPr>
                  <p:nvPr/>
                </p:nvSpPr>
                <p:spPr bwMode="auto">
                  <a:xfrm>
                    <a:off x="2269" y="2770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2" name="Freeform 313"/>
                  <p:cNvSpPr>
                    <a:spLocks/>
                  </p:cNvSpPr>
                  <p:nvPr/>
                </p:nvSpPr>
                <p:spPr bwMode="auto">
                  <a:xfrm>
                    <a:off x="2269" y="2778"/>
                    <a:ext cx="16" cy="108"/>
                  </a:xfrm>
                  <a:custGeom>
                    <a:avLst/>
                    <a:gdLst>
                      <a:gd name="T0" fmla="*/ 8 w 16"/>
                      <a:gd name="T1" fmla="*/ 108 h 108"/>
                      <a:gd name="T2" fmla="*/ 16 w 16"/>
                      <a:gd name="T3" fmla="*/ 108 h 108"/>
                      <a:gd name="T4" fmla="*/ 16 w 16"/>
                      <a:gd name="T5" fmla="*/ 0 h 108"/>
                      <a:gd name="T6" fmla="*/ 0 w 16"/>
                      <a:gd name="T7" fmla="*/ 0 h 108"/>
                      <a:gd name="T8" fmla="*/ 0 w 16"/>
                      <a:gd name="T9" fmla="*/ 108 h 108"/>
                      <a:gd name="T10" fmla="*/ 8 w 16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08">
                        <a:moveTo>
                          <a:pt x="8" y="108"/>
                        </a:moveTo>
                        <a:lnTo>
                          <a:pt x="16" y="10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3" name="Freeform 314"/>
                  <p:cNvSpPr>
                    <a:spLocks/>
                  </p:cNvSpPr>
                  <p:nvPr/>
                </p:nvSpPr>
                <p:spPr bwMode="auto">
                  <a:xfrm>
                    <a:off x="2269" y="2886"/>
                    <a:ext cx="16" cy="9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2 w 16"/>
                      <a:gd name="T3" fmla="*/ 6 h 9"/>
                      <a:gd name="T4" fmla="*/ 8 w 16"/>
                      <a:gd name="T5" fmla="*/ 9 h 9"/>
                      <a:gd name="T6" fmla="*/ 14 w 16"/>
                      <a:gd name="T7" fmla="*/ 6 h 9"/>
                      <a:gd name="T8" fmla="*/ 16 w 16"/>
                      <a:gd name="T9" fmla="*/ 0 h 9"/>
                      <a:gd name="T10" fmla="*/ 0 w 16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4" name="Freeform 315"/>
                  <p:cNvSpPr>
                    <a:spLocks/>
                  </p:cNvSpPr>
                  <p:nvPr/>
                </p:nvSpPr>
                <p:spPr bwMode="auto">
                  <a:xfrm>
                    <a:off x="2399" y="2770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5" name="Freeform 316"/>
                  <p:cNvSpPr>
                    <a:spLocks/>
                  </p:cNvSpPr>
                  <p:nvPr/>
                </p:nvSpPr>
                <p:spPr bwMode="auto">
                  <a:xfrm>
                    <a:off x="2399" y="2778"/>
                    <a:ext cx="16" cy="108"/>
                  </a:xfrm>
                  <a:custGeom>
                    <a:avLst/>
                    <a:gdLst>
                      <a:gd name="T0" fmla="*/ 8 w 16"/>
                      <a:gd name="T1" fmla="*/ 108 h 108"/>
                      <a:gd name="T2" fmla="*/ 16 w 16"/>
                      <a:gd name="T3" fmla="*/ 108 h 108"/>
                      <a:gd name="T4" fmla="*/ 16 w 16"/>
                      <a:gd name="T5" fmla="*/ 0 h 108"/>
                      <a:gd name="T6" fmla="*/ 0 w 16"/>
                      <a:gd name="T7" fmla="*/ 0 h 108"/>
                      <a:gd name="T8" fmla="*/ 0 w 16"/>
                      <a:gd name="T9" fmla="*/ 108 h 108"/>
                      <a:gd name="T10" fmla="*/ 8 w 16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08">
                        <a:moveTo>
                          <a:pt x="8" y="108"/>
                        </a:moveTo>
                        <a:lnTo>
                          <a:pt x="16" y="10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6" name="Freeform 317"/>
                  <p:cNvSpPr>
                    <a:spLocks/>
                  </p:cNvSpPr>
                  <p:nvPr/>
                </p:nvSpPr>
                <p:spPr bwMode="auto">
                  <a:xfrm>
                    <a:off x="2399" y="2886"/>
                    <a:ext cx="16" cy="9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2 w 16"/>
                      <a:gd name="T3" fmla="*/ 6 h 9"/>
                      <a:gd name="T4" fmla="*/ 8 w 16"/>
                      <a:gd name="T5" fmla="*/ 9 h 9"/>
                      <a:gd name="T6" fmla="*/ 14 w 16"/>
                      <a:gd name="T7" fmla="*/ 6 h 9"/>
                      <a:gd name="T8" fmla="*/ 16 w 16"/>
                      <a:gd name="T9" fmla="*/ 0 h 9"/>
                      <a:gd name="T10" fmla="*/ 0 w 16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7" name="Freeform 318"/>
                  <p:cNvSpPr>
                    <a:spLocks/>
                  </p:cNvSpPr>
                  <p:nvPr/>
                </p:nvSpPr>
                <p:spPr bwMode="auto">
                  <a:xfrm>
                    <a:off x="2453" y="2770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8" name="Freeform 319"/>
                  <p:cNvSpPr>
                    <a:spLocks/>
                  </p:cNvSpPr>
                  <p:nvPr/>
                </p:nvSpPr>
                <p:spPr bwMode="auto">
                  <a:xfrm>
                    <a:off x="2453" y="2778"/>
                    <a:ext cx="16" cy="108"/>
                  </a:xfrm>
                  <a:custGeom>
                    <a:avLst/>
                    <a:gdLst>
                      <a:gd name="T0" fmla="*/ 8 w 16"/>
                      <a:gd name="T1" fmla="*/ 108 h 108"/>
                      <a:gd name="T2" fmla="*/ 16 w 16"/>
                      <a:gd name="T3" fmla="*/ 108 h 108"/>
                      <a:gd name="T4" fmla="*/ 16 w 16"/>
                      <a:gd name="T5" fmla="*/ 0 h 108"/>
                      <a:gd name="T6" fmla="*/ 0 w 16"/>
                      <a:gd name="T7" fmla="*/ 0 h 108"/>
                      <a:gd name="T8" fmla="*/ 0 w 16"/>
                      <a:gd name="T9" fmla="*/ 108 h 108"/>
                      <a:gd name="T10" fmla="*/ 8 w 16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08">
                        <a:moveTo>
                          <a:pt x="8" y="108"/>
                        </a:moveTo>
                        <a:lnTo>
                          <a:pt x="16" y="10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9" name="Freeform 320"/>
                  <p:cNvSpPr>
                    <a:spLocks/>
                  </p:cNvSpPr>
                  <p:nvPr/>
                </p:nvSpPr>
                <p:spPr bwMode="auto">
                  <a:xfrm>
                    <a:off x="2453" y="2886"/>
                    <a:ext cx="16" cy="9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2 w 16"/>
                      <a:gd name="T3" fmla="*/ 6 h 9"/>
                      <a:gd name="T4" fmla="*/ 8 w 16"/>
                      <a:gd name="T5" fmla="*/ 9 h 9"/>
                      <a:gd name="T6" fmla="*/ 14 w 16"/>
                      <a:gd name="T7" fmla="*/ 6 h 9"/>
                      <a:gd name="T8" fmla="*/ 16 w 16"/>
                      <a:gd name="T9" fmla="*/ 0 h 9"/>
                      <a:gd name="T10" fmla="*/ 0 w 16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0" name="Freeform 321"/>
                  <p:cNvSpPr>
                    <a:spLocks/>
                  </p:cNvSpPr>
                  <p:nvPr/>
                </p:nvSpPr>
                <p:spPr bwMode="auto">
                  <a:xfrm>
                    <a:off x="2427" y="2770"/>
                    <a:ext cx="17" cy="8"/>
                  </a:xfrm>
                  <a:custGeom>
                    <a:avLst/>
                    <a:gdLst>
                      <a:gd name="T0" fmla="*/ 17 w 17"/>
                      <a:gd name="T1" fmla="*/ 8 h 8"/>
                      <a:gd name="T2" fmla="*/ 14 w 17"/>
                      <a:gd name="T3" fmla="*/ 2 h 8"/>
                      <a:gd name="T4" fmla="*/ 8 w 17"/>
                      <a:gd name="T5" fmla="*/ 0 h 8"/>
                      <a:gd name="T6" fmla="*/ 3 w 17"/>
                      <a:gd name="T7" fmla="*/ 2 h 8"/>
                      <a:gd name="T8" fmla="*/ 0 w 17"/>
                      <a:gd name="T9" fmla="*/ 8 h 8"/>
                      <a:gd name="T10" fmla="*/ 17 w 17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8">
                        <a:moveTo>
                          <a:pt x="17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3" y="2"/>
                        </a:lnTo>
                        <a:lnTo>
                          <a:pt x="0" y="8"/>
                        </a:lnTo>
                        <a:lnTo>
                          <a:pt x="17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1" name="Freeform 322"/>
                  <p:cNvSpPr>
                    <a:spLocks/>
                  </p:cNvSpPr>
                  <p:nvPr/>
                </p:nvSpPr>
                <p:spPr bwMode="auto">
                  <a:xfrm>
                    <a:off x="2427" y="2778"/>
                    <a:ext cx="17" cy="108"/>
                  </a:xfrm>
                  <a:custGeom>
                    <a:avLst/>
                    <a:gdLst>
                      <a:gd name="T0" fmla="*/ 8 w 17"/>
                      <a:gd name="T1" fmla="*/ 108 h 108"/>
                      <a:gd name="T2" fmla="*/ 17 w 17"/>
                      <a:gd name="T3" fmla="*/ 108 h 108"/>
                      <a:gd name="T4" fmla="*/ 17 w 17"/>
                      <a:gd name="T5" fmla="*/ 0 h 108"/>
                      <a:gd name="T6" fmla="*/ 0 w 17"/>
                      <a:gd name="T7" fmla="*/ 0 h 108"/>
                      <a:gd name="T8" fmla="*/ 0 w 17"/>
                      <a:gd name="T9" fmla="*/ 108 h 108"/>
                      <a:gd name="T10" fmla="*/ 8 w 17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108">
                        <a:moveTo>
                          <a:pt x="8" y="108"/>
                        </a:moveTo>
                        <a:lnTo>
                          <a:pt x="17" y="108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2" name="Freeform 323"/>
                  <p:cNvSpPr>
                    <a:spLocks/>
                  </p:cNvSpPr>
                  <p:nvPr/>
                </p:nvSpPr>
                <p:spPr bwMode="auto">
                  <a:xfrm>
                    <a:off x="2427" y="2886"/>
                    <a:ext cx="17" cy="9"/>
                  </a:xfrm>
                  <a:custGeom>
                    <a:avLst/>
                    <a:gdLst>
                      <a:gd name="T0" fmla="*/ 0 w 17"/>
                      <a:gd name="T1" fmla="*/ 0 h 9"/>
                      <a:gd name="T2" fmla="*/ 3 w 17"/>
                      <a:gd name="T3" fmla="*/ 6 h 9"/>
                      <a:gd name="T4" fmla="*/ 8 w 17"/>
                      <a:gd name="T5" fmla="*/ 9 h 9"/>
                      <a:gd name="T6" fmla="*/ 14 w 17"/>
                      <a:gd name="T7" fmla="*/ 6 h 9"/>
                      <a:gd name="T8" fmla="*/ 17 w 17"/>
                      <a:gd name="T9" fmla="*/ 0 h 9"/>
                      <a:gd name="T10" fmla="*/ 0 w 17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" h="9">
                        <a:moveTo>
                          <a:pt x="0" y="0"/>
                        </a:moveTo>
                        <a:lnTo>
                          <a:pt x="3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7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3" name="Freeform 324"/>
                  <p:cNvSpPr>
                    <a:spLocks/>
                  </p:cNvSpPr>
                  <p:nvPr/>
                </p:nvSpPr>
                <p:spPr bwMode="auto">
                  <a:xfrm>
                    <a:off x="2507" y="2770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4" name="Freeform 325"/>
                  <p:cNvSpPr>
                    <a:spLocks/>
                  </p:cNvSpPr>
                  <p:nvPr/>
                </p:nvSpPr>
                <p:spPr bwMode="auto">
                  <a:xfrm>
                    <a:off x="2507" y="2778"/>
                    <a:ext cx="16" cy="108"/>
                  </a:xfrm>
                  <a:custGeom>
                    <a:avLst/>
                    <a:gdLst>
                      <a:gd name="T0" fmla="*/ 8 w 16"/>
                      <a:gd name="T1" fmla="*/ 108 h 108"/>
                      <a:gd name="T2" fmla="*/ 16 w 16"/>
                      <a:gd name="T3" fmla="*/ 108 h 108"/>
                      <a:gd name="T4" fmla="*/ 16 w 16"/>
                      <a:gd name="T5" fmla="*/ 0 h 108"/>
                      <a:gd name="T6" fmla="*/ 0 w 16"/>
                      <a:gd name="T7" fmla="*/ 0 h 108"/>
                      <a:gd name="T8" fmla="*/ 0 w 16"/>
                      <a:gd name="T9" fmla="*/ 108 h 108"/>
                      <a:gd name="T10" fmla="*/ 8 w 16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08">
                        <a:moveTo>
                          <a:pt x="8" y="108"/>
                        </a:moveTo>
                        <a:lnTo>
                          <a:pt x="16" y="10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5" name="Freeform 326"/>
                  <p:cNvSpPr>
                    <a:spLocks/>
                  </p:cNvSpPr>
                  <p:nvPr/>
                </p:nvSpPr>
                <p:spPr bwMode="auto">
                  <a:xfrm>
                    <a:off x="2507" y="2886"/>
                    <a:ext cx="16" cy="9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2 w 16"/>
                      <a:gd name="T3" fmla="*/ 6 h 9"/>
                      <a:gd name="T4" fmla="*/ 8 w 16"/>
                      <a:gd name="T5" fmla="*/ 9 h 9"/>
                      <a:gd name="T6" fmla="*/ 14 w 16"/>
                      <a:gd name="T7" fmla="*/ 6 h 9"/>
                      <a:gd name="T8" fmla="*/ 16 w 16"/>
                      <a:gd name="T9" fmla="*/ 0 h 9"/>
                      <a:gd name="T10" fmla="*/ 0 w 16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6" name="Freeform 327"/>
                  <p:cNvSpPr>
                    <a:spLocks/>
                  </p:cNvSpPr>
                  <p:nvPr/>
                </p:nvSpPr>
                <p:spPr bwMode="auto">
                  <a:xfrm>
                    <a:off x="2478" y="2770"/>
                    <a:ext cx="16" cy="8"/>
                  </a:xfrm>
                  <a:custGeom>
                    <a:avLst/>
                    <a:gdLst>
                      <a:gd name="T0" fmla="*/ 16 w 16"/>
                      <a:gd name="T1" fmla="*/ 8 h 8"/>
                      <a:gd name="T2" fmla="*/ 14 w 16"/>
                      <a:gd name="T3" fmla="*/ 2 h 8"/>
                      <a:gd name="T4" fmla="*/ 8 w 16"/>
                      <a:gd name="T5" fmla="*/ 0 h 8"/>
                      <a:gd name="T6" fmla="*/ 2 w 16"/>
                      <a:gd name="T7" fmla="*/ 2 h 8"/>
                      <a:gd name="T8" fmla="*/ 0 w 16"/>
                      <a:gd name="T9" fmla="*/ 8 h 8"/>
                      <a:gd name="T10" fmla="*/ 16 w 16"/>
                      <a:gd name="T11" fmla="*/ 8 h 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8">
                        <a:moveTo>
                          <a:pt x="16" y="8"/>
                        </a:moveTo>
                        <a:lnTo>
                          <a:pt x="14" y="2"/>
                        </a:lnTo>
                        <a:lnTo>
                          <a:pt x="8" y="0"/>
                        </a:lnTo>
                        <a:lnTo>
                          <a:pt x="2" y="2"/>
                        </a:lnTo>
                        <a:lnTo>
                          <a:pt x="0" y="8"/>
                        </a:lnTo>
                        <a:lnTo>
                          <a:pt x="16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7" name="Freeform 328"/>
                  <p:cNvSpPr>
                    <a:spLocks/>
                  </p:cNvSpPr>
                  <p:nvPr/>
                </p:nvSpPr>
                <p:spPr bwMode="auto">
                  <a:xfrm>
                    <a:off x="2478" y="2778"/>
                    <a:ext cx="16" cy="108"/>
                  </a:xfrm>
                  <a:custGeom>
                    <a:avLst/>
                    <a:gdLst>
                      <a:gd name="T0" fmla="*/ 8 w 16"/>
                      <a:gd name="T1" fmla="*/ 108 h 108"/>
                      <a:gd name="T2" fmla="*/ 16 w 16"/>
                      <a:gd name="T3" fmla="*/ 108 h 108"/>
                      <a:gd name="T4" fmla="*/ 16 w 16"/>
                      <a:gd name="T5" fmla="*/ 0 h 108"/>
                      <a:gd name="T6" fmla="*/ 0 w 16"/>
                      <a:gd name="T7" fmla="*/ 0 h 108"/>
                      <a:gd name="T8" fmla="*/ 0 w 16"/>
                      <a:gd name="T9" fmla="*/ 108 h 108"/>
                      <a:gd name="T10" fmla="*/ 8 w 16"/>
                      <a:gd name="T11" fmla="*/ 108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108">
                        <a:moveTo>
                          <a:pt x="8" y="108"/>
                        </a:moveTo>
                        <a:lnTo>
                          <a:pt x="16" y="108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lnTo>
                          <a:pt x="0" y="108"/>
                        </a:lnTo>
                        <a:lnTo>
                          <a:pt x="8" y="10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8" name="Freeform 329"/>
                  <p:cNvSpPr>
                    <a:spLocks/>
                  </p:cNvSpPr>
                  <p:nvPr/>
                </p:nvSpPr>
                <p:spPr bwMode="auto">
                  <a:xfrm>
                    <a:off x="2478" y="2886"/>
                    <a:ext cx="16" cy="9"/>
                  </a:xfrm>
                  <a:custGeom>
                    <a:avLst/>
                    <a:gdLst>
                      <a:gd name="T0" fmla="*/ 0 w 16"/>
                      <a:gd name="T1" fmla="*/ 0 h 9"/>
                      <a:gd name="T2" fmla="*/ 2 w 16"/>
                      <a:gd name="T3" fmla="*/ 6 h 9"/>
                      <a:gd name="T4" fmla="*/ 8 w 16"/>
                      <a:gd name="T5" fmla="*/ 9 h 9"/>
                      <a:gd name="T6" fmla="*/ 14 w 16"/>
                      <a:gd name="T7" fmla="*/ 6 h 9"/>
                      <a:gd name="T8" fmla="*/ 16 w 16"/>
                      <a:gd name="T9" fmla="*/ 0 h 9"/>
                      <a:gd name="T10" fmla="*/ 0 w 16"/>
                      <a:gd name="T11" fmla="*/ 0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6" h="9">
                        <a:moveTo>
                          <a:pt x="0" y="0"/>
                        </a:moveTo>
                        <a:lnTo>
                          <a:pt x="2" y="6"/>
                        </a:lnTo>
                        <a:lnTo>
                          <a:pt x="8" y="9"/>
                        </a:lnTo>
                        <a:lnTo>
                          <a:pt x="14" y="6"/>
                        </a:lnTo>
                        <a:lnTo>
                          <a:pt x="16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9" name="Freeform 330"/>
                  <p:cNvSpPr>
                    <a:spLocks/>
                  </p:cNvSpPr>
                  <p:nvPr/>
                </p:nvSpPr>
                <p:spPr bwMode="auto">
                  <a:xfrm>
                    <a:off x="2060" y="2755"/>
                    <a:ext cx="961" cy="12"/>
                  </a:xfrm>
                  <a:custGeom>
                    <a:avLst/>
                    <a:gdLst>
                      <a:gd name="T0" fmla="*/ 949 w 961"/>
                      <a:gd name="T1" fmla="*/ 6 h 12"/>
                      <a:gd name="T2" fmla="*/ 955 w 961"/>
                      <a:gd name="T3" fmla="*/ 0 h 12"/>
                      <a:gd name="T4" fmla="*/ 0 w 961"/>
                      <a:gd name="T5" fmla="*/ 0 h 12"/>
                      <a:gd name="T6" fmla="*/ 0 w 961"/>
                      <a:gd name="T7" fmla="*/ 12 h 12"/>
                      <a:gd name="T8" fmla="*/ 955 w 961"/>
                      <a:gd name="T9" fmla="*/ 12 h 12"/>
                      <a:gd name="T10" fmla="*/ 961 w 961"/>
                      <a:gd name="T11" fmla="*/ 6 h 12"/>
                      <a:gd name="T12" fmla="*/ 955 w 961"/>
                      <a:gd name="T13" fmla="*/ 12 h 12"/>
                      <a:gd name="T14" fmla="*/ 961 w 961"/>
                      <a:gd name="T15" fmla="*/ 12 h 12"/>
                      <a:gd name="T16" fmla="*/ 961 w 961"/>
                      <a:gd name="T17" fmla="*/ 6 h 12"/>
                      <a:gd name="T18" fmla="*/ 949 w 961"/>
                      <a:gd name="T19" fmla="*/ 6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61" h="12">
                        <a:moveTo>
                          <a:pt x="949" y="6"/>
                        </a:moveTo>
                        <a:lnTo>
                          <a:pt x="955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955" y="12"/>
                        </a:lnTo>
                        <a:lnTo>
                          <a:pt x="961" y="6"/>
                        </a:lnTo>
                        <a:lnTo>
                          <a:pt x="955" y="12"/>
                        </a:lnTo>
                        <a:lnTo>
                          <a:pt x="961" y="12"/>
                        </a:lnTo>
                        <a:lnTo>
                          <a:pt x="961" y="6"/>
                        </a:lnTo>
                        <a:lnTo>
                          <a:pt x="949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0" name="Freeform 331"/>
                  <p:cNvSpPr>
                    <a:spLocks/>
                  </p:cNvSpPr>
                  <p:nvPr/>
                </p:nvSpPr>
                <p:spPr bwMode="auto">
                  <a:xfrm>
                    <a:off x="3009" y="2717"/>
                    <a:ext cx="12" cy="44"/>
                  </a:xfrm>
                  <a:custGeom>
                    <a:avLst/>
                    <a:gdLst>
                      <a:gd name="T0" fmla="*/ 6 w 12"/>
                      <a:gd name="T1" fmla="*/ 0 h 44"/>
                      <a:gd name="T2" fmla="*/ 0 w 12"/>
                      <a:gd name="T3" fmla="*/ 6 h 44"/>
                      <a:gd name="T4" fmla="*/ 0 w 12"/>
                      <a:gd name="T5" fmla="*/ 44 h 44"/>
                      <a:gd name="T6" fmla="*/ 12 w 12"/>
                      <a:gd name="T7" fmla="*/ 44 h 44"/>
                      <a:gd name="T8" fmla="*/ 12 w 12"/>
                      <a:gd name="T9" fmla="*/ 6 h 44"/>
                      <a:gd name="T10" fmla="*/ 6 w 12"/>
                      <a:gd name="T11" fmla="*/ 12 h 44"/>
                      <a:gd name="T12" fmla="*/ 6 w 12"/>
                      <a:gd name="T13" fmla="*/ 0 h 44"/>
                      <a:gd name="T14" fmla="*/ 0 w 12"/>
                      <a:gd name="T15" fmla="*/ 0 h 44"/>
                      <a:gd name="T16" fmla="*/ 0 w 12"/>
                      <a:gd name="T17" fmla="*/ 6 h 44"/>
                      <a:gd name="T18" fmla="*/ 6 w 12"/>
                      <a:gd name="T19" fmla="*/ 0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44">
                        <a:moveTo>
                          <a:pt x="6" y="0"/>
                        </a:moveTo>
                        <a:lnTo>
                          <a:pt x="0" y="6"/>
                        </a:lnTo>
                        <a:lnTo>
                          <a:pt x="0" y="44"/>
                        </a:lnTo>
                        <a:lnTo>
                          <a:pt x="12" y="44"/>
                        </a:lnTo>
                        <a:lnTo>
                          <a:pt x="12" y="6"/>
                        </a:lnTo>
                        <a:lnTo>
                          <a:pt x="6" y="12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1" name="Freeform 332"/>
                  <p:cNvSpPr>
                    <a:spLocks/>
                  </p:cNvSpPr>
                  <p:nvPr/>
                </p:nvSpPr>
                <p:spPr bwMode="auto">
                  <a:xfrm>
                    <a:off x="3015" y="2717"/>
                    <a:ext cx="151" cy="12"/>
                  </a:xfrm>
                  <a:custGeom>
                    <a:avLst/>
                    <a:gdLst>
                      <a:gd name="T0" fmla="*/ 151 w 151"/>
                      <a:gd name="T1" fmla="*/ 6 h 12"/>
                      <a:gd name="T2" fmla="*/ 145 w 151"/>
                      <a:gd name="T3" fmla="*/ 0 h 12"/>
                      <a:gd name="T4" fmla="*/ 0 w 151"/>
                      <a:gd name="T5" fmla="*/ 0 h 12"/>
                      <a:gd name="T6" fmla="*/ 0 w 151"/>
                      <a:gd name="T7" fmla="*/ 12 h 12"/>
                      <a:gd name="T8" fmla="*/ 145 w 151"/>
                      <a:gd name="T9" fmla="*/ 12 h 12"/>
                      <a:gd name="T10" fmla="*/ 139 w 151"/>
                      <a:gd name="T11" fmla="*/ 6 h 12"/>
                      <a:gd name="T12" fmla="*/ 151 w 151"/>
                      <a:gd name="T13" fmla="*/ 6 h 12"/>
                      <a:gd name="T14" fmla="*/ 151 w 151"/>
                      <a:gd name="T15" fmla="*/ 0 h 12"/>
                      <a:gd name="T16" fmla="*/ 145 w 151"/>
                      <a:gd name="T17" fmla="*/ 0 h 12"/>
                      <a:gd name="T18" fmla="*/ 151 w 151"/>
                      <a:gd name="T19" fmla="*/ 6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51" h="12">
                        <a:moveTo>
                          <a:pt x="151" y="6"/>
                        </a:moveTo>
                        <a:lnTo>
                          <a:pt x="145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145" y="12"/>
                        </a:lnTo>
                        <a:lnTo>
                          <a:pt x="139" y="6"/>
                        </a:lnTo>
                        <a:lnTo>
                          <a:pt x="151" y="6"/>
                        </a:lnTo>
                        <a:lnTo>
                          <a:pt x="151" y="0"/>
                        </a:lnTo>
                        <a:lnTo>
                          <a:pt x="145" y="0"/>
                        </a:lnTo>
                        <a:lnTo>
                          <a:pt x="151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2" name="Freeform 333"/>
                  <p:cNvSpPr>
                    <a:spLocks/>
                  </p:cNvSpPr>
                  <p:nvPr/>
                </p:nvSpPr>
                <p:spPr bwMode="auto">
                  <a:xfrm>
                    <a:off x="3154" y="2723"/>
                    <a:ext cx="12" cy="44"/>
                  </a:xfrm>
                  <a:custGeom>
                    <a:avLst/>
                    <a:gdLst>
                      <a:gd name="T0" fmla="*/ 6 w 12"/>
                      <a:gd name="T1" fmla="*/ 32 h 44"/>
                      <a:gd name="T2" fmla="*/ 12 w 12"/>
                      <a:gd name="T3" fmla="*/ 38 h 44"/>
                      <a:gd name="T4" fmla="*/ 12 w 12"/>
                      <a:gd name="T5" fmla="*/ 0 h 44"/>
                      <a:gd name="T6" fmla="*/ 0 w 12"/>
                      <a:gd name="T7" fmla="*/ 0 h 44"/>
                      <a:gd name="T8" fmla="*/ 0 w 12"/>
                      <a:gd name="T9" fmla="*/ 38 h 44"/>
                      <a:gd name="T10" fmla="*/ 6 w 12"/>
                      <a:gd name="T11" fmla="*/ 44 h 44"/>
                      <a:gd name="T12" fmla="*/ 0 w 12"/>
                      <a:gd name="T13" fmla="*/ 38 h 44"/>
                      <a:gd name="T14" fmla="*/ 0 w 12"/>
                      <a:gd name="T15" fmla="*/ 44 h 44"/>
                      <a:gd name="T16" fmla="*/ 6 w 12"/>
                      <a:gd name="T17" fmla="*/ 44 h 44"/>
                      <a:gd name="T18" fmla="*/ 6 w 12"/>
                      <a:gd name="T19" fmla="*/ 32 h 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44">
                        <a:moveTo>
                          <a:pt x="6" y="32"/>
                        </a:moveTo>
                        <a:lnTo>
                          <a:pt x="12" y="38"/>
                        </a:lnTo>
                        <a:lnTo>
                          <a:pt x="12" y="0"/>
                        </a:lnTo>
                        <a:lnTo>
                          <a:pt x="0" y="0"/>
                        </a:lnTo>
                        <a:lnTo>
                          <a:pt x="0" y="38"/>
                        </a:lnTo>
                        <a:lnTo>
                          <a:pt x="6" y="44"/>
                        </a:lnTo>
                        <a:lnTo>
                          <a:pt x="0" y="38"/>
                        </a:lnTo>
                        <a:lnTo>
                          <a:pt x="0" y="44"/>
                        </a:lnTo>
                        <a:lnTo>
                          <a:pt x="6" y="44"/>
                        </a:lnTo>
                        <a:lnTo>
                          <a:pt x="6" y="3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3" name="Freeform 334"/>
                  <p:cNvSpPr>
                    <a:spLocks/>
                  </p:cNvSpPr>
                  <p:nvPr/>
                </p:nvSpPr>
                <p:spPr bwMode="auto">
                  <a:xfrm>
                    <a:off x="3160" y="2755"/>
                    <a:ext cx="1056" cy="12"/>
                  </a:xfrm>
                  <a:custGeom>
                    <a:avLst/>
                    <a:gdLst>
                      <a:gd name="T0" fmla="*/ 1056 w 1056"/>
                      <a:gd name="T1" fmla="*/ 6 h 12"/>
                      <a:gd name="T2" fmla="*/ 1056 w 1056"/>
                      <a:gd name="T3" fmla="*/ 0 h 12"/>
                      <a:gd name="T4" fmla="*/ 0 w 1056"/>
                      <a:gd name="T5" fmla="*/ 0 h 12"/>
                      <a:gd name="T6" fmla="*/ 0 w 1056"/>
                      <a:gd name="T7" fmla="*/ 12 h 12"/>
                      <a:gd name="T8" fmla="*/ 1056 w 1056"/>
                      <a:gd name="T9" fmla="*/ 12 h 12"/>
                      <a:gd name="T10" fmla="*/ 1056 w 1056"/>
                      <a:gd name="T11" fmla="*/ 6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056" h="12">
                        <a:moveTo>
                          <a:pt x="1056" y="6"/>
                        </a:moveTo>
                        <a:lnTo>
                          <a:pt x="1056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1056" y="12"/>
                        </a:lnTo>
                        <a:lnTo>
                          <a:pt x="1056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4" name="Rectangle 335"/>
                  <p:cNvSpPr>
                    <a:spLocks noChangeArrowheads="1"/>
                  </p:cNvSpPr>
                  <p:nvPr/>
                </p:nvSpPr>
                <p:spPr bwMode="auto">
                  <a:xfrm>
                    <a:off x="3025" y="2731"/>
                    <a:ext cx="125" cy="67"/>
                  </a:xfrm>
                  <a:prstGeom prst="rect">
                    <a:avLst/>
                  </a:prstGeom>
                  <a:solidFill>
                    <a:srgbClr val="26262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5" name="Freeform 336"/>
                  <p:cNvSpPr>
                    <a:spLocks/>
                  </p:cNvSpPr>
                  <p:nvPr/>
                </p:nvSpPr>
                <p:spPr bwMode="auto">
                  <a:xfrm>
                    <a:off x="2597" y="2633"/>
                    <a:ext cx="566" cy="94"/>
                  </a:xfrm>
                  <a:custGeom>
                    <a:avLst/>
                    <a:gdLst>
                      <a:gd name="T0" fmla="*/ 566 w 566"/>
                      <a:gd name="T1" fmla="*/ 68 h 94"/>
                      <a:gd name="T2" fmla="*/ 389 w 566"/>
                      <a:gd name="T3" fmla="*/ 68 h 94"/>
                      <a:gd name="T4" fmla="*/ 389 w 566"/>
                      <a:gd name="T5" fmla="*/ 94 h 94"/>
                      <a:gd name="T6" fmla="*/ 177 w 566"/>
                      <a:gd name="T7" fmla="*/ 94 h 94"/>
                      <a:gd name="T8" fmla="*/ 177 w 566"/>
                      <a:gd name="T9" fmla="*/ 65 h 94"/>
                      <a:gd name="T10" fmla="*/ 0 w 566"/>
                      <a:gd name="T11" fmla="*/ 65 h 94"/>
                      <a:gd name="T12" fmla="*/ 0 w 566"/>
                      <a:gd name="T13" fmla="*/ 27 h 94"/>
                      <a:gd name="T14" fmla="*/ 177 w 566"/>
                      <a:gd name="T15" fmla="*/ 27 h 94"/>
                      <a:gd name="T16" fmla="*/ 177 w 566"/>
                      <a:gd name="T17" fmla="*/ 0 h 94"/>
                      <a:gd name="T18" fmla="*/ 389 w 566"/>
                      <a:gd name="T19" fmla="*/ 0 h 94"/>
                      <a:gd name="T20" fmla="*/ 389 w 566"/>
                      <a:gd name="T21" fmla="*/ 26 h 94"/>
                      <a:gd name="T22" fmla="*/ 566 w 566"/>
                      <a:gd name="T23" fmla="*/ 26 h 94"/>
                      <a:gd name="T24" fmla="*/ 566 w 566"/>
                      <a:gd name="T25" fmla="*/ 68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566" h="94">
                        <a:moveTo>
                          <a:pt x="566" y="68"/>
                        </a:moveTo>
                        <a:lnTo>
                          <a:pt x="389" y="68"/>
                        </a:lnTo>
                        <a:lnTo>
                          <a:pt x="389" y="94"/>
                        </a:lnTo>
                        <a:lnTo>
                          <a:pt x="177" y="94"/>
                        </a:lnTo>
                        <a:lnTo>
                          <a:pt x="177" y="65"/>
                        </a:lnTo>
                        <a:lnTo>
                          <a:pt x="0" y="65"/>
                        </a:lnTo>
                        <a:lnTo>
                          <a:pt x="0" y="27"/>
                        </a:lnTo>
                        <a:lnTo>
                          <a:pt x="177" y="27"/>
                        </a:lnTo>
                        <a:lnTo>
                          <a:pt x="177" y="0"/>
                        </a:lnTo>
                        <a:lnTo>
                          <a:pt x="389" y="0"/>
                        </a:lnTo>
                        <a:lnTo>
                          <a:pt x="389" y="26"/>
                        </a:lnTo>
                        <a:lnTo>
                          <a:pt x="566" y="26"/>
                        </a:lnTo>
                        <a:lnTo>
                          <a:pt x="566" y="6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6" name="Freeform 337"/>
                  <p:cNvSpPr>
                    <a:spLocks/>
                  </p:cNvSpPr>
                  <p:nvPr/>
                </p:nvSpPr>
                <p:spPr bwMode="auto">
                  <a:xfrm>
                    <a:off x="2592" y="2586"/>
                    <a:ext cx="38" cy="38"/>
                  </a:xfrm>
                  <a:custGeom>
                    <a:avLst/>
                    <a:gdLst>
                      <a:gd name="T0" fmla="*/ 18 w 38"/>
                      <a:gd name="T1" fmla="*/ 38 h 38"/>
                      <a:gd name="T2" fmla="*/ 25 w 38"/>
                      <a:gd name="T3" fmla="*/ 37 h 38"/>
                      <a:gd name="T4" fmla="*/ 32 w 38"/>
                      <a:gd name="T5" fmla="*/ 33 h 38"/>
                      <a:gd name="T6" fmla="*/ 37 w 38"/>
                      <a:gd name="T7" fmla="*/ 27 h 38"/>
                      <a:gd name="T8" fmla="*/ 38 w 38"/>
                      <a:gd name="T9" fmla="*/ 19 h 38"/>
                      <a:gd name="T10" fmla="*/ 37 w 38"/>
                      <a:gd name="T11" fmla="*/ 11 h 38"/>
                      <a:gd name="T12" fmla="*/ 32 w 38"/>
                      <a:gd name="T13" fmla="*/ 6 h 38"/>
                      <a:gd name="T14" fmla="*/ 25 w 38"/>
                      <a:gd name="T15" fmla="*/ 1 h 38"/>
                      <a:gd name="T16" fmla="*/ 18 w 38"/>
                      <a:gd name="T17" fmla="*/ 0 h 38"/>
                      <a:gd name="T18" fmla="*/ 11 w 38"/>
                      <a:gd name="T19" fmla="*/ 1 h 38"/>
                      <a:gd name="T20" fmla="*/ 5 w 38"/>
                      <a:gd name="T21" fmla="*/ 6 h 38"/>
                      <a:gd name="T22" fmla="*/ 1 w 38"/>
                      <a:gd name="T23" fmla="*/ 11 h 38"/>
                      <a:gd name="T24" fmla="*/ 0 w 38"/>
                      <a:gd name="T25" fmla="*/ 19 h 38"/>
                      <a:gd name="T26" fmla="*/ 1 w 38"/>
                      <a:gd name="T27" fmla="*/ 27 h 38"/>
                      <a:gd name="T28" fmla="*/ 5 w 38"/>
                      <a:gd name="T29" fmla="*/ 33 h 38"/>
                      <a:gd name="T30" fmla="*/ 11 w 38"/>
                      <a:gd name="T31" fmla="*/ 37 h 38"/>
                      <a:gd name="T32" fmla="*/ 18 w 38"/>
                      <a:gd name="T33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</a:cxnLst>
                    <a:rect l="0" t="0" r="r" b="b"/>
                    <a:pathLst>
                      <a:path w="38" h="38">
                        <a:moveTo>
                          <a:pt x="18" y="38"/>
                        </a:moveTo>
                        <a:lnTo>
                          <a:pt x="25" y="37"/>
                        </a:lnTo>
                        <a:lnTo>
                          <a:pt x="32" y="33"/>
                        </a:lnTo>
                        <a:lnTo>
                          <a:pt x="37" y="27"/>
                        </a:lnTo>
                        <a:lnTo>
                          <a:pt x="38" y="19"/>
                        </a:lnTo>
                        <a:lnTo>
                          <a:pt x="37" y="11"/>
                        </a:lnTo>
                        <a:lnTo>
                          <a:pt x="32" y="6"/>
                        </a:lnTo>
                        <a:lnTo>
                          <a:pt x="25" y="1"/>
                        </a:lnTo>
                        <a:lnTo>
                          <a:pt x="18" y="0"/>
                        </a:lnTo>
                        <a:lnTo>
                          <a:pt x="11" y="1"/>
                        </a:lnTo>
                        <a:lnTo>
                          <a:pt x="5" y="6"/>
                        </a:lnTo>
                        <a:lnTo>
                          <a:pt x="1" y="11"/>
                        </a:lnTo>
                        <a:lnTo>
                          <a:pt x="0" y="19"/>
                        </a:lnTo>
                        <a:lnTo>
                          <a:pt x="1" y="27"/>
                        </a:lnTo>
                        <a:lnTo>
                          <a:pt x="5" y="33"/>
                        </a:lnTo>
                        <a:lnTo>
                          <a:pt x="11" y="37"/>
                        </a:lnTo>
                        <a:lnTo>
                          <a:pt x="18" y="38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7" name="Freeform 338"/>
                  <p:cNvSpPr>
                    <a:spLocks/>
                  </p:cNvSpPr>
                  <p:nvPr/>
                </p:nvSpPr>
                <p:spPr bwMode="auto">
                  <a:xfrm>
                    <a:off x="2610" y="2605"/>
                    <a:ext cx="25" cy="24"/>
                  </a:xfrm>
                  <a:custGeom>
                    <a:avLst/>
                    <a:gdLst>
                      <a:gd name="T0" fmla="*/ 16 w 25"/>
                      <a:gd name="T1" fmla="*/ 0 h 24"/>
                      <a:gd name="T2" fmla="*/ 16 w 25"/>
                      <a:gd name="T3" fmla="*/ 0 h 24"/>
                      <a:gd name="T4" fmla="*/ 16 w 25"/>
                      <a:gd name="T5" fmla="*/ 7 h 24"/>
                      <a:gd name="T6" fmla="*/ 12 w 25"/>
                      <a:gd name="T7" fmla="*/ 11 h 24"/>
                      <a:gd name="T8" fmla="*/ 6 w 25"/>
                      <a:gd name="T9" fmla="*/ 15 h 24"/>
                      <a:gd name="T10" fmla="*/ 0 w 25"/>
                      <a:gd name="T11" fmla="*/ 15 h 24"/>
                      <a:gd name="T12" fmla="*/ 0 w 25"/>
                      <a:gd name="T13" fmla="*/ 24 h 24"/>
                      <a:gd name="T14" fmla="*/ 9 w 25"/>
                      <a:gd name="T15" fmla="*/ 22 h 24"/>
                      <a:gd name="T16" fmla="*/ 17 w 25"/>
                      <a:gd name="T17" fmla="*/ 16 h 24"/>
                      <a:gd name="T18" fmla="*/ 23 w 25"/>
                      <a:gd name="T19" fmla="*/ 9 h 24"/>
                      <a:gd name="T20" fmla="*/ 25 w 25"/>
                      <a:gd name="T21" fmla="*/ 0 h 24"/>
                      <a:gd name="T22" fmla="*/ 25 w 25"/>
                      <a:gd name="T23" fmla="*/ 0 h 24"/>
                      <a:gd name="T24" fmla="*/ 16 w 25"/>
                      <a:gd name="T25" fmla="*/ 0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5" h="24">
                        <a:moveTo>
                          <a:pt x="16" y="0"/>
                        </a:moveTo>
                        <a:lnTo>
                          <a:pt x="16" y="0"/>
                        </a:lnTo>
                        <a:lnTo>
                          <a:pt x="16" y="7"/>
                        </a:lnTo>
                        <a:lnTo>
                          <a:pt x="12" y="11"/>
                        </a:lnTo>
                        <a:lnTo>
                          <a:pt x="6" y="15"/>
                        </a:lnTo>
                        <a:lnTo>
                          <a:pt x="0" y="15"/>
                        </a:lnTo>
                        <a:lnTo>
                          <a:pt x="0" y="24"/>
                        </a:lnTo>
                        <a:lnTo>
                          <a:pt x="9" y="22"/>
                        </a:lnTo>
                        <a:lnTo>
                          <a:pt x="17" y="16"/>
                        </a:lnTo>
                        <a:lnTo>
                          <a:pt x="23" y="9"/>
                        </a:lnTo>
                        <a:lnTo>
                          <a:pt x="25" y="0"/>
                        </a:lnTo>
                        <a:lnTo>
                          <a:pt x="25" y="0"/>
                        </a:lnTo>
                        <a:lnTo>
                          <a:pt x="1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8" name="Freeform 339"/>
                  <p:cNvSpPr>
                    <a:spLocks/>
                  </p:cNvSpPr>
                  <p:nvPr/>
                </p:nvSpPr>
                <p:spPr bwMode="auto">
                  <a:xfrm>
                    <a:off x="2610" y="2581"/>
                    <a:ext cx="25" cy="24"/>
                  </a:xfrm>
                  <a:custGeom>
                    <a:avLst/>
                    <a:gdLst>
                      <a:gd name="T0" fmla="*/ 0 w 25"/>
                      <a:gd name="T1" fmla="*/ 9 h 24"/>
                      <a:gd name="T2" fmla="*/ 0 w 25"/>
                      <a:gd name="T3" fmla="*/ 9 h 24"/>
                      <a:gd name="T4" fmla="*/ 6 w 25"/>
                      <a:gd name="T5" fmla="*/ 9 h 24"/>
                      <a:gd name="T6" fmla="*/ 12 w 25"/>
                      <a:gd name="T7" fmla="*/ 13 h 24"/>
                      <a:gd name="T8" fmla="*/ 16 w 25"/>
                      <a:gd name="T9" fmla="*/ 18 h 24"/>
                      <a:gd name="T10" fmla="*/ 16 w 25"/>
                      <a:gd name="T11" fmla="*/ 24 h 24"/>
                      <a:gd name="T12" fmla="*/ 25 w 25"/>
                      <a:gd name="T13" fmla="*/ 24 h 24"/>
                      <a:gd name="T14" fmla="*/ 23 w 25"/>
                      <a:gd name="T15" fmla="*/ 15 h 24"/>
                      <a:gd name="T16" fmla="*/ 17 w 25"/>
                      <a:gd name="T17" fmla="*/ 8 h 24"/>
                      <a:gd name="T18" fmla="*/ 9 w 25"/>
                      <a:gd name="T19" fmla="*/ 2 h 24"/>
                      <a:gd name="T20" fmla="*/ 0 w 25"/>
                      <a:gd name="T21" fmla="*/ 0 h 24"/>
                      <a:gd name="T22" fmla="*/ 0 w 25"/>
                      <a:gd name="T23" fmla="*/ 0 h 24"/>
                      <a:gd name="T24" fmla="*/ 0 w 25"/>
                      <a:gd name="T25" fmla="*/ 9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5" h="24">
                        <a:moveTo>
                          <a:pt x="0" y="9"/>
                        </a:moveTo>
                        <a:lnTo>
                          <a:pt x="0" y="9"/>
                        </a:lnTo>
                        <a:lnTo>
                          <a:pt x="6" y="9"/>
                        </a:lnTo>
                        <a:lnTo>
                          <a:pt x="12" y="13"/>
                        </a:lnTo>
                        <a:lnTo>
                          <a:pt x="16" y="18"/>
                        </a:lnTo>
                        <a:lnTo>
                          <a:pt x="16" y="24"/>
                        </a:lnTo>
                        <a:lnTo>
                          <a:pt x="25" y="24"/>
                        </a:lnTo>
                        <a:lnTo>
                          <a:pt x="23" y="15"/>
                        </a:lnTo>
                        <a:lnTo>
                          <a:pt x="17" y="8"/>
                        </a:lnTo>
                        <a:lnTo>
                          <a:pt x="9" y="2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9" name="Freeform 340"/>
                  <p:cNvSpPr>
                    <a:spLocks/>
                  </p:cNvSpPr>
                  <p:nvPr/>
                </p:nvSpPr>
                <p:spPr bwMode="auto">
                  <a:xfrm>
                    <a:off x="2587" y="2581"/>
                    <a:ext cx="23" cy="24"/>
                  </a:xfrm>
                  <a:custGeom>
                    <a:avLst/>
                    <a:gdLst>
                      <a:gd name="T0" fmla="*/ 9 w 23"/>
                      <a:gd name="T1" fmla="*/ 24 h 24"/>
                      <a:gd name="T2" fmla="*/ 9 w 23"/>
                      <a:gd name="T3" fmla="*/ 24 h 24"/>
                      <a:gd name="T4" fmla="*/ 9 w 23"/>
                      <a:gd name="T5" fmla="*/ 18 h 24"/>
                      <a:gd name="T6" fmla="*/ 13 w 23"/>
                      <a:gd name="T7" fmla="*/ 13 h 24"/>
                      <a:gd name="T8" fmla="*/ 17 w 23"/>
                      <a:gd name="T9" fmla="*/ 9 h 24"/>
                      <a:gd name="T10" fmla="*/ 23 w 23"/>
                      <a:gd name="T11" fmla="*/ 9 h 24"/>
                      <a:gd name="T12" fmla="*/ 23 w 23"/>
                      <a:gd name="T13" fmla="*/ 0 h 24"/>
                      <a:gd name="T14" fmla="*/ 15 w 23"/>
                      <a:gd name="T15" fmla="*/ 2 h 24"/>
                      <a:gd name="T16" fmla="*/ 8 w 23"/>
                      <a:gd name="T17" fmla="*/ 8 h 24"/>
                      <a:gd name="T18" fmla="*/ 2 w 23"/>
                      <a:gd name="T19" fmla="*/ 15 h 24"/>
                      <a:gd name="T20" fmla="*/ 0 w 23"/>
                      <a:gd name="T21" fmla="*/ 24 h 24"/>
                      <a:gd name="T22" fmla="*/ 0 w 23"/>
                      <a:gd name="T23" fmla="*/ 24 h 24"/>
                      <a:gd name="T24" fmla="*/ 9 w 23"/>
                      <a:gd name="T25" fmla="*/ 24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3" h="24">
                        <a:moveTo>
                          <a:pt x="9" y="24"/>
                        </a:moveTo>
                        <a:lnTo>
                          <a:pt x="9" y="24"/>
                        </a:lnTo>
                        <a:lnTo>
                          <a:pt x="9" y="18"/>
                        </a:lnTo>
                        <a:lnTo>
                          <a:pt x="13" y="13"/>
                        </a:lnTo>
                        <a:lnTo>
                          <a:pt x="17" y="9"/>
                        </a:lnTo>
                        <a:lnTo>
                          <a:pt x="23" y="9"/>
                        </a:lnTo>
                        <a:lnTo>
                          <a:pt x="23" y="0"/>
                        </a:lnTo>
                        <a:lnTo>
                          <a:pt x="15" y="2"/>
                        </a:lnTo>
                        <a:lnTo>
                          <a:pt x="8" y="8"/>
                        </a:lnTo>
                        <a:lnTo>
                          <a:pt x="2" y="15"/>
                        </a:lnTo>
                        <a:lnTo>
                          <a:pt x="0" y="24"/>
                        </a:lnTo>
                        <a:lnTo>
                          <a:pt x="0" y="24"/>
                        </a:lnTo>
                        <a:lnTo>
                          <a:pt x="9" y="2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0" name="Freeform 341"/>
                  <p:cNvSpPr>
                    <a:spLocks/>
                  </p:cNvSpPr>
                  <p:nvPr/>
                </p:nvSpPr>
                <p:spPr bwMode="auto">
                  <a:xfrm>
                    <a:off x="2587" y="2605"/>
                    <a:ext cx="23" cy="24"/>
                  </a:xfrm>
                  <a:custGeom>
                    <a:avLst/>
                    <a:gdLst>
                      <a:gd name="T0" fmla="*/ 23 w 23"/>
                      <a:gd name="T1" fmla="*/ 15 h 24"/>
                      <a:gd name="T2" fmla="*/ 23 w 23"/>
                      <a:gd name="T3" fmla="*/ 15 h 24"/>
                      <a:gd name="T4" fmla="*/ 17 w 23"/>
                      <a:gd name="T5" fmla="*/ 15 h 24"/>
                      <a:gd name="T6" fmla="*/ 13 w 23"/>
                      <a:gd name="T7" fmla="*/ 11 h 24"/>
                      <a:gd name="T8" fmla="*/ 9 w 23"/>
                      <a:gd name="T9" fmla="*/ 7 h 24"/>
                      <a:gd name="T10" fmla="*/ 9 w 23"/>
                      <a:gd name="T11" fmla="*/ 0 h 24"/>
                      <a:gd name="T12" fmla="*/ 0 w 23"/>
                      <a:gd name="T13" fmla="*/ 0 h 24"/>
                      <a:gd name="T14" fmla="*/ 2 w 23"/>
                      <a:gd name="T15" fmla="*/ 9 h 24"/>
                      <a:gd name="T16" fmla="*/ 8 w 23"/>
                      <a:gd name="T17" fmla="*/ 16 h 24"/>
                      <a:gd name="T18" fmla="*/ 15 w 23"/>
                      <a:gd name="T19" fmla="*/ 22 h 24"/>
                      <a:gd name="T20" fmla="*/ 23 w 23"/>
                      <a:gd name="T21" fmla="*/ 24 h 24"/>
                      <a:gd name="T22" fmla="*/ 23 w 23"/>
                      <a:gd name="T23" fmla="*/ 24 h 24"/>
                      <a:gd name="T24" fmla="*/ 23 w 23"/>
                      <a:gd name="T25" fmla="*/ 15 h 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23" h="24">
                        <a:moveTo>
                          <a:pt x="23" y="15"/>
                        </a:moveTo>
                        <a:lnTo>
                          <a:pt x="23" y="15"/>
                        </a:lnTo>
                        <a:lnTo>
                          <a:pt x="17" y="15"/>
                        </a:lnTo>
                        <a:lnTo>
                          <a:pt x="13" y="11"/>
                        </a:lnTo>
                        <a:lnTo>
                          <a:pt x="9" y="7"/>
                        </a:lnTo>
                        <a:lnTo>
                          <a:pt x="9" y="0"/>
                        </a:lnTo>
                        <a:lnTo>
                          <a:pt x="0" y="0"/>
                        </a:lnTo>
                        <a:lnTo>
                          <a:pt x="2" y="9"/>
                        </a:lnTo>
                        <a:lnTo>
                          <a:pt x="8" y="16"/>
                        </a:lnTo>
                        <a:lnTo>
                          <a:pt x="15" y="22"/>
                        </a:lnTo>
                        <a:lnTo>
                          <a:pt x="23" y="24"/>
                        </a:lnTo>
                        <a:lnTo>
                          <a:pt x="23" y="24"/>
                        </a:lnTo>
                        <a:lnTo>
                          <a:pt x="23" y="1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1" name="Rectangle 342"/>
                  <p:cNvSpPr>
                    <a:spLocks noChangeArrowheads="1"/>
                  </p:cNvSpPr>
                  <p:nvPr/>
                </p:nvSpPr>
                <p:spPr bwMode="auto">
                  <a:xfrm>
                    <a:off x="2777" y="2599"/>
                    <a:ext cx="205" cy="34"/>
                  </a:xfrm>
                  <a:prstGeom prst="rect">
                    <a:avLst/>
                  </a:prstGeom>
                  <a:solidFill>
                    <a:srgbClr val="BFBFB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2" name="Freeform 343"/>
                  <p:cNvSpPr>
                    <a:spLocks/>
                  </p:cNvSpPr>
                  <p:nvPr/>
                </p:nvSpPr>
                <p:spPr bwMode="auto">
                  <a:xfrm>
                    <a:off x="2978" y="2599"/>
                    <a:ext cx="9" cy="38"/>
                  </a:xfrm>
                  <a:custGeom>
                    <a:avLst/>
                    <a:gdLst>
                      <a:gd name="T0" fmla="*/ 4 w 9"/>
                      <a:gd name="T1" fmla="*/ 38 h 38"/>
                      <a:gd name="T2" fmla="*/ 9 w 9"/>
                      <a:gd name="T3" fmla="*/ 34 h 38"/>
                      <a:gd name="T4" fmla="*/ 9 w 9"/>
                      <a:gd name="T5" fmla="*/ 0 h 38"/>
                      <a:gd name="T6" fmla="*/ 0 w 9"/>
                      <a:gd name="T7" fmla="*/ 0 h 38"/>
                      <a:gd name="T8" fmla="*/ 0 w 9"/>
                      <a:gd name="T9" fmla="*/ 34 h 38"/>
                      <a:gd name="T10" fmla="*/ 4 w 9"/>
                      <a:gd name="T11" fmla="*/ 29 h 38"/>
                      <a:gd name="T12" fmla="*/ 4 w 9"/>
                      <a:gd name="T13" fmla="*/ 38 h 38"/>
                      <a:gd name="T14" fmla="*/ 9 w 9"/>
                      <a:gd name="T15" fmla="*/ 38 h 38"/>
                      <a:gd name="T16" fmla="*/ 9 w 9"/>
                      <a:gd name="T17" fmla="*/ 34 h 38"/>
                      <a:gd name="T18" fmla="*/ 4 w 9"/>
                      <a:gd name="T19" fmla="*/ 38 h 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" h="38">
                        <a:moveTo>
                          <a:pt x="4" y="38"/>
                        </a:moveTo>
                        <a:lnTo>
                          <a:pt x="9" y="34"/>
                        </a:lnTo>
                        <a:lnTo>
                          <a:pt x="9" y="0"/>
                        </a:lnTo>
                        <a:lnTo>
                          <a:pt x="0" y="0"/>
                        </a:lnTo>
                        <a:lnTo>
                          <a:pt x="0" y="34"/>
                        </a:lnTo>
                        <a:lnTo>
                          <a:pt x="4" y="29"/>
                        </a:lnTo>
                        <a:lnTo>
                          <a:pt x="4" y="38"/>
                        </a:lnTo>
                        <a:lnTo>
                          <a:pt x="9" y="38"/>
                        </a:lnTo>
                        <a:lnTo>
                          <a:pt x="9" y="34"/>
                        </a:lnTo>
                        <a:lnTo>
                          <a:pt x="4" y="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3" name="Freeform 344"/>
                  <p:cNvSpPr>
                    <a:spLocks/>
                  </p:cNvSpPr>
                  <p:nvPr/>
                </p:nvSpPr>
                <p:spPr bwMode="auto">
                  <a:xfrm>
                    <a:off x="2772" y="2628"/>
                    <a:ext cx="210" cy="9"/>
                  </a:xfrm>
                  <a:custGeom>
                    <a:avLst/>
                    <a:gdLst>
                      <a:gd name="T0" fmla="*/ 0 w 210"/>
                      <a:gd name="T1" fmla="*/ 5 h 9"/>
                      <a:gd name="T2" fmla="*/ 5 w 210"/>
                      <a:gd name="T3" fmla="*/ 9 h 9"/>
                      <a:gd name="T4" fmla="*/ 210 w 210"/>
                      <a:gd name="T5" fmla="*/ 9 h 9"/>
                      <a:gd name="T6" fmla="*/ 210 w 210"/>
                      <a:gd name="T7" fmla="*/ 0 h 9"/>
                      <a:gd name="T8" fmla="*/ 5 w 210"/>
                      <a:gd name="T9" fmla="*/ 0 h 9"/>
                      <a:gd name="T10" fmla="*/ 10 w 210"/>
                      <a:gd name="T11" fmla="*/ 5 h 9"/>
                      <a:gd name="T12" fmla="*/ 0 w 210"/>
                      <a:gd name="T13" fmla="*/ 5 h 9"/>
                      <a:gd name="T14" fmla="*/ 0 w 210"/>
                      <a:gd name="T15" fmla="*/ 9 h 9"/>
                      <a:gd name="T16" fmla="*/ 5 w 210"/>
                      <a:gd name="T17" fmla="*/ 9 h 9"/>
                      <a:gd name="T18" fmla="*/ 0 w 210"/>
                      <a:gd name="T19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0" h="9">
                        <a:moveTo>
                          <a:pt x="0" y="5"/>
                        </a:moveTo>
                        <a:lnTo>
                          <a:pt x="5" y="9"/>
                        </a:lnTo>
                        <a:lnTo>
                          <a:pt x="210" y="9"/>
                        </a:lnTo>
                        <a:lnTo>
                          <a:pt x="210" y="0"/>
                        </a:lnTo>
                        <a:lnTo>
                          <a:pt x="5" y="0"/>
                        </a:lnTo>
                        <a:lnTo>
                          <a:pt x="10" y="5"/>
                        </a:lnTo>
                        <a:lnTo>
                          <a:pt x="0" y="5"/>
                        </a:lnTo>
                        <a:lnTo>
                          <a:pt x="0" y="9"/>
                        </a:lnTo>
                        <a:lnTo>
                          <a:pt x="5" y="9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4" name="Freeform 345"/>
                  <p:cNvSpPr>
                    <a:spLocks/>
                  </p:cNvSpPr>
                  <p:nvPr/>
                </p:nvSpPr>
                <p:spPr bwMode="auto">
                  <a:xfrm>
                    <a:off x="2772" y="2594"/>
                    <a:ext cx="10" cy="39"/>
                  </a:xfrm>
                  <a:custGeom>
                    <a:avLst/>
                    <a:gdLst>
                      <a:gd name="T0" fmla="*/ 5 w 10"/>
                      <a:gd name="T1" fmla="*/ 0 h 39"/>
                      <a:gd name="T2" fmla="*/ 0 w 10"/>
                      <a:gd name="T3" fmla="*/ 5 h 39"/>
                      <a:gd name="T4" fmla="*/ 0 w 10"/>
                      <a:gd name="T5" fmla="*/ 39 h 39"/>
                      <a:gd name="T6" fmla="*/ 10 w 10"/>
                      <a:gd name="T7" fmla="*/ 39 h 39"/>
                      <a:gd name="T8" fmla="*/ 10 w 10"/>
                      <a:gd name="T9" fmla="*/ 5 h 39"/>
                      <a:gd name="T10" fmla="*/ 5 w 10"/>
                      <a:gd name="T11" fmla="*/ 9 h 39"/>
                      <a:gd name="T12" fmla="*/ 5 w 10"/>
                      <a:gd name="T13" fmla="*/ 0 h 39"/>
                      <a:gd name="T14" fmla="*/ 0 w 10"/>
                      <a:gd name="T15" fmla="*/ 0 h 39"/>
                      <a:gd name="T16" fmla="*/ 0 w 10"/>
                      <a:gd name="T17" fmla="*/ 5 h 39"/>
                      <a:gd name="T18" fmla="*/ 5 w 10"/>
                      <a:gd name="T19" fmla="*/ 0 h 3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" h="39">
                        <a:moveTo>
                          <a:pt x="5" y="0"/>
                        </a:moveTo>
                        <a:lnTo>
                          <a:pt x="0" y="5"/>
                        </a:lnTo>
                        <a:lnTo>
                          <a:pt x="0" y="39"/>
                        </a:lnTo>
                        <a:lnTo>
                          <a:pt x="10" y="39"/>
                        </a:lnTo>
                        <a:lnTo>
                          <a:pt x="10" y="5"/>
                        </a:lnTo>
                        <a:lnTo>
                          <a:pt x="5" y="9"/>
                        </a:lnTo>
                        <a:lnTo>
                          <a:pt x="5" y="0"/>
                        </a:lnTo>
                        <a:lnTo>
                          <a:pt x="0" y="0"/>
                        </a:lnTo>
                        <a:lnTo>
                          <a:pt x="0" y="5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5" name="Freeform 346"/>
                  <p:cNvSpPr>
                    <a:spLocks/>
                  </p:cNvSpPr>
                  <p:nvPr/>
                </p:nvSpPr>
                <p:spPr bwMode="auto">
                  <a:xfrm>
                    <a:off x="2777" y="2594"/>
                    <a:ext cx="210" cy="9"/>
                  </a:xfrm>
                  <a:custGeom>
                    <a:avLst/>
                    <a:gdLst>
                      <a:gd name="T0" fmla="*/ 210 w 210"/>
                      <a:gd name="T1" fmla="*/ 5 h 9"/>
                      <a:gd name="T2" fmla="*/ 205 w 210"/>
                      <a:gd name="T3" fmla="*/ 0 h 9"/>
                      <a:gd name="T4" fmla="*/ 0 w 210"/>
                      <a:gd name="T5" fmla="*/ 0 h 9"/>
                      <a:gd name="T6" fmla="*/ 0 w 210"/>
                      <a:gd name="T7" fmla="*/ 9 h 9"/>
                      <a:gd name="T8" fmla="*/ 205 w 210"/>
                      <a:gd name="T9" fmla="*/ 9 h 9"/>
                      <a:gd name="T10" fmla="*/ 201 w 210"/>
                      <a:gd name="T11" fmla="*/ 5 h 9"/>
                      <a:gd name="T12" fmla="*/ 210 w 210"/>
                      <a:gd name="T13" fmla="*/ 5 h 9"/>
                      <a:gd name="T14" fmla="*/ 210 w 210"/>
                      <a:gd name="T15" fmla="*/ 0 h 9"/>
                      <a:gd name="T16" fmla="*/ 205 w 210"/>
                      <a:gd name="T17" fmla="*/ 0 h 9"/>
                      <a:gd name="T18" fmla="*/ 210 w 210"/>
                      <a:gd name="T19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10" h="9">
                        <a:moveTo>
                          <a:pt x="210" y="5"/>
                        </a:moveTo>
                        <a:lnTo>
                          <a:pt x="205" y="0"/>
                        </a:lnTo>
                        <a:lnTo>
                          <a:pt x="0" y="0"/>
                        </a:lnTo>
                        <a:lnTo>
                          <a:pt x="0" y="9"/>
                        </a:lnTo>
                        <a:lnTo>
                          <a:pt x="205" y="9"/>
                        </a:lnTo>
                        <a:lnTo>
                          <a:pt x="201" y="5"/>
                        </a:lnTo>
                        <a:lnTo>
                          <a:pt x="210" y="5"/>
                        </a:lnTo>
                        <a:lnTo>
                          <a:pt x="210" y="0"/>
                        </a:lnTo>
                        <a:lnTo>
                          <a:pt x="205" y="0"/>
                        </a:lnTo>
                        <a:lnTo>
                          <a:pt x="210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6" name="Rectangle 347"/>
                  <p:cNvSpPr>
                    <a:spLocks noChangeArrowheads="1"/>
                  </p:cNvSpPr>
                  <p:nvPr/>
                </p:nvSpPr>
                <p:spPr bwMode="auto">
                  <a:xfrm>
                    <a:off x="3991" y="2605"/>
                    <a:ext cx="89" cy="144"/>
                  </a:xfrm>
                  <a:prstGeom prst="rect">
                    <a:avLst/>
                  </a:pr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7" name="Freeform 348"/>
                  <p:cNvSpPr>
                    <a:spLocks/>
                  </p:cNvSpPr>
                  <p:nvPr/>
                </p:nvSpPr>
                <p:spPr bwMode="auto">
                  <a:xfrm>
                    <a:off x="4003" y="2636"/>
                    <a:ext cx="67" cy="62"/>
                  </a:xfrm>
                  <a:custGeom>
                    <a:avLst/>
                    <a:gdLst>
                      <a:gd name="T0" fmla="*/ 7 w 67"/>
                      <a:gd name="T1" fmla="*/ 62 h 62"/>
                      <a:gd name="T2" fmla="*/ 0 w 67"/>
                      <a:gd name="T3" fmla="*/ 12 h 62"/>
                      <a:gd name="T4" fmla="*/ 0 w 67"/>
                      <a:gd name="T5" fmla="*/ 0 h 62"/>
                      <a:gd name="T6" fmla="*/ 67 w 67"/>
                      <a:gd name="T7" fmla="*/ 0 h 62"/>
                      <a:gd name="T8" fmla="*/ 67 w 67"/>
                      <a:gd name="T9" fmla="*/ 12 h 62"/>
                      <a:gd name="T10" fmla="*/ 60 w 67"/>
                      <a:gd name="T11" fmla="*/ 62 h 62"/>
                      <a:gd name="T12" fmla="*/ 7 w 67"/>
                      <a:gd name="T13" fmla="*/ 62 h 6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7" h="62">
                        <a:moveTo>
                          <a:pt x="7" y="62"/>
                        </a:moveTo>
                        <a:lnTo>
                          <a:pt x="0" y="12"/>
                        </a:lnTo>
                        <a:lnTo>
                          <a:pt x="0" y="0"/>
                        </a:lnTo>
                        <a:lnTo>
                          <a:pt x="67" y="0"/>
                        </a:lnTo>
                        <a:lnTo>
                          <a:pt x="67" y="12"/>
                        </a:lnTo>
                        <a:lnTo>
                          <a:pt x="60" y="62"/>
                        </a:lnTo>
                        <a:lnTo>
                          <a:pt x="7" y="62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58" name="Freeform 349"/>
                  <p:cNvSpPr>
                    <a:spLocks/>
                  </p:cNvSpPr>
                  <p:nvPr/>
                </p:nvSpPr>
                <p:spPr bwMode="auto">
                  <a:xfrm>
                    <a:off x="4003" y="2642"/>
                    <a:ext cx="67" cy="9"/>
                  </a:xfrm>
                  <a:custGeom>
                    <a:avLst/>
                    <a:gdLst>
                      <a:gd name="T0" fmla="*/ 67 w 67"/>
                      <a:gd name="T1" fmla="*/ 5 h 9"/>
                      <a:gd name="T2" fmla="*/ 67 w 67"/>
                      <a:gd name="T3" fmla="*/ 0 h 9"/>
                      <a:gd name="T4" fmla="*/ 0 w 67"/>
                      <a:gd name="T5" fmla="*/ 0 h 9"/>
                      <a:gd name="T6" fmla="*/ 0 w 67"/>
                      <a:gd name="T7" fmla="*/ 9 h 9"/>
                      <a:gd name="T8" fmla="*/ 67 w 67"/>
                      <a:gd name="T9" fmla="*/ 9 h 9"/>
                      <a:gd name="T10" fmla="*/ 67 w 67"/>
                      <a:gd name="T11" fmla="*/ 5 h 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7" h="9">
                        <a:moveTo>
                          <a:pt x="67" y="5"/>
                        </a:moveTo>
                        <a:lnTo>
                          <a:pt x="67" y="0"/>
                        </a:lnTo>
                        <a:lnTo>
                          <a:pt x="0" y="0"/>
                        </a:lnTo>
                        <a:lnTo>
                          <a:pt x="0" y="9"/>
                        </a:lnTo>
                        <a:lnTo>
                          <a:pt x="67" y="9"/>
                        </a:lnTo>
                        <a:lnTo>
                          <a:pt x="67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340" name="Picture 350" descr="pku100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24" y="2544"/>
                  <a:ext cx="318" cy="27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5" name="Group 351"/>
              <p:cNvGrpSpPr>
                <a:grpSpLocks/>
              </p:cNvGrpSpPr>
              <p:nvPr/>
            </p:nvGrpSpPr>
            <p:grpSpPr bwMode="auto">
              <a:xfrm>
                <a:off x="1968" y="528"/>
                <a:ext cx="2154" cy="1917"/>
                <a:chOff x="1824" y="240"/>
                <a:chExt cx="1988" cy="1917"/>
              </a:xfrm>
            </p:grpSpPr>
            <p:grpSp>
              <p:nvGrpSpPr>
                <p:cNvPr id="296" name="Group 352"/>
                <p:cNvGrpSpPr>
                  <a:grpSpLocks/>
                </p:cNvGrpSpPr>
                <p:nvPr/>
              </p:nvGrpSpPr>
              <p:grpSpPr bwMode="auto">
                <a:xfrm>
                  <a:off x="1824" y="240"/>
                  <a:ext cx="1988" cy="1917"/>
                  <a:chOff x="2114" y="474"/>
                  <a:chExt cx="1988" cy="1917"/>
                </a:xfrm>
              </p:grpSpPr>
              <p:sp>
                <p:nvSpPr>
                  <p:cNvPr id="298" name="Freeform 353"/>
                  <p:cNvSpPr>
                    <a:spLocks/>
                  </p:cNvSpPr>
                  <p:nvPr/>
                </p:nvSpPr>
                <p:spPr bwMode="auto">
                  <a:xfrm>
                    <a:off x="2120" y="480"/>
                    <a:ext cx="1977" cy="1612"/>
                  </a:xfrm>
                  <a:custGeom>
                    <a:avLst/>
                    <a:gdLst>
                      <a:gd name="T0" fmla="*/ 0 w 1977"/>
                      <a:gd name="T1" fmla="*/ 1550 h 1612"/>
                      <a:gd name="T2" fmla="*/ 0 w 1977"/>
                      <a:gd name="T3" fmla="*/ 93 h 1612"/>
                      <a:gd name="T4" fmla="*/ 3 w 1977"/>
                      <a:gd name="T5" fmla="*/ 68 h 1612"/>
                      <a:gd name="T6" fmla="*/ 10 w 1977"/>
                      <a:gd name="T7" fmla="*/ 48 h 1612"/>
                      <a:gd name="T8" fmla="*/ 23 w 1977"/>
                      <a:gd name="T9" fmla="*/ 33 h 1612"/>
                      <a:gd name="T10" fmla="*/ 38 w 1977"/>
                      <a:gd name="T11" fmla="*/ 20 h 1612"/>
                      <a:gd name="T12" fmla="*/ 55 w 1977"/>
                      <a:gd name="T13" fmla="*/ 11 h 1612"/>
                      <a:gd name="T14" fmla="*/ 72 w 1977"/>
                      <a:gd name="T15" fmla="*/ 5 h 1612"/>
                      <a:gd name="T16" fmla="*/ 90 w 1977"/>
                      <a:gd name="T17" fmla="*/ 1 h 1612"/>
                      <a:gd name="T18" fmla="*/ 106 w 1977"/>
                      <a:gd name="T19" fmla="*/ 0 h 1612"/>
                      <a:gd name="T20" fmla="*/ 1887 w 1977"/>
                      <a:gd name="T21" fmla="*/ 0 h 1612"/>
                      <a:gd name="T22" fmla="*/ 1906 w 1977"/>
                      <a:gd name="T23" fmla="*/ 1 h 1612"/>
                      <a:gd name="T24" fmla="*/ 1924 w 1977"/>
                      <a:gd name="T25" fmla="*/ 5 h 1612"/>
                      <a:gd name="T26" fmla="*/ 1939 w 1977"/>
                      <a:gd name="T27" fmla="*/ 11 h 1612"/>
                      <a:gd name="T28" fmla="*/ 1952 w 1977"/>
                      <a:gd name="T29" fmla="*/ 19 h 1612"/>
                      <a:gd name="T30" fmla="*/ 1962 w 1977"/>
                      <a:gd name="T31" fmla="*/ 29 h 1612"/>
                      <a:gd name="T32" fmla="*/ 1971 w 1977"/>
                      <a:gd name="T33" fmla="*/ 43 h 1612"/>
                      <a:gd name="T34" fmla="*/ 1975 w 1977"/>
                      <a:gd name="T35" fmla="*/ 60 h 1612"/>
                      <a:gd name="T36" fmla="*/ 1977 w 1977"/>
                      <a:gd name="T37" fmla="*/ 80 h 1612"/>
                      <a:gd name="T38" fmla="*/ 1977 w 1977"/>
                      <a:gd name="T39" fmla="*/ 1524 h 1612"/>
                      <a:gd name="T40" fmla="*/ 1974 w 1977"/>
                      <a:gd name="T41" fmla="*/ 1541 h 1612"/>
                      <a:gd name="T42" fmla="*/ 1970 w 1977"/>
                      <a:gd name="T43" fmla="*/ 1557 h 1612"/>
                      <a:gd name="T44" fmla="*/ 1962 w 1977"/>
                      <a:gd name="T45" fmla="*/ 1571 h 1612"/>
                      <a:gd name="T46" fmla="*/ 1952 w 1977"/>
                      <a:gd name="T47" fmla="*/ 1585 h 1612"/>
                      <a:gd name="T48" fmla="*/ 1940 w 1977"/>
                      <a:gd name="T49" fmla="*/ 1596 h 1612"/>
                      <a:gd name="T50" fmla="*/ 1928 w 1977"/>
                      <a:gd name="T51" fmla="*/ 1605 h 1612"/>
                      <a:gd name="T52" fmla="*/ 1914 w 1977"/>
                      <a:gd name="T53" fmla="*/ 1610 h 1612"/>
                      <a:gd name="T54" fmla="*/ 1901 w 1977"/>
                      <a:gd name="T55" fmla="*/ 1612 h 1612"/>
                      <a:gd name="T56" fmla="*/ 67 w 1977"/>
                      <a:gd name="T57" fmla="*/ 1612 h 1612"/>
                      <a:gd name="T58" fmla="*/ 49 w 1977"/>
                      <a:gd name="T59" fmla="*/ 1611 h 1612"/>
                      <a:gd name="T60" fmla="*/ 35 w 1977"/>
                      <a:gd name="T61" fmla="*/ 1609 h 1612"/>
                      <a:gd name="T62" fmla="*/ 24 w 1977"/>
                      <a:gd name="T63" fmla="*/ 1603 h 1612"/>
                      <a:gd name="T64" fmla="*/ 15 w 1977"/>
                      <a:gd name="T65" fmla="*/ 1597 h 1612"/>
                      <a:gd name="T66" fmla="*/ 8 w 1977"/>
                      <a:gd name="T67" fmla="*/ 1588 h 1612"/>
                      <a:gd name="T68" fmla="*/ 3 w 1977"/>
                      <a:gd name="T69" fmla="*/ 1577 h 1612"/>
                      <a:gd name="T70" fmla="*/ 1 w 1977"/>
                      <a:gd name="T71" fmla="*/ 1564 h 1612"/>
                      <a:gd name="T72" fmla="*/ 0 w 1977"/>
                      <a:gd name="T73" fmla="*/ 1550 h 16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977" h="1612">
                        <a:moveTo>
                          <a:pt x="0" y="1550"/>
                        </a:moveTo>
                        <a:lnTo>
                          <a:pt x="0" y="93"/>
                        </a:lnTo>
                        <a:lnTo>
                          <a:pt x="3" y="68"/>
                        </a:lnTo>
                        <a:lnTo>
                          <a:pt x="10" y="48"/>
                        </a:lnTo>
                        <a:lnTo>
                          <a:pt x="23" y="33"/>
                        </a:lnTo>
                        <a:lnTo>
                          <a:pt x="38" y="20"/>
                        </a:lnTo>
                        <a:lnTo>
                          <a:pt x="55" y="11"/>
                        </a:lnTo>
                        <a:lnTo>
                          <a:pt x="72" y="5"/>
                        </a:lnTo>
                        <a:lnTo>
                          <a:pt x="90" y="1"/>
                        </a:lnTo>
                        <a:lnTo>
                          <a:pt x="106" y="0"/>
                        </a:lnTo>
                        <a:lnTo>
                          <a:pt x="1887" y="0"/>
                        </a:lnTo>
                        <a:lnTo>
                          <a:pt x="1906" y="1"/>
                        </a:lnTo>
                        <a:lnTo>
                          <a:pt x="1924" y="5"/>
                        </a:lnTo>
                        <a:lnTo>
                          <a:pt x="1939" y="11"/>
                        </a:lnTo>
                        <a:lnTo>
                          <a:pt x="1952" y="19"/>
                        </a:lnTo>
                        <a:lnTo>
                          <a:pt x="1962" y="29"/>
                        </a:lnTo>
                        <a:lnTo>
                          <a:pt x="1971" y="43"/>
                        </a:lnTo>
                        <a:lnTo>
                          <a:pt x="1975" y="60"/>
                        </a:lnTo>
                        <a:lnTo>
                          <a:pt x="1977" y="80"/>
                        </a:lnTo>
                        <a:lnTo>
                          <a:pt x="1977" y="1524"/>
                        </a:lnTo>
                        <a:lnTo>
                          <a:pt x="1974" y="1541"/>
                        </a:lnTo>
                        <a:lnTo>
                          <a:pt x="1970" y="1557"/>
                        </a:lnTo>
                        <a:lnTo>
                          <a:pt x="1962" y="1571"/>
                        </a:lnTo>
                        <a:lnTo>
                          <a:pt x="1952" y="1585"/>
                        </a:lnTo>
                        <a:lnTo>
                          <a:pt x="1940" y="1596"/>
                        </a:lnTo>
                        <a:lnTo>
                          <a:pt x="1928" y="1605"/>
                        </a:lnTo>
                        <a:lnTo>
                          <a:pt x="1914" y="1610"/>
                        </a:lnTo>
                        <a:lnTo>
                          <a:pt x="1901" y="1612"/>
                        </a:lnTo>
                        <a:lnTo>
                          <a:pt x="67" y="1612"/>
                        </a:lnTo>
                        <a:lnTo>
                          <a:pt x="49" y="1611"/>
                        </a:lnTo>
                        <a:lnTo>
                          <a:pt x="35" y="1609"/>
                        </a:lnTo>
                        <a:lnTo>
                          <a:pt x="24" y="1603"/>
                        </a:lnTo>
                        <a:lnTo>
                          <a:pt x="15" y="1597"/>
                        </a:lnTo>
                        <a:lnTo>
                          <a:pt x="8" y="1588"/>
                        </a:lnTo>
                        <a:lnTo>
                          <a:pt x="3" y="1577"/>
                        </a:lnTo>
                        <a:lnTo>
                          <a:pt x="1" y="1564"/>
                        </a:lnTo>
                        <a:lnTo>
                          <a:pt x="0" y="1550"/>
                        </a:lnTo>
                        <a:close/>
                      </a:path>
                    </a:pathLst>
                  </a:custGeom>
                  <a:solidFill>
                    <a:srgbClr val="F2EF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99" name="Freeform 354"/>
                  <p:cNvSpPr>
                    <a:spLocks/>
                  </p:cNvSpPr>
                  <p:nvPr/>
                </p:nvSpPr>
                <p:spPr bwMode="auto">
                  <a:xfrm>
                    <a:off x="2114" y="573"/>
                    <a:ext cx="11" cy="1457"/>
                  </a:xfrm>
                  <a:custGeom>
                    <a:avLst/>
                    <a:gdLst>
                      <a:gd name="T0" fmla="*/ 0 w 11"/>
                      <a:gd name="T1" fmla="*/ 0 h 1457"/>
                      <a:gd name="T2" fmla="*/ 0 w 11"/>
                      <a:gd name="T3" fmla="*/ 0 h 1457"/>
                      <a:gd name="T4" fmla="*/ 0 w 11"/>
                      <a:gd name="T5" fmla="*/ 1457 h 1457"/>
                      <a:gd name="T6" fmla="*/ 11 w 11"/>
                      <a:gd name="T7" fmla="*/ 1457 h 1457"/>
                      <a:gd name="T8" fmla="*/ 11 w 11"/>
                      <a:gd name="T9" fmla="*/ 0 h 1457"/>
                      <a:gd name="T10" fmla="*/ 11 w 11"/>
                      <a:gd name="T11" fmla="*/ 0 h 1457"/>
                      <a:gd name="T12" fmla="*/ 0 w 11"/>
                      <a:gd name="T13" fmla="*/ 0 h 14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1457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457"/>
                        </a:lnTo>
                        <a:lnTo>
                          <a:pt x="11" y="1457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0" name="Freeform 355"/>
                  <p:cNvSpPr>
                    <a:spLocks/>
                  </p:cNvSpPr>
                  <p:nvPr/>
                </p:nvSpPr>
                <p:spPr bwMode="auto">
                  <a:xfrm>
                    <a:off x="2114" y="474"/>
                    <a:ext cx="112" cy="99"/>
                  </a:xfrm>
                  <a:custGeom>
                    <a:avLst/>
                    <a:gdLst>
                      <a:gd name="T0" fmla="*/ 112 w 112"/>
                      <a:gd name="T1" fmla="*/ 0 h 99"/>
                      <a:gd name="T2" fmla="*/ 112 w 112"/>
                      <a:gd name="T3" fmla="*/ 0 h 99"/>
                      <a:gd name="T4" fmla="*/ 96 w 112"/>
                      <a:gd name="T5" fmla="*/ 1 h 99"/>
                      <a:gd name="T6" fmla="*/ 77 w 112"/>
                      <a:gd name="T7" fmla="*/ 5 h 99"/>
                      <a:gd name="T8" fmla="*/ 58 w 112"/>
                      <a:gd name="T9" fmla="*/ 11 h 99"/>
                      <a:gd name="T10" fmla="*/ 41 w 112"/>
                      <a:gd name="T11" fmla="*/ 21 h 99"/>
                      <a:gd name="T12" fmla="*/ 26 w 112"/>
                      <a:gd name="T13" fmla="*/ 35 h 99"/>
                      <a:gd name="T14" fmla="*/ 11 w 112"/>
                      <a:gd name="T15" fmla="*/ 52 h 99"/>
                      <a:gd name="T16" fmla="*/ 3 w 112"/>
                      <a:gd name="T17" fmla="*/ 73 h 99"/>
                      <a:gd name="T18" fmla="*/ 0 w 112"/>
                      <a:gd name="T19" fmla="*/ 99 h 99"/>
                      <a:gd name="T20" fmla="*/ 11 w 112"/>
                      <a:gd name="T21" fmla="*/ 99 h 99"/>
                      <a:gd name="T22" fmla="*/ 15 w 112"/>
                      <a:gd name="T23" fmla="*/ 75 h 99"/>
                      <a:gd name="T24" fmla="*/ 21 w 112"/>
                      <a:gd name="T25" fmla="*/ 56 h 99"/>
                      <a:gd name="T26" fmla="*/ 33 w 112"/>
                      <a:gd name="T27" fmla="*/ 42 h 99"/>
                      <a:gd name="T28" fmla="*/ 48 w 112"/>
                      <a:gd name="T29" fmla="*/ 31 h 99"/>
                      <a:gd name="T30" fmla="*/ 63 w 112"/>
                      <a:gd name="T31" fmla="*/ 22 h 99"/>
                      <a:gd name="T32" fmla="*/ 80 w 112"/>
                      <a:gd name="T33" fmla="*/ 17 h 99"/>
                      <a:gd name="T34" fmla="*/ 96 w 112"/>
                      <a:gd name="T35" fmla="*/ 13 h 99"/>
                      <a:gd name="T36" fmla="*/ 112 w 112"/>
                      <a:gd name="T37" fmla="*/ 12 h 99"/>
                      <a:gd name="T38" fmla="*/ 112 w 112"/>
                      <a:gd name="T39" fmla="*/ 12 h 99"/>
                      <a:gd name="T40" fmla="*/ 112 w 112"/>
                      <a:gd name="T41" fmla="*/ 0 h 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2" h="99">
                        <a:moveTo>
                          <a:pt x="112" y="0"/>
                        </a:moveTo>
                        <a:lnTo>
                          <a:pt x="112" y="0"/>
                        </a:lnTo>
                        <a:lnTo>
                          <a:pt x="96" y="1"/>
                        </a:lnTo>
                        <a:lnTo>
                          <a:pt x="77" y="5"/>
                        </a:lnTo>
                        <a:lnTo>
                          <a:pt x="58" y="11"/>
                        </a:lnTo>
                        <a:lnTo>
                          <a:pt x="41" y="21"/>
                        </a:lnTo>
                        <a:lnTo>
                          <a:pt x="26" y="35"/>
                        </a:lnTo>
                        <a:lnTo>
                          <a:pt x="11" y="52"/>
                        </a:lnTo>
                        <a:lnTo>
                          <a:pt x="3" y="73"/>
                        </a:lnTo>
                        <a:lnTo>
                          <a:pt x="0" y="99"/>
                        </a:lnTo>
                        <a:lnTo>
                          <a:pt x="11" y="99"/>
                        </a:lnTo>
                        <a:lnTo>
                          <a:pt x="15" y="75"/>
                        </a:lnTo>
                        <a:lnTo>
                          <a:pt x="21" y="56"/>
                        </a:lnTo>
                        <a:lnTo>
                          <a:pt x="33" y="42"/>
                        </a:lnTo>
                        <a:lnTo>
                          <a:pt x="48" y="31"/>
                        </a:lnTo>
                        <a:lnTo>
                          <a:pt x="63" y="22"/>
                        </a:lnTo>
                        <a:lnTo>
                          <a:pt x="80" y="17"/>
                        </a:lnTo>
                        <a:lnTo>
                          <a:pt x="96" y="13"/>
                        </a:lnTo>
                        <a:lnTo>
                          <a:pt x="112" y="12"/>
                        </a:lnTo>
                        <a:lnTo>
                          <a:pt x="112" y="12"/>
                        </a:lnTo>
                        <a:lnTo>
                          <a:pt x="11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1" name="Freeform 356"/>
                  <p:cNvSpPr>
                    <a:spLocks/>
                  </p:cNvSpPr>
                  <p:nvPr/>
                </p:nvSpPr>
                <p:spPr bwMode="auto">
                  <a:xfrm>
                    <a:off x="2226" y="474"/>
                    <a:ext cx="1781" cy="12"/>
                  </a:xfrm>
                  <a:custGeom>
                    <a:avLst/>
                    <a:gdLst>
                      <a:gd name="T0" fmla="*/ 1781 w 1781"/>
                      <a:gd name="T1" fmla="*/ 0 h 12"/>
                      <a:gd name="T2" fmla="*/ 1781 w 1781"/>
                      <a:gd name="T3" fmla="*/ 0 h 12"/>
                      <a:gd name="T4" fmla="*/ 0 w 1781"/>
                      <a:gd name="T5" fmla="*/ 0 h 12"/>
                      <a:gd name="T6" fmla="*/ 0 w 1781"/>
                      <a:gd name="T7" fmla="*/ 12 h 12"/>
                      <a:gd name="T8" fmla="*/ 1781 w 1781"/>
                      <a:gd name="T9" fmla="*/ 12 h 12"/>
                      <a:gd name="T10" fmla="*/ 1781 w 1781"/>
                      <a:gd name="T11" fmla="*/ 12 h 12"/>
                      <a:gd name="T12" fmla="*/ 1781 w 1781"/>
                      <a:gd name="T13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81" h="12">
                        <a:moveTo>
                          <a:pt x="1781" y="0"/>
                        </a:moveTo>
                        <a:lnTo>
                          <a:pt x="1781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1781" y="12"/>
                        </a:lnTo>
                        <a:lnTo>
                          <a:pt x="1781" y="12"/>
                        </a:lnTo>
                        <a:lnTo>
                          <a:pt x="178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2" name="Freeform 357"/>
                  <p:cNvSpPr>
                    <a:spLocks/>
                  </p:cNvSpPr>
                  <p:nvPr/>
                </p:nvSpPr>
                <p:spPr bwMode="auto">
                  <a:xfrm>
                    <a:off x="4007" y="474"/>
                    <a:ext cx="95" cy="86"/>
                  </a:xfrm>
                  <a:custGeom>
                    <a:avLst/>
                    <a:gdLst>
                      <a:gd name="T0" fmla="*/ 95 w 95"/>
                      <a:gd name="T1" fmla="*/ 86 h 86"/>
                      <a:gd name="T2" fmla="*/ 95 w 95"/>
                      <a:gd name="T3" fmla="*/ 86 h 86"/>
                      <a:gd name="T4" fmla="*/ 94 w 95"/>
                      <a:gd name="T5" fmla="*/ 66 h 86"/>
                      <a:gd name="T6" fmla="*/ 90 w 95"/>
                      <a:gd name="T7" fmla="*/ 47 h 86"/>
                      <a:gd name="T8" fmla="*/ 80 w 95"/>
                      <a:gd name="T9" fmla="*/ 32 h 86"/>
                      <a:gd name="T10" fmla="*/ 68 w 95"/>
                      <a:gd name="T11" fmla="*/ 20 h 86"/>
                      <a:gd name="T12" fmla="*/ 54 w 95"/>
                      <a:gd name="T13" fmla="*/ 12 h 86"/>
                      <a:gd name="T14" fmla="*/ 38 w 95"/>
                      <a:gd name="T15" fmla="*/ 5 h 86"/>
                      <a:gd name="T16" fmla="*/ 19 w 95"/>
                      <a:gd name="T17" fmla="*/ 1 h 86"/>
                      <a:gd name="T18" fmla="*/ 0 w 95"/>
                      <a:gd name="T19" fmla="*/ 0 h 86"/>
                      <a:gd name="T20" fmla="*/ 0 w 95"/>
                      <a:gd name="T21" fmla="*/ 12 h 86"/>
                      <a:gd name="T22" fmla="*/ 19 w 95"/>
                      <a:gd name="T23" fmla="*/ 13 h 86"/>
                      <a:gd name="T24" fmla="*/ 36 w 95"/>
                      <a:gd name="T25" fmla="*/ 17 h 86"/>
                      <a:gd name="T26" fmla="*/ 50 w 95"/>
                      <a:gd name="T27" fmla="*/ 21 h 86"/>
                      <a:gd name="T28" fmla="*/ 61 w 95"/>
                      <a:gd name="T29" fmla="*/ 29 h 86"/>
                      <a:gd name="T30" fmla="*/ 71 w 95"/>
                      <a:gd name="T31" fmla="*/ 39 h 86"/>
                      <a:gd name="T32" fmla="*/ 78 w 95"/>
                      <a:gd name="T33" fmla="*/ 52 h 86"/>
                      <a:gd name="T34" fmla="*/ 83 w 95"/>
                      <a:gd name="T35" fmla="*/ 66 h 86"/>
                      <a:gd name="T36" fmla="*/ 84 w 95"/>
                      <a:gd name="T37" fmla="*/ 86 h 86"/>
                      <a:gd name="T38" fmla="*/ 84 w 95"/>
                      <a:gd name="T39" fmla="*/ 86 h 86"/>
                      <a:gd name="T40" fmla="*/ 95 w 95"/>
                      <a:gd name="T41" fmla="*/ 86 h 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95" h="86">
                        <a:moveTo>
                          <a:pt x="95" y="86"/>
                        </a:moveTo>
                        <a:lnTo>
                          <a:pt x="95" y="86"/>
                        </a:lnTo>
                        <a:lnTo>
                          <a:pt x="94" y="66"/>
                        </a:lnTo>
                        <a:lnTo>
                          <a:pt x="90" y="47"/>
                        </a:lnTo>
                        <a:lnTo>
                          <a:pt x="80" y="32"/>
                        </a:lnTo>
                        <a:lnTo>
                          <a:pt x="68" y="20"/>
                        </a:lnTo>
                        <a:lnTo>
                          <a:pt x="54" y="12"/>
                        </a:lnTo>
                        <a:lnTo>
                          <a:pt x="38" y="5"/>
                        </a:lnTo>
                        <a:lnTo>
                          <a:pt x="19" y="1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19" y="13"/>
                        </a:lnTo>
                        <a:lnTo>
                          <a:pt x="36" y="17"/>
                        </a:lnTo>
                        <a:lnTo>
                          <a:pt x="50" y="21"/>
                        </a:lnTo>
                        <a:lnTo>
                          <a:pt x="61" y="29"/>
                        </a:lnTo>
                        <a:lnTo>
                          <a:pt x="71" y="39"/>
                        </a:lnTo>
                        <a:lnTo>
                          <a:pt x="78" y="52"/>
                        </a:lnTo>
                        <a:lnTo>
                          <a:pt x="83" y="66"/>
                        </a:lnTo>
                        <a:lnTo>
                          <a:pt x="84" y="86"/>
                        </a:lnTo>
                        <a:lnTo>
                          <a:pt x="84" y="86"/>
                        </a:lnTo>
                        <a:lnTo>
                          <a:pt x="95" y="8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3" name="Freeform 358"/>
                  <p:cNvSpPr>
                    <a:spLocks/>
                  </p:cNvSpPr>
                  <p:nvPr/>
                </p:nvSpPr>
                <p:spPr bwMode="auto">
                  <a:xfrm>
                    <a:off x="4091" y="560"/>
                    <a:ext cx="11" cy="1444"/>
                  </a:xfrm>
                  <a:custGeom>
                    <a:avLst/>
                    <a:gdLst>
                      <a:gd name="T0" fmla="*/ 11 w 11"/>
                      <a:gd name="T1" fmla="*/ 1444 h 1444"/>
                      <a:gd name="T2" fmla="*/ 11 w 11"/>
                      <a:gd name="T3" fmla="*/ 1444 h 1444"/>
                      <a:gd name="T4" fmla="*/ 11 w 11"/>
                      <a:gd name="T5" fmla="*/ 0 h 1444"/>
                      <a:gd name="T6" fmla="*/ 0 w 11"/>
                      <a:gd name="T7" fmla="*/ 0 h 1444"/>
                      <a:gd name="T8" fmla="*/ 0 w 11"/>
                      <a:gd name="T9" fmla="*/ 1444 h 1444"/>
                      <a:gd name="T10" fmla="*/ 0 w 11"/>
                      <a:gd name="T11" fmla="*/ 1444 h 1444"/>
                      <a:gd name="T12" fmla="*/ 11 w 11"/>
                      <a:gd name="T13" fmla="*/ 1444 h 144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1" h="1444">
                        <a:moveTo>
                          <a:pt x="11" y="1444"/>
                        </a:moveTo>
                        <a:lnTo>
                          <a:pt x="11" y="1444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lnTo>
                          <a:pt x="0" y="1444"/>
                        </a:lnTo>
                        <a:lnTo>
                          <a:pt x="0" y="1444"/>
                        </a:lnTo>
                        <a:lnTo>
                          <a:pt x="11" y="144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4" name="Freeform 359"/>
                  <p:cNvSpPr>
                    <a:spLocks/>
                  </p:cNvSpPr>
                  <p:nvPr/>
                </p:nvSpPr>
                <p:spPr bwMode="auto">
                  <a:xfrm>
                    <a:off x="4021" y="2004"/>
                    <a:ext cx="81" cy="94"/>
                  </a:xfrm>
                  <a:custGeom>
                    <a:avLst/>
                    <a:gdLst>
                      <a:gd name="T0" fmla="*/ 0 w 81"/>
                      <a:gd name="T1" fmla="*/ 94 h 94"/>
                      <a:gd name="T2" fmla="*/ 0 w 81"/>
                      <a:gd name="T3" fmla="*/ 94 h 94"/>
                      <a:gd name="T4" fmla="*/ 15 w 81"/>
                      <a:gd name="T5" fmla="*/ 92 h 94"/>
                      <a:gd name="T6" fmla="*/ 30 w 81"/>
                      <a:gd name="T7" fmla="*/ 86 h 94"/>
                      <a:gd name="T8" fmla="*/ 43 w 81"/>
                      <a:gd name="T9" fmla="*/ 77 h 94"/>
                      <a:gd name="T10" fmla="*/ 56 w 81"/>
                      <a:gd name="T11" fmla="*/ 65 h 94"/>
                      <a:gd name="T12" fmla="*/ 66 w 81"/>
                      <a:gd name="T13" fmla="*/ 50 h 94"/>
                      <a:gd name="T14" fmla="*/ 74 w 81"/>
                      <a:gd name="T15" fmla="*/ 34 h 94"/>
                      <a:gd name="T16" fmla="*/ 79 w 81"/>
                      <a:gd name="T17" fmla="*/ 18 h 94"/>
                      <a:gd name="T18" fmla="*/ 81 w 81"/>
                      <a:gd name="T19" fmla="*/ 0 h 94"/>
                      <a:gd name="T20" fmla="*/ 70 w 81"/>
                      <a:gd name="T21" fmla="*/ 0 h 94"/>
                      <a:gd name="T22" fmla="*/ 67 w 81"/>
                      <a:gd name="T23" fmla="*/ 16 h 94"/>
                      <a:gd name="T24" fmla="*/ 63 w 81"/>
                      <a:gd name="T25" fmla="*/ 32 h 94"/>
                      <a:gd name="T26" fmla="*/ 57 w 81"/>
                      <a:gd name="T27" fmla="*/ 45 h 94"/>
                      <a:gd name="T28" fmla="*/ 46 w 81"/>
                      <a:gd name="T29" fmla="*/ 58 h 94"/>
                      <a:gd name="T30" fmla="*/ 36 w 81"/>
                      <a:gd name="T31" fmla="*/ 67 h 94"/>
                      <a:gd name="T32" fmla="*/ 25 w 81"/>
                      <a:gd name="T33" fmla="*/ 77 h 94"/>
                      <a:gd name="T34" fmla="*/ 12 w 81"/>
                      <a:gd name="T35" fmla="*/ 80 h 94"/>
                      <a:gd name="T36" fmla="*/ 0 w 81"/>
                      <a:gd name="T37" fmla="*/ 83 h 94"/>
                      <a:gd name="T38" fmla="*/ 0 w 81"/>
                      <a:gd name="T39" fmla="*/ 83 h 94"/>
                      <a:gd name="T40" fmla="*/ 0 w 81"/>
                      <a:gd name="T41" fmla="*/ 94 h 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81" h="94">
                        <a:moveTo>
                          <a:pt x="0" y="94"/>
                        </a:moveTo>
                        <a:lnTo>
                          <a:pt x="0" y="94"/>
                        </a:lnTo>
                        <a:lnTo>
                          <a:pt x="15" y="92"/>
                        </a:lnTo>
                        <a:lnTo>
                          <a:pt x="30" y="86"/>
                        </a:lnTo>
                        <a:lnTo>
                          <a:pt x="43" y="77"/>
                        </a:lnTo>
                        <a:lnTo>
                          <a:pt x="56" y="65"/>
                        </a:lnTo>
                        <a:lnTo>
                          <a:pt x="66" y="50"/>
                        </a:lnTo>
                        <a:lnTo>
                          <a:pt x="74" y="34"/>
                        </a:lnTo>
                        <a:lnTo>
                          <a:pt x="79" y="18"/>
                        </a:lnTo>
                        <a:lnTo>
                          <a:pt x="81" y="0"/>
                        </a:lnTo>
                        <a:lnTo>
                          <a:pt x="70" y="0"/>
                        </a:lnTo>
                        <a:lnTo>
                          <a:pt x="67" y="16"/>
                        </a:lnTo>
                        <a:lnTo>
                          <a:pt x="63" y="32"/>
                        </a:lnTo>
                        <a:lnTo>
                          <a:pt x="57" y="45"/>
                        </a:lnTo>
                        <a:lnTo>
                          <a:pt x="46" y="58"/>
                        </a:lnTo>
                        <a:lnTo>
                          <a:pt x="36" y="67"/>
                        </a:lnTo>
                        <a:lnTo>
                          <a:pt x="25" y="77"/>
                        </a:lnTo>
                        <a:lnTo>
                          <a:pt x="12" y="80"/>
                        </a:lnTo>
                        <a:lnTo>
                          <a:pt x="0" y="83"/>
                        </a:lnTo>
                        <a:lnTo>
                          <a:pt x="0" y="83"/>
                        </a:lnTo>
                        <a:lnTo>
                          <a:pt x="0" y="9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5" name="Freeform 360"/>
                  <p:cNvSpPr>
                    <a:spLocks/>
                  </p:cNvSpPr>
                  <p:nvPr/>
                </p:nvSpPr>
                <p:spPr bwMode="auto">
                  <a:xfrm>
                    <a:off x="2187" y="2087"/>
                    <a:ext cx="1834" cy="11"/>
                  </a:xfrm>
                  <a:custGeom>
                    <a:avLst/>
                    <a:gdLst>
                      <a:gd name="T0" fmla="*/ 0 w 1834"/>
                      <a:gd name="T1" fmla="*/ 11 h 11"/>
                      <a:gd name="T2" fmla="*/ 0 w 1834"/>
                      <a:gd name="T3" fmla="*/ 11 h 11"/>
                      <a:gd name="T4" fmla="*/ 1834 w 1834"/>
                      <a:gd name="T5" fmla="*/ 11 h 11"/>
                      <a:gd name="T6" fmla="*/ 1834 w 1834"/>
                      <a:gd name="T7" fmla="*/ 0 h 11"/>
                      <a:gd name="T8" fmla="*/ 0 w 1834"/>
                      <a:gd name="T9" fmla="*/ 0 h 11"/>
                      <a:gd name="T10" fmla="*/ 0 w 1834"/>
                      <a:gd name="T11" fmla="*/ 0 h 11"/>
                      <a:gd name="T12" fmla="*/ 0 w 1834"/>
                      <a:gd name="T13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834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834" y="11"/>
                        </a:lnTo>
                        <a:lnTo>
                          <a:pt x="1834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6" name="Freeform 361"/>
                  <p:cNvSpPr>
                    <a:spLocks/>
                  </p:cNvSpPr>
                  <p:nvPr/>
                </p:nvSpPr>
                <p:spPr bwMode="auto">
                  <a:xfrm>
                    <a:off x="2114" y="2030"/>
                    <a:ext cx="73" cy="68"/>
                  </a:xfrm>
                  <a:custGeom>
                    <a:avLst/>
                    <a:gdLst>
                      <a:gd name="T0" fmla="*/ 0 w 73"/>
                      <a:gd name="T1" fmla="*/ 0 h 68"/>
                      <a:gd name="T2" fmla="*/ 0 w 73"/>
                      <a:gd name="T3" fmla="*/ 0 h 68"/>
                      <a:gd name="T4" fmla="*/ 1 w 73"/>
                      <a:gd name="T5" fmla="*/ 14 h 68"/>
                      <a:gd name="T6" fmla="*/ 3 w 73"/>
                      <a:gd name="T7" fmla="*/ 28 h 68"/>
                      <a:gd name="T8" fmla="*/ 9 w 73"/>
                      <a:gd name="T9" fmla="*/ 40 h 68"/>
                      <a:gd name="T10" fmla="*/ 17 w 73"/>
                      <a:gd name="T11" fmla="*/ 52 h 68"/>
                      <a:gd name="T12" fmla="*/ 28 w 73"/>
                      <a:gd name="T13" fmla="*/ 58 h 68"/>
                      <a:gd name="T14" fmla="*/ 40 w 73"/>
                      <a:gd name="T15" fmla="*/ 65 h 68"/>
                      <a:gd name="T16" fmla="*/ 55 w 73"/>
                      <a:gd name="T17" fmla="*/ 67 h 68"/>
                      <a:gd name="T18" fmla="*/ 73 w 73"/>
                      <a:gd name="T19" fmla="*/ 68 h 68"/>
                      <a:gd name="T20" fmla="*/ 73 w 73"/>
                      <a:gd name="T21" fmla="*/ 57 h 68"/>
                      <a:gd name="T22" fmla="*/ 55 w 73"/>
                      <a:gd name="T23" fmla="*/ 55 h 68"/>
                      <a:gd name="T24" fmla="*/ 42 w 73"/>
                      <a:gd name="T25" fmla="*/ 53 h 68"/>
                      <a:gd name="T26" fmla="*/ 33 w 73"/>
                      <a:gd name="T27" fmla="*/ 48 h 68"/>
                      <a:gd name="T28" fmla="*/ 24 w 73"/>
                      <a:gd name="T29" fmla="*/ 43 h 68"/>
                      <a:gd name="T30" fmla="*/ 19 w 73"/>
                      <a:gd name="T31" fmla="*/ 35 h 68"/>
                      <a:gd name="T32" fmla="*/ 15 w 73"/>
                      <a:gd name="T33" fmla="*/ 26 h 68"/>
                      <a:gd name="T34" fmla="*/ 13 w 73"/>
                      <a:gd name="T35" fmla="*/ 14 h 68"/>
                      <a:gd name="T36" fmla="*/ 11 w 73"/>
                      <a:gd name="T37" fmla="*/ 0 h 68"/>
                      <a:gd name="T38" fmla="*/ 11 w 73"/>
                      <a:gd name="T39" fmla="*/ 0 h 68"/>
                      <a:gd name="T40" fmla="*/ 0 w 73"/>
                      <a:gd name="T41" fmla="*/ 0 h 6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73" h="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" y="14"/>
                        </a:lnTo>
                        <a:lnTo>
                          <a:pt x="3" y="28"/>
                        </a:lnTo>
                        <a:lnTo>
                          <a:pt x="9" y="40"/>
                        </a:lnTo>
                        <a:lnTo>
                          <a:pt x="17" y="52"/>
                        </a:lnTo>
                        <a:lnTo>
                          <a:pt x="28" y="58"/>
                        </a:lnTo>
                        <a:lnTo>
                          <a:pt x="40" y="65"/>
                        </a:lnTo>
                        <a:lnTo>
                          <a:pt x="55" y="67"/>
                        </a:lnTo>
                        <a:lnTo>
                          <a:pt x="73" y="68"/>
                        </a:lnTo>
                        <a:lnTo>
                          <a:pt x="73" y="57"/>
                        </a:lnTo>
                        <a:lnTo>
                          <a:pt x="55" y="55"/>
                        </a:lnTo>
                        <a:lnTo>
                          <a:pt x="42" y="53"/>
                        </a:lnTo>
                        <a:lnTo>
                          <a:pt x="33" y="48"/>
                        </a:lnTo>
                        <a:lnTo>
                          <a:pt x="24" y="43"/>
                        </a:lnTo>
                        <a:lnTo>
                          <a:pt x="19" y="35"/>
                        </a:lnTo>
                        <a:lnTo>
                          <a:pt x="15" y="26"/>
                        </a:lnTo>
                        <a:lnTo>
                          <a:pt x="13" y="14"/>
                        </a:lnTo>
                        <a:lnTo>
                          <a:pt x="11" y="0"/>
                        </a:lnTo>
                        <a:lnTo>
                          <a:pt x="11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7" name="Freeform 362"/>
                  <p:cNvSpPr>
                    <a:spLocks/>
                  </p:cNvSpPr>
                  <p:nvPr/>
                </p:nvSpPr>
                <p:spPr bwMode="auto">
                  <a:xfrm>
                    <a:off x="2168" y="515"/>
                    <a:ext cx="1883" cy="1538"/>
                  </a:xfrm>
                  <a:custGeom>
                    <a:avLst/>
                    <a:gdLst>
                      <a:gd name="T0" fmla="*/ 0 w 1883"/>
                      <a:gd name="T1" fmla="*/ 1478 h 1538"/>
                      <a:gd name="T2" fmla="*/ 0 w 1883"/>
                      <a:gd name="T3" fmla="*/ 89 h 1538"/>
                      <a:gd name="T4" fmla="*/ 2 w 1883"/>
                      <a:gd name="T5" fmla="*/ 66 h 1538"/>
                      <a:gd name="T6" fmla="*/ 10 w 1883"/>
                      <a:gd name="T7" fmla="*/ 47 h 1538"/>
                      <a:gd name="T8" fmla="*/ 22 w 1883"/>
                      <a:gd name="T9" fmla="*/ 31 h 1538"/>
                      <a:gd name="T10" fmla="*/ 36 w 1883"/>
                      <a:gd name="T11" fmla="*/ 19 h 1538"/>
                      <a:gd name="T12" fmla="*/ 53 w 1883"/>
                      <a:gd name="T13" fmla="*/ 11 h 1538"/>
                      <a:gd name="T14" fmla="*/ 69 w 1883"/>
                      <a:gd name="T15" fmla="*/ 5 h 1538"/>
                      <a:gd name="T16" fmla="*/ 87 w 1883"/>
                      <a:gd name="T17" fmla="*/ 1 h 1538"/>
                      <a:gd name="T18" fmla="*/ 102 w 1883"/>
                      <a:gd name="T19" fmla="*/ 0 h 1538"/>
                      <a:gd name="T20" fmla="*/ 1798 w 1883"/>
                      <a:gd name="T21" fmla="*/ 0 h 1538"/>
                      <a:gd name="T22" fmla="*/ 1816 w 1883"/>
                      <a:gd name="T23" fmla="*/ 1 h 1538"/>
                      <a:gd name="T24" fmla="*/ 1832 w 1883"/>
                      <a:gd name="T25" fmla="*/ 5 h 1538"/>
                      <a:gd name="T26" fmla="*/ 1848 w 1883"/>
                      <a:gd name="T27" fmla="*/ 10 h 1538"/>
                      <a:gd name="T28" fmla="*/ 1859 w 1883"/>
                      <a:gd name="T29" fmla="*/ 18 h 1538"/>
                      <a:gd name="T30" fmla="*/ 1870 w 1883"/>
                      <a:gd name="T31" fmla="*/ 28 h 1538"/>
                      <a:gd name="T32" fmla="*/ 1877 w 1883"/>
                      <a:gd name="T33" fmla="*/ 41 h 1538"/>
                      <a:gd name="T34" fmla="*/ 1882 w 1883"/>
                      <a:gd name="T35" fmla="*/ 58 h 1538"/>
                      <a:gd name="T36" fmla="*/ 1883 w 1883"/>
                      <a:gd name="T37" fmla="*/ 77 h 1538"/>
                      <a:gd name="T38" fmla="*/ 1883 w 1883"/>
                      <a:gd name="T39" fmla="*/ 1452 h 1538"/>
                      <a:gd name="T40" fmla="*/ 1882 w 1883"/>
                      <a:gd name="T41" fmla="*/ 1468 h 1538"/>
                      <a:gd name="T42" fmla="*/ 1877 w 1883"/>
                      <a:gd name="T43" fmla="*/ 1484 h 1538"/>
                      <a:gd name="T44" fmla="*/ 1869 w 1883"/>
                      <a:gd name="T45" fmla="*/ 1498 h 1538"/>
                      <a:gd name="T46" fmla="*/ 1859 w 1883"/>
                      <a:gd name="T47" fmla="*/ 1511 h 1538"/>
                      <a:gd name="T48" fmla="*/ 1849 w 1883"/>
                      <a:gd name="T49" fmla="*/ 1522 h 1538"/>
                      <a:gd name="T50" fmla="*/ 1837 w 1883"/>
                      <a:gd name="T51" fmla="*/ 1530 h 1538"/>
                      <a:gd name="T52" fmla="*/ 1824 w 1883"/>
                      <a:gd name="T53" fmla="*/ 1535 h 1538"/>
                      <a:gd name="T54" fmla="*/ 1811 w 1883"/>
                      <a:gd name="T55" fmla="*/ 1538 h 1538"/>
                      <a:gd name="T56" fmla="*/ 63 w 1883"/>
                      <a:gd name="T57" fmla="*/ 1538 h 1538"/>
                      <a:gd name="T58" fmla="*/ 47 w 1883"/>
                      <a:gd name="T59" fmla="*/ 1536 h 1538"/>
                      <a:gd name="T60" fmla="*/ 34 w 1883"/>
                      <a:gd name="T61" fmla="*/ 1534 h 1538"/>
                      <a:gd name="T62" fmla="*/ 23 w 1883"/>
                      <a:gd name="T63" fmla="*/ 1529 h 1538"/>
                      <a:gd name="T64" fmla="*/ 14 w 1883"/>
                      <a:gd name="T65" fmla="*/ 1522 h 1538"/>
                      <a:gd name="T66" fmla="*/ 8 w 1883"/>
                      <a:gd name="T67" fmla="*/ 1514 h 1538"/>
                      <a:gd name="T68" fmla="*/ 3 w 1883"/>
                      <a:gd name="T69" fmla="*/ 1503 h 1538"/>
                      <a:gd name="T70" fmla="*/ 1 w 1883"/>
                      <a:gd name="T71" fmla="*/ 1492 h 1538"/>
                      <a:gd name="T72" fmla="*/ 0 w 1883"/>
                      <a:gd name="T73" fmla="*/ 1478 h 15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883" h="1538">
                        <a:moveTo>
                          <a:pt x="0" y="1478"/>
                        </a:moveTo>
                        <a:lnTo>
                          <a:pt x="0" y="89"/>
                        </a:lnTo>
                        <a:lnTo>
                          <a:pt x="2" y="66"/>
                        </a:lnTo>
                        <a:lnTo>
                          <a:pt x="10" y="47"/>
                        </a:lnTo>
                        <a:lnTo>
                          <a:pt x="22" y="31"/>
                        </a:lnTo>
                        <a:lnTo>
                          <a:pt x="36" y="19"/>
                        </a:lnTo>
                        <a:lnTo>
                          <a:pt x="53" y="11"/>
                        </a:lnTo>
                        <a:lnTo>
                          <a:pt x="69" y="5"/>
                        </a:lnTo>
                        <a:lnTo>
                          <a:pt x="87" y="1"/>
                        </a:lnTo>
                        <a:lnTo>
                          <a:pt x="102" y="0"/>
                        </a:lnTo>
                        <a:lnTo>
                          <a:pt x="1798" y="0"/>
                        </a:lnTo>
                        <a:lnTo>
                          <a:pt x="1816" y="1"/>
                        </a:lnTo>
                        <a:lnTo>
                          <a:pt x="1832" y="5"/>
                        </a:lnTo>
                        <a:lnTo>
                          <a:pt x="1848" y="10"/>
                        </a:lnTo>
                        <a:lnTo>
                          <a:pt x="1859" y="18"/>
                        </a:lnTo>
                        <a:lnTo>
                          <a:pt x="1870" y="28"/>
                        </a:lnTo>
                        <a:lnTo>
                          <a:pt x="1877" y="41"/>
                        </a:lnTo>
                        <a:lnTo>
                          <a:pt x="1882" y="58"/>
                        </a:lnTo>
                        <a:lnTo>
                          <a:pt x="1883" y="77"/>
                        </a:lnTo>
                        <a:lnTo>
                          <a:pt x="1883" y="1452"/>
                        </a:lnTo>
                        <a:lnTo>
                          <a:pt x="1882" y="1468"/>
                        </a:lnTo>
                        <a:lnTo>
                          <a:pt x="1877" y="1484"/>
                        </a:lnTo>
                        <a:lnTo>
                          <a:pt x="1869" y="1498"/>
                        </a:lnTo>
                        <a:lnTo>
                          <a:pt x="1859" y="1511"/>
                        </a:lnTo>
                        <a:lnTo>
                          <a:pt x="1849" y="1522"/>
                        </a:lnTo>
                        <a:lnTo>
                          <a:pt x="1837" y="1530"/>
                        </a:lnTo>
                        <a:lnTo>
                          <a:pt x="1824" y="1535"/>
                        </a:lnTo>
                        <a:lnTo>
                          <a:pt x="1811" y="1538"/>
                        </a:lnTo>
                        <a:lnTo>
                          <a:pt x="63" y="1538"/>
                        </a:lnTo>
                        <a:lnTo>
                          <a:pt x="47" y="1536"/>
                        </a:lnTo>
                        <a:lnTo>
                          <a:pt x="34" y="1534"/>
                        </a:lnTo>
                        <a:lnTo>
                          <a:pt x="23" y="1529"/>
                        </a:lnTo>
                        <a:lnTo>
                          <a:pt x="14" y="1522"/>
                        </a:lnTo>
                        <a:lnTo>
                          <a:pt x="8" y="1514"/>
                        </a:lnTo>
                        <a:lnTo>
                          <a:pt x="3" y="1503"/>
                        </a:lnTo>
                        <a:lnTo>
                          <a:pt x="1" y="1492"/>
                        </a:lnTo>
                        <a:lnTo>
                          <a:pt x="0" y="1478"/>
                        </a:lnTo>
                        <a:close/>
                      </a:path>
                    </a:pathLst>
                  </a:custGeom>
                  <a:solidFill>
                    <a:srgbClr val="C1B5A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8" name="Freeform 363"/>
                  <p:cNvSpPr>
                    <a:spLocks/>
                  </p:cNvSpPr>
                  <p:nvPr/>
                </p:nvSpPr>
                <p:spPr bwMode="auto">
                  <a:xfrm>
                    <a:off x="2162" y="604"/>
                    <a:ext cx="12" cy="1389"/>
                  </a:xfrm>
                  <a:custGeom>
                    <a:avLst/>
                    <a:gdLst>
                      <a:gd name="T0" fmla="*/ 0 w 12"/>
                      <a:gd name="T1" fmla="*/ 0 h 1389"/>
                      <a:gd name="T2" fmla="*/ 0 w 12"/>
                      <a:gd name="T3" fmla="*/ 0 h 1389"/>
                      <a:gd name="T4" fmla="*/ 0 w 12"/>
                      <a:gd name="T5" fmla="*/ 1389 h 1389"/>
                      <a:gd name="T6" fmla="*/ 12 w 12"/>
                      <a:gd name="T7" fmla="*/ 1389 h 1389"/>
                      <a:gd name="T8" fmla="*/ 12 w 12"/>
                      <a:gd name="T9" fmla="*/ 0 h 1389"/>
                      <a:gd name="T10" fmla="*/ 12 w 12"/>
                      <a:gd name="T11" fmla="*/ 0 h 1389"/>
                      <a:gd name="T12" fmla="*/ 0 w 12"/>
                      <a:gd name="T13" fmla="*/ 0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" h="1389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1389"/>
                        </a:lnTo>
                        <a:lnTo>
                          <a:pt x="12" y="1389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9" name="Freeform 364"/>
                  <p:cNvSpPr>
                    <a:spLocks/>
                  </p:cNvSpPr>
                  <p:nvPr/>
                </p:nvSpPr>
                <p:spPr bwMode="auto">
                  <a:xfrm>
                    <a:off x="2162" y="509"/>
                    <a:ext cx="108" cy="95"/>
                  </a:xfrm>
                  <a:custGeom>
                    <a:avLst/>
                    <a:gdLst>
                      <a:gd name="T0" fmla="*/ 108 w 108"/>
                      <a:gd name="T1" fmla="*/ 0 h 95"/>
                      <a:gd name="T2" fmla="*/ 108 w 108"/>
                      <a:gd name="T3" fmla="*/ 0 h 95"/>
                      <a:gd name="T4" fmla="*/ 93 w 108"/>
                      <a:gd name="T5" fmla="*/ 3 h 95"/>
                      <a:gd name="T6" fmla="*/ 74 w 108"/>
                      <a:gd name="T7" fmla="*/ 6 h 95"/>
                      <a:gd name="T8" fmla="*/ 57 w 108"/>
                      <a:gd name="T9" fmla="*/ 12 h 95"/>
                      <a:gd name="T10" fmla="*/ 40 w 108"/>
                      <a:gd name="T11" fmla="*/ 20 h 95"/>
                      <a:gd name="T12" fmla="*/ 25 w 108"/>
                      <a:gd name="T13" fmla="*/ 33 h 95"/>
                      <a:gd name="T14" fmla="*/ 12 w 108"/>
                      <a:gd name="T15" fmla="*/ 51 h 95"/>
                      <a:gd name="T16" fmla="*/ 3 w 108"/>
                      <a:gd name="T17" fmla="*/ 71 h 95"/>
                      <a:gd name="T18" fmla="*/ 0 w 108"/>
                      <a:gd name="T19" fmla="*/ 95 h 95"/>
                      <a:gd name="T20" fmla="*/ 12 w 108"/>
                      <a:gd name="T21" fmla="*/ 95 h 95"/>
                      <a:gd name="T22" fmla="*/ 13 w 108"/>
                      <a:gd name="T23" fmla="*/ 73 h 95"/>
                      <a:gd name="T24" fmla="*/ 21 w 108"/>
                      <a:gd name="T25" fmla="*/ 56 h 95"/>
                      <a:gd name="T26" fmla="*/ 32 w 108"/>
                      <a:gd name="T27" fmla="*/ 40 h 95"/>
                      <a:gd name="T28" fmla="*/ 44 w 108"/>
                      <a:gd name="T29" fmla="*/ 30 h 95"/>
                      <a:gd name="T30" fmla="*/ 60 w 108"/>
                      <a:gd name="T31" fmla="*/ 21 h 95"/>
                      <a:gd name="T32" fmla="*/ 76 w 108"/>
                      <a:gd name="T33" fmla="*/ 16 h 95"/>
                      <a:gd name="T34" fmla="*/ 93 w 108"/>
                      <a:gd name="T35" fmla="*/ 12 h 95"/>
                      <a:gd name="T36" fmla="*/ 108 w 108"/>
                      <a:gd name="T37" fmla="*/ 12 h 95"/>
                      <a:gd name="T38" fmla="*/ 108 w 108"/>
                      <a:gd name="T39" fmla="*/ 12 h 95"/>
                      <a:gd name="T40" fmla="*/ 108 w 108"/>
                      <a:gd name="T41" fmla="*/ 0 h 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08" h="95">
                        <a:moveTo>
                          <a:pt x="108" y="0"/>
                        </a:moveTo>
                        <a:lnTo>
                          <a:pt x="108" y="0"/>
                        </a:lnTo>
                        <a:lnTo>
                          <a:pt x="93" y="3"/>
                        </a:lnTo>
                        <a:lnTo>
                          <a:pt x="74" y="6"/>
                        </a:lnTo>
                        <a:lnTo>
                          <a:pt x="57" y="12"/>
                        </a:lnTo>
                        <a:lnTo>
                          <a:pt x="40" y="20"/>
                        </a:lnTo>
                        <a:lnTo>
                          <a:pt x="25" y="33"/>
                        </a:lnTo>
                        <a:lnTo>
                          <a:pt x="12" y="51"/>
                        </a:lnTo>
                        <a:lnTo>
                          <a:pt x="3" y="71"/>
                        </a:lnTo>
                        <a:lnTo>
                          <a:pt x="0" y="95"/>
                        </a:lnTo>
                        <a:lnTo>
                          <a:pt x="12" y="95"/>
                        </a:lnTo>
                        <a:lnTo>
                          <a:pt x="13" y="73"/>
                        </a:lnTo>
                        <a:lnTo>
                          <a:pt x="21" y="56"/>
                        </a:lnTo>
                        <a:lnTo>
                          <a:pt x="32" y="40"/>
                        </a:lnTo>
                        <a:lnTo>
                          <a:pt x="44" y="30"/>
                        </a:lnTo>
                        <a:lnTo>
                          <a:pt x="60" y="21"/>
                        </a:lnTo>
                        <a:lnTo>
                          <a:pt x="76" y="16"/>
                        </a:lnTo>
                        <a:lnTo>
                          <a:pt x="93" y="12"/>
                        </a:lnTo>
                        <a:lnTo>
                          <a:pt x="108" y="12"/>
                        </a:lnTo>
                        <a:lnTo>
                          <a:pt x="108" y="12"/>
                        </a:lnTo>
                        <a:lnTo>
                          <a:pt x="10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0" name="Freeform 365"/>
                  <p:cNvSpPr>
                    <a:spLocks/>
                  </p:cNvSpPr>
                  <p:nvPr/>
                </p:nvSpPr>
                <p:spPr bwMode="auto">
                  <a:xfrm>
                    <a:off x="2270" y="509"/>
                    <a:ext cx="1696" cy="12"/>
                  </a:xfrm>
                  <a:custGeom>
                    <a:avLst/>
                    <a:gdLst>
                      <a:gd name="T0" fmla="*/ 1696 w 1696"/>
                      <a:gd name="T1" fmla="*/ 0 h 12"/>
                      <a:gd name="T2" fmla="*/ 1696 w 1696"/>
                      <a:gd name="T3" fmla="*/ 0 h 12"/>
                      <a:gd name="T4" fmla="*/ 0 w 1696"/>
                      <a:gd name="T5" fmla="*/ 0 h 12"/>
                      <a:gd name="T6" fmla="*/ 0 w 1696"/>
                      <a:gd name="T7" fmla="*/ 12 h 12"/>
                      <a:gd name="T8" fmla="*/ 1696 w 1696"/>
                      <a:gd name="T9" fmla="*/ 12 h 12"/>
                      <a:gd name="T10" fmla="*/ 1696 w 1696"/>
                      <a:gd name="T11" fmla="*/ 12 h 12"/>
                      <a:gd name="T12" fmla="*/ 1696 w 1696"/>
                      <a:gd name="T13" fmla="*/ 0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696" h="12">
                        <a:moveTo>
                          <a:pt x="1696" y="0"/>
                        </a:moveTo>
                        <a:lnTo>
                          <a:pt x="1696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1696" y="12"/>
                        </a:lnTo>
                        <a:lnTo>
                          <a:pt x="1696" y="12"/>
                        </a:lnTo>
                        <a:lnTo>
                          <a:pt x="169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1" name="Freeform 366"/>
                  <p:cNvSpPr>
                    <a:spLocks/>
                  </p:cNvSpPr>
                  <p:nvPr/>
                </p:nvSpPr>
                <p:spPr bwMode="auto">
                  <a:xfrm>
                    <a:off x="3966" y="509"/>
                    <a:ext cx="91" cy="83"/>
                  </a:xfrm>
                  <a:custGeom>
                    <a:avLst/>
                    <a:gdLst>
                      <a:gd name="T0" fmla="*/ 91 w 91"/>
                      <a:gd name="T1" fmla="*/ 83 h 83"/>
                      <a:gd name="T2" fmla="*/ 91 w 91"/>
                      <a:gd name="T3" fmla="*/ 83 h 83"/>
                      <a:gd name="T4" fmla="*/ 88 w 91"/>
                      <a:gd name="T5" fmla="*/ 64 h 83"/>
                      <a:gd name="T6" fmla="*/ 84 w 91"/>
                      <a:gd name="T7" fmla="*/ 46 h 83"/>
                      <a:gd name="T8" fmla="*/ 75 w 91"/>
                      <a:gd name="T9" fmla="*/ 32 h 83"/>
                      <a:gd name="T10" fmla="*/ 65 w 91"/>
                      <a:gd name="T11" fmla="*/ 20 h 83"/>
                      <a:gd name="T12" fmla="*/ 52 w 91"/>
                      <a:gd name="T13" fmla="*/ 11 h 83"/>
                      <a:gd name="T14" fmla="*/ 35 w 91"/>
                      <a:gd name="T15" fmla="*/ 6 h 83"/>
                      <a:gd name="T16" fmla="*/ 18 w 91"/>
                      <a:gd name="T17" fmla="*/ 3 h 83"/>
                      <a:gd name="T18" fmla="*/ 0 w 91"/>
                      <a:gd name="T19" fmla="*/ 0 h 83"/>
                      <a:gd name="T20" fmla="*/ 0 w 91"/>
                      <a:gd name="T21" fmla="*/ 12 h 83"/>
                      <a:gd name="T22" fmla="*/ 18 w 91"/>
                      <a:gd name="T23" fmla="*/ 12 h 83"/>
                      <a:gd name="T24" fmla="*/ 33 w 91"/>
                      <a:gd name="T25" fmla="*/ 16 h 83"/>
                      <a:gd name="T26" fmla="*/ 47 w 91"/>
                      <a:gd name="T27" fmla="*/ 20 h 83"/>
                      <a:gd name="T28" fmla="*/ 58 w 91"/>
                      <a:gd name="T29" fmla="*/ 27 h 83"/>
                      <a:gd name="T30" fmla="*/ 68 w 91"/>
                      <a:gd name="T31" fmla="*/ 37 h 83"/>
                      <a:gd name="T32" fmla="*/ 74 w 91"/>
                      <a:gd name="T33" fmla="*/ 49 h 83"/>
                      <a:gd name="T34" fmla="*/ 79 w 91"/>
                      <a:gd name="T35" fmla="*/ 64 h 83"/>
                      <a:gd name="T36" fmla="*/ 79 w 91"/>
                      <a:gd name="T37" fmla="*/ 83 h 83"/>
                      <a:gd name="T38" fmla="*/ 79 w 91"/>
                      <a:gd name="T39" fmla="*/ 83 h 83"/>
                      <a:gd name="T40" fmla="*/ 91 w 91"/>
                      <a:gd name="T41" fmla="*/ 83 h 8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91" h="83">
                        <a:moveTo>
                          <a:pt x="91" y="83"/>
                        </a:moveTo>
                        <a:lnTo>
                          <a:pt x="91" y="83"/>
                        </a:lnTo>
                        <a:lnTo>
                          <a:pt x="88" y="64"/>
                        </a:lnTo>
                        <a:lnTo>
                          <a:pt x="84" y="46"/>
                        </a:lnTo>
                        <a:lnTo>
                          <a:pt x="75" y="32"/>
                        </a:lnTo>
                        <a:lnTo>
                          <a:pt x="65" y="20"/>
                        </a:lnTo>
                        <a:lnTo>
                          <a:pt x="52" y="11"/>
                        </a:lnTo>
                        <a:lnTo>
                          <a:pt x="35" y="6"/>
                        </a:lnTo>
                        <a:lnTo>
                          <a:pt x="18" y="3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18" y="12"/>
                        </a:lnTo>
                        <a:lnTo>
                          <a:pt x="33" y="16"/>
                        </a:lnTo>
                        <a:lnTo>
                          <a:pt x="47" y="20"/>
                        </a:lnTo>
                        <a:lnTo>
                          <a:pt x="58" y="27"/>
                        </a:lnTo>
                        <a:lnTo>
                          <a:pt x="68" y="37"/>
                        </a:lnTo>
                        <a:lnTo>
                          <a:pt x="74" y="49"/>
                        </a:lnTo>
                        <a:lnTo>
                          <a:pt x="79" y="64"/>
                        </a:lnTo>
                        <a:lnTo>
                          <a:pt x="79" y="83"/>
                        </a:lnTo>
                        <a:lnTo>
                          <a:pt x="79" y="83"/>
                        </a:lnTo>
                        <a:lnTo>
                          <a:pt x="91" y="8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" name="Freeform 367"/>
                  <p:cNvSpPr>
                    <a:spLocks/>
                  </p:cNvSpPr>
                  <p:nvPr/>
                </p:nvSpPr>
                <p:spPr bwMode="auto">
                  <a:xfrm>
                    <a:off x="4045" y="592"/>
                    <a:ext cx="12" cy="1375"/>
                  </a:xfrm>
                  <a:custGeom>
                    <a:avLst/>
                    <a:gdLst>
                      <a:gd name="T0" fmla="*/ 12 w 12"/>
                      <a:gd name="T1" fmla="*/ 1375 h 1375"/>
                      <a:gd name="T2" fmla="*/ 12 w 12"/>
                      <a:gd name="T3" fmla="*/ 1375 h 1375"/>
                      <a:gd name="T4" fmla="*/ 12 w 12"/>
                      <a:gd name="T5" fmla="*/ 0 h 1375"/>
                      <a:gd name="T6" fmla="*/ 0 w 12"/>
                      <a:gd name="T7" fmla="*/ 0 h 1375"/>
                      <a:gd name="T8" fmla="*/ 0 w 12"/>
                      <a:gd name="T9" fmla="*/ 1375 h 1375"/>
                      <a:gd name="T10" fmla="*/ 0 w 12"/>
                      <a:gd name="T11" fmla="*/ 1375 h 1375"/>
                      <a:gd name="T12" fmla="*/ 12 w 12"/>
                      <a:gd name="T13" fmla="*/ 1375 h 137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2" h="1375">
                        <a:moveTo>
                          <a:pt x="12" y="1375"/>
                        </a:moveTo>
                        <a:lnTo>
                          <a:pt x="12" y="1375"/>
                        </a:lnTo>
                        <a:lnTo>
                          <a:pt x="12" y="0"/>
                        </a:lnTo>
                        <a:lnTo>
                          <a:pt x="0" y="0"/>
                        </a:lnTo>
                        <a:lnTo>
                          <a:pt x="0" y="1375"/>
                        </a:lnTo>
                        <a:lnTo>
                          <a:pt x="0" y="1375"/>
                        </a:lnTo>
                        <a:lnTo>
                          <a:pt x="12" y="137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Freeform 368"/>
                  <p:cNvSpPr>
                    <a:spLocks/>
                  </p:cNvSpPr>
                  <p:nvPr/>
                </p:nvSpPr>
                <p:spPr bwMode="auto">
                  <a:xfrm>
                    <a:off x="3979" y="1967"/>
                    <a:ext cx="78" cy="91"/>
                  </a:xfrm>
                  <a:custGeom>
                    <a:avLst/>
                    <a:gdLst>
                      <a:gd name="T0" fmla="*/ 0 w 78"/>
                      <a:gd name="T1" fmla="*/ 91 h 91"/>
                      <a:gd name="T2" fmla="*/ 0 w 78"/>
                      <a:gd name="T3" fmla="*/ 91 h 91"/>
                      <a:gd name="T4" fmla="*/ 14 w 78"/>
                      <a:gd name="T5" fmla="*/ 88 h 91"/>
                      <a:gd name="T6" fmla="*/ 28 w 78"/>
                      <a:gd name="T7" fmla="*/ 83 h 91"/>
                      <a:gd name="T8" fmla="*/ 41 w 78"/>
                      <a:gd name="T9" fmla="*/ 74 h 91"/>
                      <a:gd name="T10" fmla="*/ 52 w 78"/>
                      <a:gd name="T11" fmla="*/ 62 h 91"/>
                      <a:gd name="T12" fmla="*/ 62 w 78"/>
                      <a:gd name="T13" fmla="*/ 48 h 91"/>
                      <a:gd name="T14" fmla="*/ 71 w 78"/>
                      <a:gd name="T15" fmla="*/ 34 h 91"/>
                      <a:gd name="T16" fmla="*/ 75 w 78"/>
                      <a:gd name="T17" fmla="*/ 16 h 91"/>
                      <a:gd name="T18" fmla="*/ 78 w 78"/>
                      <a:gd name="T19" fmla="*/ 0 h 91"/>
                      <a:gd name="T20" fmla="*/ 66 w 78"/>
                      <a:gd name="T21" fmla="*/ 0 h 91"/>
                      <a:gd name="T22" fmla="*/ 66 w 78"/>
                      <a:gd name="T23" fmla="*/ 16 h 91"/>
                      <a:gd name="T24" fmla="*/ 61 w 78"/>
                      <a:gd name="T25" fmla="*/ 29 h 91"/>
                      <a:gd name="T26" fmla="*/ 53 w 78"/>
                      <a:gd name="T27" fmla="*/ 43 h 91"/>
                      <a:gd name="T28" fmla="*/ 45 w 78"/>
                      <a:gd name="T29" fmla="*/ 55 h 91"/>
                      <a:gd name="T30" fmla="*/ 34 w 78"/>
                      <a:gd name="T31" fmla="*/ 67 h 91"/>
                      <a:gd name="T32" fmla="*/ 24 w 78"/>
                      <a:gd name="T33" fmla="*/ 74 h 91"/>
                      <a:gd name="T34" fmla="*/ 12 w 78"/>
                      <a:gd name="T35" fmla="*/ 78 h 91"/>
                      <a:gd name="T36" fmla="*/ 0 w 78"/>
                      <a:gd name="T37" fmla="*/ 80 h 91"/>
                      <a:gd name="T38" fmla="*/ 0 w 78"/>
                      <a:gd name="T39" fmla="*/ 80 h 91"/>
                      <a:gd name="T40" fmla="*/ 0 w 78"/>
                      <a:gd name="T41" fmla="*/ 91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78" h="91">
                        <a:moveTo>
                          <a:pt x="0" y="91"/>
                        </a:moveTo>
                        <a:lnTo>
                          <a:pt x="0" y="91"/>
                        </a:lnTo>
                        <a:lnTo>
                          <a:pt x="14" y="88"/>
                        </a:lnTo>
                        <a:lnTo>
                          <a:pt x="28" y="83"/>
                        </a:lnTo>
                        <a:lnTo>
                          <a:pt x="41" y="74"/>
                        </a:lnTo>
                        <a:lnTo>
                          <a:pt x="52" y="62"/>
                        </a:lnTo>
                        <a:lnTo>
                          <a:pt x="62" y="48"/>
                        </a:lnTo>
                        <a:lnTo>
                          <a:pt x="71" y="34"/>
                        </a:lnTo>
                        <a:lnTo>
                          <a:pt x="75" y="16"/>
                        </a:lnTo>
                        <a:lnTo>
                          <a:pt x="78" y="0"/>
                        </a:lnTo>
                        <a:lnTo>
                          <a:pt x="66" y="0"/>
                        </a:lnTo>
                        <a:lnTo>
                          <a:pt x="66" y="16"/>
                        </a:lnTo>
                        <a:lnTo>
                          <a:pt x="61" y="29"/>
                        </a:lnTo>
                        <a:lnTo>
                          <a:pt x="53" y="43"/>
                        </a:lnTo>
                        <a:lnTo>
                          <a:pt x="45" y="55"/>
                        </a:lnTo>
                        <a:lnTo>
                          <a:pt x="34" y="67"/>
                        </a:lnTo>
                        <a:lnTo>
                          <a:pt x="24" y="74"/>
                        </a:lnTo>
                        <a:lnTo>
                          <a:pt x="12" y="78"/>
                        </a:lnTo>
                        <a:lnTo>
                          <a:pt x="0" y="80"/>
                        </a:lnTo>
                        <a:lnTo>
                          <a:pt x="0" y="80"/>
                        </a:lnTo>
                        <a:lnTo>
                          <a:pt x="0" y="9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4" name="Freeform 369"/>
                  <p:cNvSpPr>
                    <a:spLocks/>
                  </p:cNvSpPr>
                  <p:nvPr/>
                </p:nvSpPr>
                <p:spPr bwMode="auto">
                  <a:xfrm>
                    <a:off x="2231" y="2047"/>
                    <a:ext cx="1748" cy="11"/>
                  </a:xfrm>
                  <a:custGeom>
                    <a:avLst/>
                    <a:gdLst>
                      <a:gd name="T0" fmla="*/ 0 w 1748"/>
                      <a:gd name="T1" fmla="*/ 11 h 11"/>
                      <a:gd name="T2" fmla="*/ 0 w 1748"/>
                      <a:gd name="T3" fmla="*/ 11 h 11"/>
                      <a:gd name="T4" fmla="*/ 1748 w 1748"/>
                      <a:gd name="T5" fmla="*/ 11 h 11"/>
                      <a:gd name="T6" fmla="*/ 1748 w 1748"/>
                      <a:gd name="T7" fmla="*/ 0 h 11"/>
                      <a:gd name="T8" fmla="*/ 0 w 1748"/>
                      <a:gd name="T9" fmla="*/ 0 h 11"/>
                      <a:gd name="T10" fmla="*/ 0 w 1748"/>
                      <a:gd name="T11" fmla="*/ 0 h 11"/>
                      <a:gd name="T12" fmla="*/ 0 w 1748"/>
                      <a:gd name="T13" fmla="*/ 11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1748" h="11">
                        <a:moveTo>
                          <a:pt x="0" y="11"/>
                        </a:moveTo>
                        <a:lnTo>
                          <a:pt x="0" y="11"/>
                        </a:lnTo>
                        <a:lnTo>
                          <a:pt x="1748" y="11"/>
                        </a:lnTo>
                        <a:lnTo>
                          <a:pt x="1748" y="0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lnTo>
                          <a:pt x="0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5" name="Freeform 370"/>
                  <p:cNvSpPr>
                    <a:spLocks/>
                  </p:cNvSpPr>
                  <p:nvPr/>
                </p:nvSpPr>
                <p:spPr bwMode="auto">
                  <a:xfrm>
                    <a:off x="2162" y="1993"/>
                    <a:ext cx="69" cy="65"/>
                  </a:xfrm>
                  <a:custGeom>
                    <a:avLst/>
                    <a:gdLst>
                      <a:gd name="T0" fmla="*/ 0 w 69"/>
                      <a:gd name="T1" fmla="*/ 0 h 65"/>
                      <a:gd name="T2" fmla="*/ 0 w 69"/>
                      <a:gd name="T3" fmla="*/ 0 h 65"/>
                      <a:gd name="T4" fmla="*/ 2 w 69"/>
                      <a:gd name="T5" fmla="*/ 14 h 65"/>
                      <a:gd name="T6" fmla="*/ 5 w 69"/>
                      <a:gd name="T7" fmla="*/ 27 h 65"/>
                      <a:gd name="T8" fmla="*/ 9 w 69"/>
                      <a:gd name="T9" fmla="*/ 38 h 65"/>
                      <a:gd name="T10" fmla="*/ 16 w 69"/>
                      <a:gd name="T11" fmla="*/ 48 h 65"/>
                      <a:gd name="T12" fmla="*/ 27 w 69"/>
                      <a:gd name="T13" fmla="*/ 56 h 65"/>
                      <a:gd name="T14" fmla="*/ 39 w 69"/>
                      <a:gd name="T15" fmla="*/ 61 h 65"/>
                      <a:gd name="T16" fmla="*/ 53 w 69"/>
                      <a:gd name="T17" fmla="*/ 63 h 65"/>
                      <a:gd name="T18" fmla="*/ 69 w 69"/>
                      <a:gd name="T19" fmla="*/ 65 h 65"/>
                      <a:gd name="T20" fmla="*/ 69 w 69"/>
                      <a:gd name="T21" fmla="*/ 54 h 65"/>
                      <a:gd name="T22" fmla="*/ 53 w 69"/>
                      <a:gd name="T23" fmla="*/ 54 h 65"/>
                      <a:gd name="T24" fmla="*/ 41 w 69"/>
                      <a:gd name="T25" fmla="*/ 51 h 65"/>
                      <a:gd name="T26" fmla="*/ 32 w 69"/>
                      <a:gd name="T27" fmla="*/ 47 h 65"/>
                      <a:gd name="T28" fmla="*/ 23 w 69"/>
                      <a:gd name="T29" fmla="*/ 41 h 65"/>
                      <a:gd name="T30" fmla="*/ 19 w 69"/>
                      <a:gd name="T31" fmla="*/ 34 h 65"/>
                      <a:gd name="T32" fmla="*/ 14 w 69"/>
                      <a:gd name="T33" fmla="*/ 24 h 65"/>
                      <a:gd name="T34" fmla="*/ 12 w 69"/>
                      <a:gd name="T35" fmla="*/ 14 h 65"/>
                      <a:gd name="T36" fmla="*/ 12 w 69"/>
                      <a:gd name="T37" fmla="*/ 0 h 65"/>
                      <a:gd name="T38" fmla="*/ 12 w 69"/>
                      <a:gd name="T39" fmla="*/ 0 h 65"/>
                      <a:gd name="T40" fmla="*/ 0 w 69"/>
                      <a:gd name="T41" fmla="*/ 0 h 6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69" h="65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2" y="14"/>
                        </a:lnTo>
                        <a:lnTo>
                          <a:pt x="5" y="27"/>
                        </a:lnTo>
                        <a:lnTo>
                          <a:pt x="9" y="38"/>
                        </a:lnTo>
                        <a:lnTo>
                          <a:pt x="16" y="48"/>
                        </a:lnTo>
                        <a:lnTo>
                          <a:pt x="27" y="56"/>
                        </a:lnTo>
                        <a:lnTo>
                          <a:pt x="39" y="61"/>
                        </a:lnTo>
                        <a:lnTo>
                          <a:pt x="53" y="63"/>
                        </a:lnTo>
                        <a:lnTo>
                          <a:pt x="69" y="65"/>
                        </a:lnTo>
                        <a:lnTo>
                          <a:pt x="69" y="54"/>
                        </a:lnTo>
                        <a:lnTo>
                          <a:pt x="53" y="54"/>
                        </a:lnTo>
                        <a:lnTo>
                          <a:pt x="41" y="51"/>
                        </a:lnTo>
                        <a:lnTo>
                          <a:pt x="32" y="47"/>
                        </a:lnTo>
                        <a:lnTo>
                          <a:pt x="23" y="41"/>
                        </a:lnTo>
                        <a:lnTo>
                          <a:pt x="19" y="34"/>
                        </a:lnTo>
                        <a:lnTo>
                          <a:pt x="14" y="24"/>
                        </a:lnTo>
                        <a:lnTo>
                          <a:pt x="12" y="14"/>
                        </a:lnTo>
                        <a:lnTo>
                          <a:pt x="12" y="0"/>
                        </a:lnTo>
                        <a:lnTo>
                          <a:pt x="12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6" name="Freeform 371"/>
                  <p:cNvSpPr>
                    <a:spLocks/>
                  </p:cNvSpPr>
                  <p:nvPr/>
                </p:nvSpPr>
                <p:spPr bwMode="auto">
                  <a:xfrm>
                    <a:off x="2407" y="700"/>
                    <a:ext cx="1413" cy="1152"/>
                  </a:xfrm>
                  <a:custGeom>
                    <a:avLst/>
                    <a:gdLst>
                      <a:gd name="T0" fmla="*/ 0 w 1413"/>
                      <a:gd name="T1" fmla="*/ 1107 h 1152"/>
                      <a:gd name="T2" fmla="*/ 0 w 1413"/>
                      <a:gd name="T3" fmla="*/ 67 h 1152"/>
                      <a:gd name="T4" fmla="*/ 3 w 1413"/>
                      <a:gd name="T5" fmla="*/ 49 h 1152"/>
                      <a:gd name="T6" fmla="*/ 8 w 1413"/>
                      <a:gd name="T7" fmla="*/ 35 h 1152"/>
                      <a:gd name="T8" fmla="*/ 17 w 1413"/>
                      <a:gd name="T9" fmla="*/ 23 h 1152"/>
                      <a:gd name="T10" fmla="*/ 28 w 1413"/>
                      <a:gd name="T11" fmla="*/ 14 h 1152"/>
                      <a:gd name="T12" fmla="*/ 40 w 1413"/>
                      <a:gd name="T13" fmla="*/ 8 h 1152"/>
                      <a:gd name="T14" fmla="*/ 53 w 1413"/>
                      <a:gd name="T15" fmla="*/ 3 h 1152"/>
                      <a:gd name="T16" fmla="*/ 65 w 1413"/>
                      <a:gd name="T17" fmla="*/ 1 h 1152"/>
                      <a:gd name="T18" fmla="*/ 77 w 1413"/>
                      <a:gd name="T19" fmla="*/ 0 h 1152"/>
                      <a:gd name="T20" fmla="*/ 1349 w 1413"/>
                      <a:gd name="T21" fmla="*/ 0 h 1152"/>
                      <a:gd name="T22" fmla="*/ 1363 w 1413"/>
                      <a:gd name="T23" fmla="*/ 1 h 1152"/>
                      <a:gd name="T24" fmla="*/ 1375 w 1413"/>
                      <a:gd name="T25" fmla="*/ 3 h 1152"/>
                      <a:gd name="T26" fmla="*/ 1386 w 1413"/>
                      <a:gd name="T27" fmla="*/ 7 h 1152"/>
                      <a:gd name="T28" fmla="*/ 1395 w 1413"/>
                      <a:gd name="T29" fmla="*/ 13 h 1152"/>
                      <a:gd name="T30" fmla="*/ 1402 w 1413"/>
                      <a:gd name="T31" fmla="*/ 21 h 1152"/>
                      <a:gd name="T32" fmla="*/ 1408 w 1413"/>
                      <a:gd name="T33" fmla="*/ 31 h 1152"/>
                      <a:gd name="T34" fmla="*/ 1411 w 1413"/>
                      <a:gd name="T35" fmla="*/ 43 h 1152"/>
                      <a:gd name="T36" fmla="*/ 1413 w 1413"/>
                      <a:gd name="T37" fmla="*/ 57 h 1152"/>
                      <a:gd name="T38" fmla="*/ 1413 w 1413"/>
                      <a:gd name="T39" fmla="*/ 1088 h 1152"/>
                      <a:gd name="T40" fmla="*/ 1411 w 1413"/>
                      <a:gd name="T41" fmla="*/ 1100 h 1152"/>
                      <a:gd name="T42" fmla="*/ 1408 w 1413"/>
                      <a:gd name="T43" fmla="*/ 1112 h 1152"/>
                      <a:gd name="T44" fmla="*/ 1402 w 1413"/>
                      <a:gd name="T45" fmla="*/ 1122 h 1152"/>
                      <a:gd name="T46" fmla="*/ 1395 w 1413"/>
                      <a:gd name="T47" fmla="*/ 1132 h 1152"/>
                      <a:gd name="T48" fmla="*/ 1387 w 1413"/>
                      <a:gd name="T49" fmla="*/ 1140 h 1152"/>
                      <a:gd name="T50" fmla="*/ 1377 w 1413"/>
                      <a:gd name="T51" fmla="*/ 1146 h 1152"/>
                      <a:gd name="T52" fmla="*/ 1368 w 1413"/>
                      <a:gd name="T53" fmla="*/ 1151 h 1152"/>
                      <a:gd name="T54" fmla="*/ 1359 w 1413"/>
                      <a:gd name="T55" fmla="*/ 1152 h 1152"/>
                      <a:gd name="T56" fmla="*/ 48 w 1413"/>
                      <a:gd name="T57" fmla="*/ 1152 h 1152"/>
                      <a:gd name="T58" fmla="*/ 37 w 1413"/>
                      <a:gd name="T59" fmla="*/ 1151 h 1152"/>
                      <a:gd name="T60" fmla="*/ 26 w 1413"/>
                      <a:gd name="T61" fmla="*/ 1149 h 1152"/>
                      <a:gd name="T62" fmla="*/ 18 w 1413"/>
                      <a:gd name="T63" fmla="*/ 1146 h 1152"/>
                      <a:gd name="T64" fmla="*/ 11 w 1413"/>
                      <a:gd name="T65" fmla="*/ 1140 h 1152"/>
                      <a:gd name="T66" fmla="*/ 6 w 1413"/>
                      <a:gd name="T67" fmla="*/ 1134 h 1152"/>
                      <a:gd name="T68" fmla="*/ 3 w 1413"/>
                      <a:gd name="T69" fmla="*/ 1126 h 1152"/>
                      <a:gd name="T70" fmla="*/ 1 w 1413"/>
                      <a:gd name="T71" fmla="*/ 1118 h 1152"/>
                      <a:gd name="T72" fmla="*/ 0 w 1413"/>
                      <a:gd name="T73" fmla="*/ 1107 h 11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413" h="1152">
                        <a:moveTo>
                          <a:pt x="0" y="1107"/>
                        </a:moveTo>
                        <a:lnTo>
                          <a:pt x="0" y="67"/>
                        </a:lnTo>
                        <a:lnTo>
                          <a:pt x="3" y="49"/>
                        </a:lnTo>
                        <a:lnTo>
                          <a:pt x="8" y="35"/>
                        </a:lnTo>
                        <a:lnTo>
                          <a:pt x="17" y="23"/>
                        </a:lnTo>
                        <a:lnTo>
                          <a:pt x="28" y="14"/>
                        </a:lnTo>
                        <a:lnTo>
                          <a:pt x="40" y="8"/>
                        </a:lnTo>
                        <a:lnTo>
                          <a:pt x="53" y="3"/>
                        </a:lnTo>
                        <a:lnTo>
                          <a:pt x="65" y="1"/>
                        </a:lnTo>
                        <a:lnTo>
                          <a:pt x="77" y="0"/>
                        </a:lnTo>
                        <a:lnTo>
                          <a:pt x="1349" y="0"/>
                        </a:lnTo>
                        <a:lnTo>
                          <a:pt x="1363" y="1"/>
                        </a:lnTo>
                        <a:lnTo>
                          <a:pt x="1375" y="3"/>
                        </a:lnTo>
                        <a:lnTo>
                          <a:pt x="1386" y="7"/>
                        </a:lnTo>
                        <a:lnTo>
                          <a:pt x="1395" y="13"/>
                        </a:lnTo>
                        <a:lnTo>
                          <a:pt x="1402" y="21"/>
                        </a:lnTo>
                        <a:lnTo>
                          <a:pt x="1408" y="31"/>
                        </a:lnTo>
                        <a:lnTo>
                          <a:pt x="1411" y="43"/>
                        </a:lnTo>
                        <a:lnTo>
                          <a:pt x="1413" y="57"/>
                        </a:lnTo>
                        <a:lnTo>
                          <a:pt x="1413" y="1088"/>
                        </a:lnTo>
                        <a:lnTo>
                          <a:pt x="1411" y="1100"/>
                        </a:lnTo>
                        <a:lnTo>
                          <a:pt x="1408" y="1112"/>
                        </a:lnTo>
                        <a:lnTo>
                          <a:pt x="1402" y="1122"/>
                        </a:lnTo>
                        <a:lnTo>
                          <a:pt x="1395" y="1132"/>
                        </a:lnTo>
                        <a:lnTo>
                          <a:pt x="1387" y="1140"/>
                        </a:lnTo>
                        <a:lnTo>
                          <a:pt x="1377" y="1146"/>
                        </a:lnTo>
                        <a:lnTo>
                          <a:pt x="1368" y="1151"/>
                        </a:lnTo>
                        <a:lnTo>
                          <a:pt x="1359" y="1152"/>
                        </a:lnTo>
                        <a:lnTo>
                          <a:pt x="48" y="1152"/>
                        </a:lnTo>
                        <a:lnTo>
                          <a:pt x="37" y="1151"/>
                        </a:lnTo>
                        <a:lnTo>
                          <a:pt x="26" y="1149"/>
                        </a:lnTo>
                        <a:lnTo>
                          <a:pt x="18" y="1146"/>
                        </a:lnTo>
                        <a:lnTo>
                          <a:pt x="11" y="1140"/>
                        </a:lnTo>
                        <a:lnTo>
                          <a:pt x="6" y="1134"/>
                        </a:lnTo>
                        <a:lnTo>
                          <a:pt x="3" y="1126"/>
                        </a:lnTo>
                        <a:lnTo>
                          <a:pt x="1" y="1118"/>
                        </a:lnTo>
                        <a:lnTo>
                          <a:pt x="0" y="1107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7" name="Freeform 372"/>
                  <p:cNvSpPr>
                    <a:spLocks/>
                  </p:cNvSpPr>
                  <p:nvPr/>
                </p:nvSpPr>
                <p:spPr bwMode="auto">
                  <a:xfrm>
                    <a:off x="2479" y="734"/>
                    <a:ext cx="1271" cy="1063"/>
                  </a:xfrm>
                  <a:custGeom>
                    <a:avLst/>
                    <a:gdLst>
                      <a:gd name="T0" fmla="*/ 0 w 1271"/>
                      <a:gd name="T1" fmla="*/ 1023 h 1063"/>
                      <a:gd name="T2" fmla="*/ 0 w 1271"/>
                      <a:gd name="T3" fmla="*/ 61 h 1063"/>
                      <a:gd name="T4" fmla="*/ 2 w 1271"/>
                      <a:gd name="T5" fmla="*/ 45 h 1063"/>
                      <a:gd name="T6" fmla="*/ 7 w 1271"/>
                      <a:gd name="T7" fmla="*/ 31 h 1063"/>
                      <a:gd name="T8" fmla="*/ 15 w 1271"/>
                      <a:gd name="T9" fmla="*/ 21 h 1063"/>
                      <a:gd name="T10" fmla="*/ 24 w 1271"/>
                      <a:gd name="T11" fmla="*/ 13 h 1063"/>
                      <a:gd name="T12" fmla="*/ 36 w 1271"/>
                      <a:gd name="T13" fmla="*/ 7 h 1063"/>
                      <a:gd name="T14" fmla="*/ 48 w 1271"/>
                      <a:gd name="T15" fmla="*/ 3 h 1063"/>
                      <a:gd name="T16" fmla="*/ 59 w 1271"/>
                      <a:gd name="T17" fmla="*/ 1 h 1063"/>
                      <a:gd name="T18" fmla="*/ 69 w 1271"/>
                      <a:gd name="T19" fmla="*/ 0 h 1063"/>
                      <a:gd name="T20" fmla="*/ 1214 w 1271"/>
                      <a:gd name="T21" fmla="*/ 0 h 1063"/>
                      <a:gd name="T22" fmla="*/ 1225 w 1271"/>
                      <a:gd name="T23" fmla="*/ 1 h 1063"/>
                      <a:gd name="T24" fmla="*/ 1237 w 1271"/>
                      <a:gd name="T25" fmla="*/ 3 h 1063"/>
                      <a:gd name="T26" fmla="*/ 1247 w 1271"/>
                      <a:gd name="T27" fmla="*/ 7 h 1063"/>
                      <a:gd name="T28" fmla="*/ 1255 w 1271"/>
                      <a:gd name="T29" fmla="*/ 11 h 1063"/>
                      <a:gd name="T30" fmla="*/ 1262 w 1271"/>
                      <a:gd name="T31" fmla="*/ 18 h 1063"/>
                      <a:gd name="T32" fmla="*/ 1267 w 1271"/>
                      <a:gd name="T33" fmla="*/ 28 h 1063"/>
                      <a:gd name="T34" fmla="*/ 1270 w 1271"/>
                      <a:gd name="T35" fmla="*/ 38 h 1063"/>
                      <a:gd name="T36" fmla="*/ 1271 w 1271"/>
                      <a:gd name="T37" fmla="*/ 51 h 1063"/>
                      <a:gd name="T38" fmla="*/ 1271 w 1271"/>
                      <a:gd name="T39" fmla="*/ 1005 h 1063"/>
                      <a:gd name="T40" fmla="*/ 1270 w 1271"/>
                      <a:gd name="T41" fmla="*/ 1016 h 1063"/>
                      <a:gd name="T42" fmla="*/ 1267 w 1271"/>
                      <a:gd name="T43" fmla="*/ 1026 h 1063"/>
                      <a:gd name="T44" fmla="*/ 1262 w 1271"/>
                      <a:gd name="T45" fmla="*/ 1036 h 1063"/>
                      <a:gd name="T46" fmla="*/ 1256 w 1271"/>
                      <a:gd name="T47" fmla="*/ 1045 h 1063"/>
                      <a:gd name="T48" fmla="*/ 1248 w 1271"/>
                      <a:gd name="T49" fmla="*/ 1052 h 1063"/>
                      <a:gd name="T50" fmla="*/ 1240 w 1271"/>
                      <a:gd name="T51" fmla="*/ 1058 h 1063"/>
                      <a:gd name="T52" fmla="*/ 1231 w 1271"/>
                      <a:gd name="T53" fmla="*/ 1061 h 1063"/>
                      <a:gd name="T54" fmla="*/ 1222 w 1271"/>
                      <a:gd name="T55" fmla="*/ 1063 h 1063"/>
                      <a:gd name="T56" fmla="*/ 43 w 1271"/>
                      <a:gd name="T57" fmla="*/ 1063 h 1063"/>
                      <a:gd name="T58" fmla="*/ 33 w 1271"/>
                      <a:gd name="T59" fmla="*/ 1061 h 1063"/>
                      <a:gd name="T60" fmla="*/ 23 w 1271"/>
                      <a:gd name="T61" fmla="*/ 1060 h 1063"/>
                      <a:gd name="T62" fmla="*/ 15 w 1271"/>
                      <a:gd name="T63" fmla="*/ 1057 h 1063"/>
                      <a:gd name="T64" fmla="*/ 9 w 1271"/>
                      <a:gd name="T65" fmla="*/ 1052 h 1063"/>
                      <a:gd name="T66" fmla="*/ 6 w 1271"/>
                      <a:gd name="T67" fmla="*/ 1046 h 1063"/>
                      <a:gd name="T68" fmla="*/ 2 w 1271"/>
                      <a:gd name="T69" fmla="*/ 1040 h 1063"/>
                      <a:gd name="T70" fmla="*/ 0 w 1271"/>
                      <a:gd name="T71" fmla="*/ 1032 h 1063"/>
                      <a:gd name="T72" fmla="*/ 0 w 1271"/>
                      <a:gd name="T73" fmla="*/ 1023 h 10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1271" h="1063">
                        <a:moveTo>
                          <a:pt x="0" y="1023"/>
                        </a:moveTo>
                        <a:lnTo>
                          <a:pt x="0" y="61"/>
                        </a:lnTo>
                        <a:lnTo>
                          <a:pt x="2" y="45"/>
                        </a:lnTo>
                        <a:lnTo>
                          <a:pt x="7" y="31"/>
                        </a:lnTo>
                        <a:lnTo>
                          <a:pt x="15" y="21"/>
                        </a:lnTo>
                        <a:lnTo>
                          <a:pt x="24" y="13"/>
                        </a:lnTo>
                        <a:lnTo>
                          <a:pt x="36" y="7"/>
                        </a:lnTo>
                        <a:lnTo>
                          <a:pt x="48" y="3"/>
                        </a:lnTo>
                        <a:lnTo>
                          <a:pt x="59" y="1"/>
                        </a:lnTo>
                        <a:lnTo>
                          <a:pt x="69" y="0"/>
                        </a:lnTo>
                        <a:lnTo>
                          <a:pt x="1214" y="0"/>
                        </a:lnTo>
                        <a:lnTo>
                          <a:pt x="1225" y="1"/>
                        </a:lnTo>
                        <a:lnTo>
                          <a:pt x="1237" y="3"/>
                        </a:lnTo>
                        <a:lnTo>
                          <a:pt x="1247" y="7"/>
                        </a:lnTo>
                        <a:lnTo>
                          <a:pt x="1255" y="11"/>
                        </a:lnTo>
                        <a:lnTo>
                          <a:pt x="1262" y="18"/>
                        </a:lnTo>
                        <a:lnTo>
                          <a:pt x="1267" y="28"/>
                        </a:lnTo>
                        <a:lnTo>
                          <a:pt x="1270" y="38"/>
                        </a:lnTo>
                        <a:lnTo>
                          <a:pt x="1271" y="51"/>
                        </a:lnTo>
                        <a:lnTo>
                          <a:pt x="1271" y="1005"/>
                        </a:lnTo>
                        <a:lnTo>
                          <a:pt x="1270" y="1016"/>
                        </a:lnTo>
                        <a:lnTo>
                          <a:pt x="1267" y="1026"/>
                        </a:lnTo>
                        <a:lnTo>
                          <a:pt x="1262" y="1036"/>
                        </a:lnTo>
                        <a:lnTo>
                          <a:pt x="1256" y="1045"/>
                        </a:lnTo>
                        <a:lnTo>
                          <a:pt x="1248" y="1052"/>
                        </a:lnTo>
                        <a:lnTo>
                          <a:pt x="1240" y="1058"/>
                        </a:lnTo>
                        <a:lnTo>
                          <a:pt x="1231" y="1061"/>
                        </a:lnTo>
                        <a:lnTo>
                          <a:pt x="1222" y="1063"/>
                        </a:lnTo>
                        <a:lnTo>
                          <a:pt x="43" y="1063"/>
                        </a:lnTo>
                        <a:lnTo>
                          <a:pt x="33" y="1061"/>
                        </a:lnTo>
                        <a:lnTo>
                          <a:pt x="23" y="1060"/>
                        </a:lnTo>
                        <a:lnTo>
                          <a:pt x="15" y="1057"/>
                        </a:lnTo>
                        <a:lnTo>
                          <a:pt x="9" y="1052"/>
                        </a:lnTo>
                        <a:lnTo>
                          <a:pt x="6" y="1046"/>
                        </a:lnTo>
                        <a:lnTo>
                          <a:pt x="2" y="1040"/>
                        </a:lnTo>
                        <a:lnTo>
                          <a:pt x="0" y="1032"/>
                        </a:lnTo>
                        <a:lnTo>
                          <a:pt x="0" y="102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8" name="Freeform 373"/>
                  <p:cNvSpPr>
                    <a:spLocks/>
                  </p:cNvSpPr>
                  <p:nvPr/>
                </p:nvSpPr>
                <p:spPr bwMode="auto">
                  <a:xfrm>
                    <a:off x="2407" y="700"/>
                    <a:ext cx="1349" cy="1107"/>
                  </a:xfrm>
                  <a:custGeom>
                    <a:avLst/>
                    <a:gdLst>
                      <a:gd name="T0" fmla="*/ 72 w 1349"/>
                      <a:gd name="T1" fmla="*/ 1057 h 1107"/>
                      <a:gd name="T2" fmla="*/ 72 w 1349"/>
                      <a:gd name="T3" fmla="*/ 95 h 1107"/>
                      <a:gd name="T4" fmla="*/ 74 w 1349"/>
                      <a:gd name="T5" fmla="*/ 79 h 1107"/>
                      <a:gd name="T6" fmla="*/ 79 w 1349"/>
                      <a:gd name="T7" fmla="*/ 65 h 1107"/>
                      <a:gd name="T8" fmla="*/ 87 w 1349"/>
                      <a:gd name="T9" fmla="*/ 55 h 1107"/>
                      <a:gd name="T10" fmla="*/ 96 w 1349"/>
                      <a:gd name="T11" fmla="*/ 47 h 1107"/>
                      <a:gd name="T12" fmla="*/ 108 w 1349"/>
                      <a:gd name="T13" fmla="*/ 41 h 1107"/>
                      <a:gd name="T14" fmla="*/ 120 w 1349"/>
                      <a:gd name="T15" fmla="*/ 37 h 1107"/>
                      <a:gd name="T16" fmla="*/ 131 w 1349"/>
                      <a:gd name="T17" fmla="*/ 35 h 1107"/>
                      <a:gd name="T18" fmla="*/ 141 w 1349"/>
                      <a:gd name="T19" fmla="*/ 34 h 1107"/>
                      <a:gd name="T20" fmla="*/ 1286 w 1349"/>
                      <a:gd name="T21" fmla="*/ 34 h 1107"/>
                      <a:gd name="T22" fmla="*/ 1349 w 1349"/>
                      <a:gd name="T23" fmla="*/ 0 h 1107"/>
                      <a:gd name="T24" fmla="*/ 77 w 1349"/>
                      <a:gd name="T25" fmla="*/ 0 h 1107"/>
                      <a:gd name="T26" fmla="*/ 65 w 1349"/>
                      <a:gd name="T27" fmla="*/ 1 h 1107"/>
                      <a:gd name="T28" fmla="*/ 53 w 1349"/>
                      <a:gd name="T29" fmla="*/ 3 h 1107"/>
                      <a:gd name="T30" fmla="*/ 40 w 1349"/>
                      <a:gd name="T31" fmla="*/ 8 h 1107"/>
                      <a:gd name="T32" fmla="*/ 28 w 1349"/>
                      <a:gd name="T33" fmla="*/ 14 h 1107"/>
                      <a:gd name="T34" fmla="*/ 17 w 1349"/>
                      <a:gd name="T35" fmla="*/ 23 h 1107"/>
                      <a:gd name="T36" fmla="*/ 8 w 1349"/>
                      <a:gd name="T37" fmla="*/ 35 h 1107"/>
                      <a:gd name="T38" fmla="*/ 3 w 1349"/>
                      <a:gd name="T39" fmla="*/ 49 h 1107"/>
                      <a:gd name="T40" fmla="*/ 0 w 1349"/>
                      <a:gd name="T41" fmla="*/ 67 h 1107"/>
                      <a:gd name="T42" fmla="*/ 0 w 1349"/>
                      <a:gd name="T43" fmla="*/ 1107 h 1107"/>
                      <a:gd name="T44" fmla="*/ 72 w 1349"/>
                      <a:gd name="T45" fmla="*/ 1057 h 11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349" h="1107">
                        <a:moveTo>
                          <a:pt x="72" y="1057"/>
                        </a:moveTo>
                        <a:lnTo>
                          <a:pt x="72" y="95"/>
                        </a:lnTo>
                        <a:lnTo>
                          <a:pt x="74" y="79"/>
                        </a:lnTo>
                        <a:lnTo>
                          <a:pt x="79" y="65"/>
                        </a:lnTo>
                        <a:lnTo>
                          <a:pt x="87" y="55"/>
                        </a:lnTo>
                        <a:lnTo>
                          <a:pt x="96" y="47"/>
                        </a:lnTo>
                        <a:lnTo>
                          <a:pt x="108" y="41"/>
                        </a:lnTo>
                        <a:lnTo>
                          <a:pt x="120" y="37"/>
                        </a:lnTo>
                        <a:lnTo>
                          <a:pt x="131" y="35"/>
                        </a:lnTo>
                        <a:lnTo>
                          <a:pt x="141" y="34"/>
                        </a:lnTo>
                        <a:lnTo>
                          <a:pt x="1286" y="34"/>
                        </a:lnTo>
                        <a:lnTo>
                          <a:pt x="1349" y="0"/>
                        </a:lnTo>
                        <a:lnTo>
                          <a:pt x="77" y="0"/>
                        </a:lnTo>
                        <a:lnTo>
                          <a:pt x="65" y="1"/>
                        </a:lnTo>
                        <a:lnTo>
                          <a:pt x="53" y="3"/>
                        </a:lnTo>
                        <a:lnTo>
                          <a:pt x="40" y="8"/>
                        </a:lnTo>
                        <a:lnTo>
                          <a:pt x="28" y="14"/>
                        </a:lnTo>
                        <a:lnTo>
                          <a:pt x="17" y="23"/>
                        </a:lnTo>
                        <a:lnTo>
                          <a:pt x="8" y="35"/>
                        </a:lnTo>
                        <a:lnTo>
                          <a:pt x="3" y="49"/>
                        </a:lnTo>
                        <a:lnTo>
                          <a:pt x="0" y="67"/>
                        </a:lnTo>
                        <a:lnTo>
                          <a:pt x="0" y="1107"/>
                        </a:lnTo>
                        <a:lnTo>
                          <a:pt x="72" y="1057"/>
                        </a:lnTo>
                        <a:close/>
                      </a:path>
                    </a:pathLst>
                  </a:custGeom>
                  <a:solidFill>
                    <a:srgbClr val="846B5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9" name="Rectangle 374"/>
                  <p:cNvSpPr>
                    <a:spLocks noChangeArrowheads="1"/>
                  </p:cNvSpPr>
                  <p:nvPr/>
                </p:nvSpPr>
                <p:spPr bwMode="auto">
                  <a:xfrm>
                    <a:off x="3795" y="1940"/>
                    <a:ext cx="86" cy="39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0" name="Freeform 375"/>
                  <p:cNvSpPr>
                    <a:spLocks/>
                  </p:cNvSpPr>
                  <p:nvPr/>
                </p:nvSpPr>
                <p:spPr bwMode="auto">
                  <a:xfrm>
                    <a:off x="2583" y="2092"/>
                    <a:ext cx="1085" cy="43"/>
                  </a:xfrm>
                  <a:custGeom>
                    <a:avLst/>
                    <a:gdLst>
                      <a:gd name="T0" fmla="*/ 1072 w 1085"/>
                      <a:gd name="T1" fmla="*/ 43 h 43"/>
                      <a:gd name="T2" fmla="*/ 1085 w 1085"/>
                      <a:gd name="T3" fmla="*/ 0 h 43"/>
                      <a:gd name="T4" fmla="*/ 0 w 1085"/>
                      <a:gd name="T5" fmla="*/ 0 h 43"/>
                      <a:gd name="T6" fmla="*/ 13 w 1085"/>
                      <a:gd name="T7" fmla="*/ 43 h 43"/>
                      <a:gd name="T8" fmla="*/ 1072 w 1085"/>
                      <a:gd name="T9" fmla="*/ 43 h 4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85" h="43">
                        <a:moveTo>
                          <a:pt x="1072" y="43"/>
                        </a:moveTo>
                        <a:lnTo>
                          <a:pt x="1085" y="0"/>
                        </a:lnTo>
                        <a:lnTo>
                          <a:pt x="0" y="0"/>
                        </a:lnTo>
                        <a:lnTo>
                          <a:pt x="13" y="43"/>
                        </a:lnTo>
                        <a:lnTo>
                          <a:pt x="1072" y="43"/>
                        </a:lnTo>
                        <a:close/>
                      </a:path>
                    </a:pathLst>
                  </a:custGeom>
                  <a:solidFill>
                    <a:srgbClr val="9B877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1" name="Freeform 376"/>
                  <p:cNvSpPr>
                    <a:spLocks/>
                  </p:cNvSpPr>
                  <p:nvPr/>
                </p:nvSpPr>
                <p:spPr bwMode="auto">
                  <a:xfrm>
                    <a:off x="3650" y="2087"/>
                    <a:ext cx="25" cy="49"/>
                  </a:xfrm>
                  <a:custGeom>
                    <a:avLst/>
                    <a:gdLst>
                      <a:gd name="T0" fmla="*/ 18 w 25"/>
                      <a:gd name="T1" fmla="*/ 11 h 49"/>
                      <a:gd name="T2" fmla="*/ 13 w 25"/>
                      <a:gd name="T3" fmla="*/ 4 h 49"/>
                      <a:gd name="T4" fmla="*/ 0 w 25"/>
                      <a:gd name="T5" fmla="*/ 47 h 49"/>
                      <a:gd name="T6" fmla="*/ 10 w 25"/>
                      <a:gd name="T7" fmla="*/ 49 h 49"/>
                      <a:gd name="T8" fmla="*/ 23 w 25"/>
                      <a:gd name="T9" fmla="*/ 7 h 49"/>
                      <a:gd name="T10" fmla="*/ 18 w 25"/>
                      <a:gd name="T11" fmla="*/ 0 h 49"/>
                      <a:gd name="T12" fmla="*/ 23 w 25"/>
                      <a:gd name="T13" fmla="*/ 7 h 49"/>
                      <a:gd name="T14" fmla="*/ 25 w 25"/>
                      <a:gd name="T15" fmla="*/ 0 h 49"/>
                      <a:gd name="T16" fmla="*/ 18 w 25"/>
                      <a:gd name="T17" fmla="*/ 0 h 49"/>
                      <a:gd name="T18" fmla="*/ 18 w 25"/>
                      <a:gd name="T19" fmla="*/ 11 h 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" h="49">
                        <a:moveTo>
                          <a:pt x="18" y="11"/>
                        </a:moveTo>
                        <a:lnTo>
                          <a:pt x="13" y="4"/>
                        </a:lnTo>
                        <a:lnTo>
                          <a:pt x="0" y="47"/>
                        </a:lnTo>
                        <a:lnTo>
                          <a:pt x="10" y="49"/>
                        </a:lnTo>
                        <a:lnTo>
                          <a:pt x="23" y="7"/>
                        </a:lnTo>
                        <a:lnTo>
                          <a:pt x="18" y="0"/>
                        </a:lnTo>
                        <a:lnTo>
                          <a:pt x="23" y="7"/>
                        </a:lnTo>
                        <a:lnTo>
                          <a:pt x="25" y="0"/>
                        </a:lnTo>
                        <a:lnTo>
                          <a:pt x="18" y="0"/>
                        </a:lnTo>
                        <a:lnTo>
                          <a:pt x="18" y="11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2" name="Freeform 377"/>
                  <p:cNvSpPr>
                    <a:spLocks/>
                  </p:cNvSpPr>
                  <p:nvPr/>
                </p:nvSpPr>
                <p:spPr bwMode="auto">
                  <a:xfrm>
                    <a:off x="2576" y="2087"/>
                    <a:ext cx="1092" cy="11"/>
                  </a:xfrm>
                  <a:custGeom>
                    <a:avLst/>
                    <a:gdLst>
                      <a:gd name="T0" fmla="*/ 12 w 1092"/>
                      <a:gd name="T1" fmla="*/ 4 h 11"/>
                      <a:gd name="T2" fmla="*/ 7 w 1092"/>
                      <a:gd name="T3" fmla="*/ 11 h 11"/>
                      <a:gd name="T4" fmla="*/ 1092 w 1092"/>
                      <a:gd name="T5" fmla="*/ 11 h 11"/>
                      <a:gd name="T6" fmla="*/ 1092 w 1092"/>
                      <a:gd name="T7" fmla="*/ 0 h 11"/>
                      <a:gd name="T8" fmla="*/ 7 w 1092"/>
                      <a:gd name="T9" fmla="*/ 0 h 11"/>
                      <a:gd name="T10" fmla="*/ 3 w 1092"/>
                      <a:gd name="T11" fmla="*/ 7 h 11"/>
                      <a:gd name="T12" fmla="*/ 7 w 1092"/>
                      <a:gd name="T13" fmla="*/ 0 h 11"/>
                      <a:gd name="T14" fmla="*/ 0 w 1092"/>
                      <a:gd name="T15" fmla="*/ 0 h 11"/>
                      <a:gd name="T16" fmla="*/ 3 w 1092"/>
                      <a:gd name="T17" fmla="*/ 7 h 11"/>
                      <a:gd name="T18" fmla="*/ 12 w 1092"/>
                      <a:gd name="T19" fmla="*/ 4 h 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92" h="11">
                        <a:moveTo>
                          <a:pt x="12" y="4"/>
                        </a:moveTo>
                        <a:lnTo>
                          <a:pt x="7" y="11"/>
                        </a:lnTo>
                        <a:lnTo>
                          <a:pt x="1092" y="11"/>
                        </a:lnTo>
                        <a:lnTo>
                          <a:pt x="1092" y="0"/>
                        </a:lnTo>
                        <a:lnTo>
                          <a:pt x="7" y="0"/>
                        </a:lnTo>
                        <a:lnTo>
                          <a:pt x="3" y="7"/>
                        </a:lnTo>
                        <a:lnTo>
                          <a:pt x="7" y="0"/>
                        </a:lnTo>
                        <a:lnTo>
                          <a:pt x="0" y="0"/>
                        </a:lnTo>
                        <a:lnTo>
                          <a:pt x="3" y="7"/>
                        </a:lnTo>
                        <a:lnTo>
                          <a:pt x="12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3" name="Freeform 378"/>
                  <p:cNvSpPr>
                    <a:spLocks/>
                  </p:cNvSpPr>
                  <p:nvPr/>
                </p:nvSpPr>
                <p:spPr bwMode="auto">
                  <a:xfrm>
                    <a:off x="2579" y="2091"/>
                    <a:ext cx="22" cy="50"/>
                  </a:xfrm>
                  <a:custGeom>
                    <a:avLst/>
                    <a:gdLst>
                      <a:gd name="T0" fmla="*/ 17 w 22"/>
                      <a:gd name="T1" fmla="*/ 38 h 50"/>
                      <a:gd name="T2" fmla="*/ 22 w 22"/>
                      <a:gd name="T3" fmla="*/ 43 h 50"/>
                      <a:gd name="T4" fmla="*/ 9 w 22"/>
                      <a:gd name="T5" fmla="*/ 0 h 50"/>
                      <a:gd name="T6" fmla="*/ 0 w 22"/>
                      <a:gd name="T7" fmla="*/ 3 h 50"/>
                      <a:gd name="T8" fmla="*/ 13 w 22"/>
                      <a:gd name="T9" fmla="*/ 45 h 50"/>
                      <a:gd name="T10" fmla="*/ 17 w 22"/>
                      <a:gd name="T11" fmla="*/ 50 h 50"/>
                      <a:gd name="T12" fmla="*/ 13 w 22"/>
                      <a:gd name="T13" fmla="*/ 45 h 50"/>
                      <a:gd name="T14" fmla="*/ 14 w 22"/>
                      <a:gd name="T15" fmla="*/ 48 h 50"/>
                      <a:gd name="T16" fmla="*/ 17 w 22"/>
                      <a:gd name="T17" fmla="*/ 50 h 50"/>
                      <a:gd name="T18" fmla="*/ 17 w 22"/>
                      <a:gd name="T19" fmla="*/ 38 h 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2" h="50">
                        <a:moveTo>
                          <a:pt x="17" y="38"/>
                        </a:moveTo>
                        <a:lnTo>
                          <a:pt x="22" y="43"/>
                        </a:lnTo>
                        <a:lnTo>
                          <a:pt x="9" y="0"/>
                        </a:lnTo>
                        <a:lnTo>
                          <a:pt x="0" y="3"/>
                        </a:lnTo>
                        <a:lnTo>
                          <a:pt x="13" y="45"/>
                        </a:lnTo>
                        <a:lnTo>
                          <a:pt x="17" y="50"/>
                        </a:lnTo>
                        <a:lnTo>
                          <a:pt x="13" y="45"/>
                        </a:lnTo>
                        <a:lnTo>
                          <a:pt x="14" y="48"/>
                        </a:lnTo>
                        <a:lnTo>
                          <a:pt x="17" y="50"/>
                        </a:lnTo>
                        <a:lnTo>
                          <a:pt x="17" y="3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Freeform 379"/>
                  <p:cNvSpPr>
                    <a:spLocks/>
                  </p:cNvSpPr>
                  <p:nvPr/>
                </p:nvSpPr>
                <p:spPr bwMode="auto">
                  <a:xfrm>
                    <a:off x="2596" y="2129"/>
                    <a:ext cx="1064" cy="12"/>
                  </a:xfrm>
                  <a:custGeom>
                    <a:avLst/>
                    <a:gdLst>
                      <a:gd name="T0" fmla="*/ 1054 w 1064"/>
                      <a:gd name="T1" fmla="*/ 5 h 12"/>
                      <a:gd name="T2" fmla="*/ 1059 w 1064"/>
                      <a:gd name="T3" fmla="*/ 0 h 12"/>
                      <a:gd name="T4" fmla="*/ 0 w 1064"/>
                      <a:gd name="T5" fmla="*/ 0 h 12"/>
                      <a:gd name="T6" fmla="*/ 0 w 1064"/>
                      <a:gd name="T7" fmla="*/ 12 h 12"/>
                      <a:gd name="T8" fmla="*/ 1059 w 1064"/>
                      <a:gd name="T9" fmla="*/ 12 h 12"/>
                      <a:gd name="T10" fmla="*/ 1064 w 1064"/>
                      <a:gd name="T11" fmla="*/ 7 h 12"/>
                      <a:gd name="T12" fmla="*/ 1059 w 1064"/>
                      <a:gd name="T13" fmla="*/ 12 h 12"/>
                      <a:gd name="T14" fmla="*/ 1063 w 1064"/>
                      <a:gd name="T15" fmla="*/ 10 h 12"/>
                      <a:gd name="T16" fmla="*/ 1064 w 1064"/>
                      <a:gd name="T17" fmla="*/ 7 h 12"/>
                      <a:gd name="T18" fmla="*/ 1054 w 1064"/>
                      <a:gd name="T19" fmla="*/ 5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64" h="12">
                        <a:moveTo>
                          <a:pt x="1054" y="5"/>
                        </a:moveTo>
                        <a:lnTo>
                          <a:pt x="1059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1059" y="12"/>
                        </a:lnTo>
                        <a:lnTo>
                          <a:pt x="1064" y="7"/>
                        </a:lnTo>
                        <a:lnTo>
                          <a:pt x="1059" y="12"/>
                        </a:lnTo>
                        <a:lnTo>
                          <a:pt x="1063" y="10"/>
                        </a:lnTo>
                        <a:lnTo>
                          <a:pt x="1064" y="7"/>
                        </a:lnTo>
                        <a:lnTo>
                          <a:pt x="1054" y="5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Rectangle 380"/>
                  <p:cNvSpPr>
                    <a:spLocks noChangeArrowheads="1"/>
                  </p:cNvSpPr>
                  <p:nvPr/>
                </p:nvSpPr>
                <p:spPr bwMode="auto">
                  <a:xfrm>
                    <a:off x="2536" y="2283"/>
                    <a:ext cx="1166" cy="102"/>
                  </a:xfrm>
                  <a:prstGeom prst="rect">
                    <a:avLst/>
                  </a:prstGeom>
                  <a:solidFill>
                    <a:srgbClr val="8E776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Freeform 381"/>
                  <p:cNvSpPr>
                    <a:spLocks/>
                  </p:cNvSpPr>
                  <p:nvPr/>
                </p:nvSpPr>
                <p:spPr bwMode="auto">
                  <a:xfrm>
                    <a:off x="3696" y="2277"/>
                    <a:ext cx="12" cy="108"/>
                  </a:xfrm>
                  <a:custGeom>
                    <a:avLst/>
                    <a:gdLst>
                      <a:gd name="T0" fmla="*/ 6 w 12"/>
                      <a:gd name="T1" fmla="*/ 12 h 108"/>
                      <a:gd name="T2" fmla="*/ 0 w 12"/>
                      <a:gd name="T3" fmla="*/ 6 h 108"/>
                      <a:gd name="T4" fmla="*/ 0 w 12"/>
                      <a:gd name="T5" fmla="*/ 108 h 108"/>
                      <a:gd name="T6" fmla="*/ 12 w 12"/>
                      <a:gd name="T7" fmla="*/ 108 h 108"/>
                      <a:gd name="T8" fmla="*/ 12 w 12"/>
                      <a:gd name="T9" fmla="*/ 6 h 108"/>
                      <a:gd name="T10" fmla="*/ 6 w 12"/>
                      <a:gd name="T11" fmla="*/ 0 h 108"/>
                      <a:gd name="T12" fmla="*/ 12 w 12"/>
                      <a:gd name="T13" fmla="*/ 6 h 108"/>
                      <a:gd name="T14" fmla="*/ 12 w 12"/>
                      <a:gd name="T15" fmla="*/ 0 h 108"/>
                      <a:gd name="T16" fmla="*/ 6 w 12"/>
                      <a:gd name="T17" fmla="*/ 0 h 108"/>
                      <a:gd name="T18" fmla="*/ 6 w 12"/>
                      <a:gd name="T19" fmla="*/ 12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08">
                        <a:moveTo>
                          <a:pt x="6" y="12"/>
                        </a:moveTo>
                        <a:lnTo>
                          <a:pt x="0" y="6"/>
                        </a:lnTo>
                        <a:lnTo>
                          <a:pt x="0" y="108"/>
                        </a:lnTo>
                        <a:lnTo>
                          <a:pt x="12" y="108"/>
                        </a:lnTo>
                        <a:lnTo>
                          <a:pt x="12" y="6"/>
                        </a:lnTo>
                        <a:lnTo>
                          <a:pt x="6" y="0"/>
                        </a:lnTo>
                        <a:lnTo>
                          <a:pt x="12" y="6"/>
                        </a:lnTo>
                        <a:lnTo>
                          <a:pt x="12" y="0"/>
                        </a:lnTo>
                        <a:lnTo>
                          <a:pt x="6" y="0"/>
                        </a:lnTo>
                        <a:lnTo>
                          <a:pt x="6" y="1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7" name="Freeform 382"/>
                  <p:cNvSpPr>
                    <a:spLocks/>
                  </p:cNvSpPr>
                  <p:nvPr/>
                </p:nvSpPr>
                <p:spPr bwMode="auto">
                  <a:xfrm>
                    <a:off x="2530" y="2277"/>
                    <a:ext cx="1172" cy="12"/>
                  </a:xfrm>
                  <a:custGeom>
                    <a:avLst/>
                    <a:gdLst>
                      <a:gd name="T0" fmla="*/ 12 w 1172"/>
                      <a:gd name="T1" fmla="*/ 6 h 12"/>
                      <a:gd name="T2" fmla="*/ 6 w 1172"/>
                      <a:gd name="T3" fmla="*/ 12 h 12"/>
                      <a:gd name="T4" fmla="*/ 1172 w 1172"/>
                      <a:gd name="T5" fmla="*/ 12 h 12"/>
                      <a:gd name="T6" fmla="*/ 1172 w 1172"/>
                      <a:gd name="T7" fmla="*/ 0 h 12"/>
                      <a:gd name="T8" fmla="*/ 6 w 1172"/>
                      <a:gd name="T9" fmla="*/ 0 h 12"/>
                      <a:gd name="T10" fmla="*/ 0 w 1172"/>
                      <a:gd name="T11" fmla="*/ 6 h 12"/>
                      <a:gd name="T12" fmla="*/ 6 w 1172"/>
                      <a:gd name="T13" fmla="*/ 0 h 12"/>
                      <a:gd name="T14" fmla="*/ 0 w 1172"/>
                      <a:gd name="T15" fmla="*/ 0 h 12"/>
                      <a:gd name="T16" fmla="*/ 0 w 1172"/>
                      <a:gd name="T17" fmla="*/ 6 h 12"/>
                      <a:gd name="T18" fmla="*/ 12 w 1172"/>
                      <a:gd name="T19" fmla="*/ 6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72" h="12">
                        <a:moveTo>
                          <a:pt x="12" y="6"/>
                        </a:moveTo>
                        <a:lnTo>
                          <a:pt x="6" y="12"/>
                        </a:lnTo>
                        <a:lnTo>
                          <a:pt x="1172" y="12"/>
                        </a:lnTo>
                        <a:lnTo>
                          <a:pt x="1172" y="0"/>
                        </a:lnTo>
                        <a:lnTo>
                          <a:pt x="6" y="0"/>
                        </a:lnTo>
                        <a:lnTo>
                          <a:pt x="0" y="6"/>
                        </a:lnTo>
                        <a:lnTo>
                          <a:pt x="6" y="0"/>
                        </a:ln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12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8" name="Freeform 383"/>
                  <p:cNvSpPr>
                    <a:spLocks/>
                  </p:cNvSpPr>
                  <p:nvPr/>
                </p:nvSpPr>
                <p:spPr bwMode="auto">
                  <a:xfrm>
                    <a:off x="2530" y="2283"/>
                    <a:ext cx="12" cy="108"/>
                  </a:xfrm>
                  <a:custGeom>
                    <a:avLst/>
                    <a:gdLst>
                      <a:gd name="T0" fmla="*/ 6 w 12"/>
                      <a:gd name="T1" fmla="*/ 96 h 108"/>
                      <a:gd name="T2" fmla="*/ 12 w 12"/>
                      <a:gd name="T3" fmla="*/ 102 h 108"/>
                      <a:gd name="T4" fmla="*/ 12 w 12"/>
                      <a:gd name="T5" fmla="*/ 0 h 108"/>
                      <a:gd name="T6" fmla="*/ 0 w 12"/>
                      <a:gd name="T7" fmla="*/ 0 h 108"/>
                      <a:gd name="T8" fmla="*/ 0 w 12"/>
                      <a:gd name="T9" fmla="*/ 102 h 108"/>
                      <a:gd name="T10" fmla="*/ 6 w 12"/>
                      <a:gd name="T11" fmla="*/ 108 h 108"/>
                      <a:gd name="T12" fmla="*/ 0 w 12"/>
                      <a:gd name="T13" fmla="*/ 102 h 108"/>
                      <a:gd name="T14" fmla="*/ 0 w 12"/>
                      <a:gd name="T15" fmla="*/ 108 h 108"/>
                      <a:gd name="T16" fmla="*/ 6 w 12"/>
                      <a:gd name="T17" fmla="*/ 108 h 108"/>
                      <a:gd name="T18" fmla="*/ 6 w 12"/>
                      <a:gd name="T19" fmla="*/ 96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2" h="108">
                        <a:moveTo>
                          <a:pt x="6" y="96"/>
                        </a:moveTo>
                        <a:lnTo>
                          <a:pt x="12" y="102"/>
                        </a:lnTo>
                        <a:lnTo>
                          <a:pt x="12" y="0"/>
                        </a:lnTo>
                        <a:lnTo>
                          <a:pt x="0" y="0"/>
                        </a:lnTo>
                        <a:lnTo>
                          <a:pt x="0" y="102"/>
                        </a:lnTo>
                        <a:lnTo>
                          <a:pt x="6" y="108"/>
                        </a:lnTo>
                        <a:lnTo>
                          <a:pt x="0" y="102"/>
                        </a:lnTo>
                        <a:lnTo>
                          <a:pt x="0" y="108"/>
                        </a:lnTo>
                        <a:lnTo>
                          <a:pt x="6" y="108"/>
                        </a:lnTo>
                        <a:lnTo>
                          <a:pt x="6" y="9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9" name="Freeform 384"/>
                  <p:cNvSpPr>
                    <a:spLocks/>
                  </p:cNvSpPr>
                  <p:nvPr/>
                </p:nvSpPr>
                <p:spPr bwMode="auto">
                  <a:xfrm>
                    <a:off x="2536" y="2379"/>
                    <a:ext cx="1172" cy="12"/>
                  </a:xfrm>
                  <a:custGeom>
                    <a:avLst/>
                    <a:gdLst>
                      <a:gd name="T0" fmla="*/ 1160 w 1172"/>
                      <a:gd name="T1" fmla="*/ 6 h 12"/>
                      <a:gd name="T2" fmla="*/ 1166 w 1172"/>
                      <a:gd name="T3" fmla="*/ 0 h 12"/>
                      <a:gd name="T4" fmla="*/ 0 w 1172"/>
                      <a:gd name="T5" fmla="*/ 0 h 12"/>
                      <a:gd name="T6" fmla="*/ 0 w 1172"/>
                      <a:gd name="T7" fmla="*/ 12 h 12"/>
                      <a:gd name="T8" fmla="*/ 1166 w 1172"/>
                      <a:gd name="T9" fmla="*/ 12 h 12"/>
                      <a:gd name="T10" fmla="*/ 1172 w 1172"/>
                      <a:gd name="T11" fmla="*/ 6 h 12"/>
                      <a:gd name="T12" fmla="*/ 1166 w 1172"/>
                      <a:gd name="T13" fmla="*/ 12 h 12"/>
                      <a:gd name="T14" fmla="*/ 1172 w 1172"/>
                      <a:gd name="T15" fmla="*/ 12 h 12"/>
                      <a:gd name="T16" fmla="*/ 1172 w 1172"/>
                      <a:gd name="T17" fmla="*/ 6 h 12"/>
                      <a:gd name="T18" fmla="*/ 1160 w 1172"/>
                      <a:gd name="T19" fmla="*/ 6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72" h="12">
                        <a:moveTo>
                          <a:pt x="1160" y="6"/>
                        </a:moveTo>
                        <a:lnTo>
                          <a:pt x="1166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1166" y="12"/>
                        </a:lnTo>
                        <a:lnTo>
                          <a:pt x="1172" y="6"/>
                        </a:lnTo>
                        <a:lnTo>
                          <a:pt x="1166" y="12"/>
                        </a:lnTo>
                        <a:lnTo>
                          <a:pt x="1172" y="12"/>
                        </a:lnTo>
                        <a:lnTo>
                          <a:pt x="1172" y="6"/>
                        </a:lnTo>
                        <a:lnTo>
                          <a:pt x="1160" y="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0" name="Freeform 385"/>
                  <p:cNvSpPr>
                    <a:spLocks/>
                  </p:cNvSpPr>
                  <p:nvPr/>
                </p:nvSpPr>
                <p:spPr bwMode="auto">
                  <a:xfrm>
                    <a:off x="2536" y="2177"/>
                    <a:ext cx="1166" cy="106"/>
                  </a:xfrm>
                  <a:custGeom>
                    <a:avLst/>
                    <a:gdLst>
                      <a:gd name="T0" fmla="*/ 47 w 1166"/>
                      <a:gd name="T1" fmla="*/ 0 h 106"/>
                      <a:gd name="T2" fmla="*/ 1119 w 1166"/>
                      <a:gd name="T3" fmla="*/ 0 h 106"/>
                      <a:gd name="T4" fmla="*/ 1166 w 1166"/>
                      <a:gd name="T5" fmla="*/ 106 h 106"/>
                      <a:gd name="T6" fmla="*/ 0 w 1166"/>
                      <a:gd name="T7" fmla="*/ 106 h 106"/>
                      <a:gd name="T8" fmla="*/ 47 w 1166"/>
                      <a:gd name="T9" fmla="*/ 0 h 1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66" h="106">
                        <a:moveTo>
                          <a:pt x="47" y="0"/>
                        </a:moveTo>
                        <a:lnTo>
                          <a:pt x="1119" y="0"/>
                        </a:lnTo>
                        <a:lnTo>
                          <a:pt x="1166" y="106"/>
                        </a:lnTo>
                        <a:lnTo>
                          <a:pt x="0" y="106"/>
                        </a:lnTo>
                        <a:lnTo>
                          <a:pt x="47" y="0"/>
                        </a:lnTo>
                        <a:close/>
                      </a:path>
                    </a:pathLst>
                  </a:custGeom>
                  <a:solidFill>
                    <a:srgbClr val="441E0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1" name="Freeform 386"/>
                  <p:cNvSpPr>
                    <a:spLocks/>
                  </p:cNvSpPr>
                  <p:nvPr/>
                </p:nvSpPr>
                <p:spPr bwMode="auto">
                  <a:xfrm>
                    <a:off x="2583" y="2171"/>
                    <a:ext cx="1077" cy="12"/>
                  </a:xfrm>
                  <a:custGeom>
                    <a:avLst/>
                    <a:gdLst>
                      <a:gd name="T0" fmla="*/ 1077 w 1077"/>
                      <a:gd name="T1" fmla="*/ 4 h 12"/>
                      <a:gd name="T2" fmla="*/ 1072 w 1077"/>
                      <a:gd name="T3" fmla="*/ 0 h 12"/>
                      <a:gd name="T4" fmla="*/ 0 w 1077"/>
                      <a:gd name="T5" fmla="*/ 0 h 12"/>
                      <a:gd name="T6" fmla="*/ 0 w 1077"/>
                      <a:gd name="T7" fmla="*/ 12 h 12"/>
                      <a:gd name="T8" fmla="*/ 1072 w 1077"/>
                      <a:gd name="T9" fmla="*/ 12 h 12"/>
                      <a:gd name="T10" fmla="*/ 1067 w 1077"/>
                      <a:gd name="T11" fmla="*/ 8 h 12"/>
                      <a:gd name="T12" fmla="*/ 1077 w 1077"/>
                      <a:gd name="T13" fmla="*/ 4 h 12"/>
                      <a:gd name="T14" fmla="*/ 1076 w 1077"/>
                      <a:gd name="T15" fmla="*/ 1 h 12"/>
                      <a:gd name="T16" fmla="*/ 1072 w 1077"/>
                      <a:gd name="T17" fmla="*/ 0 h 12"/>
                      <a:gd name="T18" fmla="*/ 1077 w 1077"/>
                      <a:gd name="T19" fmla="*/ 4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077" h="12">
                        <a:moveTo>
                          <a:pt x="1077" y="4"/>
                        </a:moveTo>
                        <a:lnTo>
                          <a:pt x="1072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1072" y="12"/>
                        </a:lnTo>
                        <a:lnTo>
                          <a:pt x="1067" y="8"/>
                        </a:lnTo>
                        <a:lnTo>
                          <a:pt x="1077" y="4"/>
                        </a:lnTo>
                        <a:lnTo>
                          <a:pt x="1076" y="1"/>
                        </a:lnTo>
                        <a:lnTo>
                          <a:pt x="1072" y="0"/>
                        </a:lnTo>
                        <a:lnTo>
                          <a:pt x="1077" y="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2" name="Freeform 387"/>
                  <p:cNvSpPr>
                    <a:spLocks/>
                  </p:cNvSpPr>
                  <p:nvPr/>
                </p:nvSpPr>
                <p:spPr bwMode="auto">
                  <a:xfrm>
                    <a:off x="3650" y="2175"/>
                    <a:ext cx="60" cy="114"/>
                  </a:xfrm>
                  <a:custGeom>
                    <a:avLst/>
                    <a:gdLst>
                      <a:gd name="T0" fmla="*/ 52 w 60"/>
                      <a:gd name="T1" fmla="*/ 114 h 114"/>
                      <a:gd name="T2" fmla="*/ 57 w 60"/>
                      <a:gd name="T3" fmla="*/ 105 h 114"/>
                      <a:gd name="T4" fmla="*/ 10 w 60"/>
                      <a:gd name="T5" fmla="*/ 0 h 114"/>
                      <a:gd name="T6" fmla="*/ 0 w 60"/>
                      <a:gd name="T7" fmla="*/ 4 h 114"/>
                      <a:gd name="T8" fmla="*/ 47 w 60"/>
                      <a:gd name="T9" fmla="*/ 110 h 114"/>
                      <a:gd name="T10" fmla="*/ 52 w 60"/>
                      <a:gd name="T11" fmla="*/ 102 h 114"/>
                      <a:gd name="T12" fmla="*/ 52 w 60"/>
                      <a:gd name="T13" fmla="*/ 114 h 114"/>
                      <a:gd name="T14" fmla="*/ 60 w 60"/>
                      <a:gd name="T15" fmla="*/ 114 h 114"/>
                      <a:gd name="T16" fmla="*/ 57 w 60"/>
                      <a:gd name="T17" fmla="*/ 105 h 114"/>
                      <a:gd name="T18" fmla="*/ 52 w 60"/>
                      <a:gd name="T19" fmla="*/ 114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60" h="114">
                        <a:moveTo>
                          <a:pt x="52" y="114"/>
                        </a:moveTo>
                        <a:lnTo>
                          <a:pt x="57" y="105"/>
                        </a:lnTo>
                        <a:lnTo>
                          <a:pt x="10" y="0"/>
                        </a:lnTo>
                        <a:lnTo>
                          <a:pt x="0" y="4"/>
                        </a:lnTo>
                        <a:lnTo>
                          <a:pt x="47" y="110"/>
                        </a:lnTo>
                        <a:lnTo>
                          <a:pt x="52" y="102"/>
                        </a:lnTo>
                        <a:lnTo>
                          <a:pt x="52" y="114"/>
                        </a:lnTo>
                        <a:lnTo>
                          <a:pt x="60" y="114"/>
                        </a:lnTo>
                        <a:lnTo>
                          <a:pt x="57" y="105"/>
                        </a:lnTo>
                        <a:lnTo>
                          <a:pt x="52" y="11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3" name="Freeform 388"/>
                  <p:cNvSpPr>
                    <a:spLocks/>
                  </p:cNvSpPr>
                  <p:nvPr/>
                </p:nvSpPr>
                <p:spPr bwMode="auto">
                  <a:xfrm>
                    <a:off x="2528" y="2277"/>
                    <a:ext cx="1174" cy="12"/>
                  </a:xfrm>
                  <a:custGeom>
                    <a:avLst/>
                    <a:gdLst>
                      <a:gd name="T0" fmla="*/ 4 w 1174"/>
                      <a:gd name="T1" fmla="*/ 3 h 12"/>
                      <a:gd name="T2" fmla="*/ 8 w 1174"/>
                      <a:gd name="T3" fmla="*/ 12 h 12"/>
                      <a:gd name="T4" fmla="*/ 1174 w 1174"/>
                      <a:gd name="T5" fmla="*/ 12 h 12"/>
                      <a:gd name="T6" fmla="*/ 1174 w 1174"/>
                      <a:gd name="T7" fmla="*/ 0 h 12"/>
                      <a:gd name="T8" fmla="*/ 8 w 1174"/>
                      <a:gd name="T9" fmla="*/ 0 h 12"/>
                      <a:gd name="T10" fmla="*/ 13 w 1174"/>
                      <a:gd name="T11" fmla="*/ 8 h 12"/>
                      <a:gd name="T12" fmla="*/ 4 w 1174"/>
                      <a:gd name="T13" fmla="*/ 3 h 12"/>
                      <a:gd name="T14" fmla="*/ 0 w 1174"/>
                      <a:gd name="T15" fmla="*/ 12 h 12"/>
                      <a:gd name="T16" fmla="*/ 8 w 1174"/>
                      <a:gd name="T17" fmla="*/ 12 h 12"/>
                      <a:gd name="T18" fmla="*/ 4 w 1174"/>
                      <a:gd name="T19" fmla="*/ 3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74" h="12">
                        <a:moveTo>
                          <a:pt x="4" y="3"/>
                        </a:moveTo>
                        <a:lnTo>
                          <a:pt x="8" y="12"/>
                        </a:lnTo>
                        <a:lnTo>
                          <a:pt x="1174" y="12"/>
                        </a:lnTo>
                        <a:lnTo>
                          <a:pt x="1174" y="0"/>
                        </a:lnTo>
                        <a:lnTo>
                          <a:pt x="8" y="0"/>
                        </a:lnTo>
                        <a:lnTo>
                          <a:pt x="13" y="8"/>
                        </a:lnTo>
                        <a:lnTo>
                          <a:pt x="4" y="3"/>
                        </a:lnTo>
                        <a:lnTo>
                          <a:pt x="0" y="12"/>
                        </a:lnTo>
                        <a:lnTo>
                          <a:pt x="8" y="12"/>
                        </a:lnTo>
                        <a:lnTo>
                          <a:pt x="4" y="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4" name="Freeform 389"/>
                  <p:cNvSpPr>
                    <a:spLocks/>
                  </p:cNvSpPr>
                  <p:nvPr/>
                </p:nvSpPr>
                <p:spPr bwMode="auto">
                  <a:xfrm>
                    <a:off x="2532" y="2171"/>
                    <a:ext cx="56" cy="114"/>
                  </a:xfrm>
                  <a:custGeom>
                    <a:avLst/>
                    <a:gdLst>
                      <a:gd name="T0" fmla="*/ 51 w 56"/>
                      <a:gd name="T1" fmla="*/ 0 h 114"/>
                      <a:gd name="T2" fmla="*/ 47 w 56"/>
                      <a:gd name="T3" fmla="*/ 4 h 114"/>
                      <a:gd name="T4" fmla="*/ 0 w 56"/>
                      <a:gd name="T5" fmla="*/ 109 h 114"/>
                      <a:gd name="T6" fmla="*/ 9 w 56"/>
                      <a:gd name="T7" fmla="*/ 114 h 114"/>
                      <a:gd name="T8" fmla="*/ 56 w 56"/>
                      <a:gd name="T9" fmla="*/ 8 h 114"/>
                      <a:gd name="T10" fmla="*/ 51 w 56"/>
                      <a:gd name="T11" fmla="*/ 12 h 114"/>
                      <a:gd name="T12" fmla="*/ 51 w 56"/>
                      <a:gd name="T13" fmla="*/ 0 h 114"/>
                      <a:gd name="T14" fmla="*/ 48 w 56"/>
                      <a:gd name="T15" fmla="*/ 1 h 114"/>
                      <a:gd name="T16" fmla="*/ 47 w 56"/>
                      <a:gd name="T17" fmla="*/ 4 h 114"/>
                      <a:gd name="T18" fmla="*/ 51 w 56"/>
                      <a:gd name="T19" fmla="*/ 0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6" h="114">
                        <a:moveTo>
                          <a:pt x="51" y="0"/>
                        </a:moveTo>
                        <a:lnTo>
                          <a:pt x="47" y="4"/>
                        </a:lnTo>
                        <a:lnTo>
                          <a:pt x="0" y="109"/>
                        </a:lnTo>
                        <a:lnTo>
                          <a:pt x="9" y="114"/>
                        </a:lnTo>
                        <a:lnTo>
                          <a:pt x="56" y="8"/>
                        </a:lnTo>
                        <a:lnTo>
                          <a:pt x="51" y="12"/>
                        </a:lnTo>
                        <a:lnTo>
                          <a:pt x="51" y="0"/>
                        </a:lnTo>
                        <a:lnTo>
                          <a:pt x="48" y="1"/>
                        </a:lnTo>
                        <a:lnTo>
                          <a:pt x="47" y="4"/>
                        </a:lnTo>
                        <a:lnTo>
                          <a:pt x="5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5" name="Freeform 390"/>
                  <p:cNvSpPr>
                    <a:spLocks/>
                  </p:cNvSpPr>
                  <p:nvPr/>
                </p:nvSpPr>
                <p:spPr bwMode="auto">
                  <a:xfrm>
                    <a:off x="2739" y="2135"/>
                    <a:ext cx="798" cy="122"/>
                  </a:xfrm>
                  <a:custGeom>
                    <a:avLst/>
                    <a:gdLst>
                      <a:gd name="T0" fmla="*/ 798 w 798"/>
                      <a:gd name="T1" fmla="*/ 0 h 122"/>
                      <a:gd name="T2" fmla="*/ 793 w 798"/>
                      <a:gd name="T3" fmla="*/ 9 h 122"/>
                      <a:gd name="T4" fmla="*/ 787 w 798"/>
                      <a:gd name="T5" fmla="*/ 20 h 122"/>
                      <a:gd name="T6" fmla="*/ 778 w 798"/>
                      <a:gd name="T7" fmla="*/ 30 h 122"/>
                      <a:gd name="T8" fmla="*/ 767 w 798"/>
                      <a:gd name="T9" fmla="*/ 41 h 122"/>
                      <a:gd name="T10" fmla="*/ 753 w 798"/>
                      <a:gd name="T11" fmla="*/ 51 h 122"/>
                      <a:gd name="T12" fmla="*/ 735 w 798"/>
                      <a:gd name="T13" fmla="*/ 61 h 122"/>
                      <a:gd name="T14" fmla="*/ 717 w 798"/>
                      <a:gd name="T15" fmla="*/ 71 h 122"/>
                      <a:gd name="T16" fmla="*/ 694 w 798"/>
                      <a:gd name="T17" fmla="*/ 80 h 122"/>
                      <a:gd name="T18" fmla="*/ 668 w 798"/>
                      <a:gd name="T19" fmla="*/ 89 h 122"/>
                      <a:gd name="T20" fmla="*/ 640 w 798"/>
                      <a:gd name="T21" fmla="*/ 97 h 122"/>
                      <a:gd name="T22" fmla="*/ 609 w 798"/>
                      <a:gd name="T23" fmla="*/ 104 h 122"/>
                      <a:gd name="T24" fmla="*/ 573 w 798"/>
                      <a:gd name="T25" fmla="*/ 110 h 122"/>
                      <a:gd name="T26" fmla="*/ 536 w 798"/>
                      <a:gd name="T27" fmla="*/ 115 h 122"/>
                      <a:gd name="T28" fmla="*/ 494 w 798"/>
                      <a:gd name="T29" fmla="*/ 118 h 122"/>
                      <a:gd name="T30" fmla="*/ 449 w 798"/>
                      <a:gd name="T31" fmla="*/ 121 h 122"/>
                      <a:gd name="T32" fmla="*/ 400 w 798"/>
                      <a:gd name="T33" fmla="*/ 122 h 122"/>
                      <a:gd name="T34" fmla="*/ 350 w 798"/>
                      <a:gd name="T35" fmla="*/ 121 h 122"/>
                      <a:gd name="T36" fmla="*/ 306 w 798"/>
                      <a:gd name="T37" fmla="*/ 118 h 122"/>
                      <a:gd name="T38" fmla="*/ 263 w 798"/>
                      <a:gd name="T39" fmla="*/ 115 h 122"/>
                      <a:gd name="T40" fmla="*/ 226 w 798"/>
                      <a:gd name="T41" fmla="*/ 110 h 122"/>
                      <a:gd name="T42" fmla="*/ 191 w 798"/>
                      <a:gd name="T43" fmla="*/ 104 h 122"/>
                      <a:gd name="T44" fmla="*/ 159 w 798"/>
                      <a:gd name="T45" fmla="*/ 97 h 122"/>
                      <a:gd name="T46" fmla="*/ 131 w 798"/>
                      <a:gd name="T47" fmla="*/ 89 h 122"/>
                      <a:gd name="T48" fmla="*/ 105 w 798"/>
                      <a:gd name="T49" fmla="*/ 80 h 122"/>
                      <a:gd name="T50" fmla="*/ 83 w 798"/>
                      <a:gd name="T51" fmla="*/ 71 h 122"/>
                      <a:gd name="T52" fmla="*/ 63 w 798"/>
                      <a:gd name="T53" fmla="*/ 61 h 122"/>
                      <a:gd name="T54" fmla="*/ 46 w 798"/>
                      <a:gd name="T55" fmla="*/ 51 h 122"/>
                      <a:gd name="T56" fmla="*/ 32 w 798"/>
                      <a:gd name="T57" fmla="*/ 41 h 122"/>
                      <a:gd name="T58" fmla="*/ 20 w 798"/>
                      <a:gd name="T59" fmla="*/ 30 h 122"/>
                      <a:gd name="T60" fmla="*/ 11 w 798"/>
                      <a:gd name="T61" fmla="*/ 20 h 122"/>
                      <a:gd name="T62" fmla="*/ 5 w 798"/>
                      <a:gd name="T63" fmla="*/ 9 h 122"/>
                      <a:gd name="T64" fmla="*/ 0 w 798"/>
                      <a:gd name="T65" fmla="*/ 0 h 122"/>
                      <a:gd name="T66" fmla="*/ 798 w 798"/>
                      <a:gd name="T67" fmla="*/ 0 h 12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798" h="122">
                        <a:moveTo>
                          <a:pt x="798" y="0"/>
                        </a:moveTo>
                        <a:lnTo>
                          <a:pt x="793" y="9"/>
                        </a:lnTo>
                        <a:lnTo>
                          <a:pt x="787" y="20"/>
                        </a:lnTo>
                        <a:lnTo>
                          <a:pt x="778" y="30"/>
                        </a:lnTo>
                        <a:lnTo>
                          <a:pt x="767" y="41"/>
                        </a:lnTo>
                        <a:lnTo>
                          <a:pt x="753" y="51"/>
                        </a:lnTo>
                        <a:lnTo>
                          <a:pt x="735" y="61"/>
                        </a:lnTo>
                        <a:lnTo>
                          <a:pt x="717" y="71"/>
                        </a:lnTo>
                        <a:lnTo>
                          <a:pt x="694" y="80"/>
                        </a:lnTo>
                        <a:lnTo>
                          <a:pt x="668" y="89"/>
                        </a:lnTo>
                        <a:lnTo>
                          <a:pt x="640" y="97"/>
                        </a:lnTo>
                        <a:lnTo>
                          <a:pt x="609" y="104"/>
                        </a:lnTo>
                        <a:lnTo>
                          <a:pt x="573" y="110"/>
                        </a:lnTo>
                        <a:lnTo>
                          <a:pt x="536" y="115"/>
                        </a:lnTo>
                        <a:lnTo>
                          <a:pt x="494" y="118"/>
                        </a:lnTo>
                        <a:lnTo>
                          <a:pt x="449" y="121"/>
                        </a:lnTo>
                        <a:lnTo>
                          <a:pt x="400" y="122"/>
                        </a:lnTo>
                        <a:lnTo>
                          <a:pt x="350" y="121"/>
                        </a:lnTo>
                        <a:lnTo>
                          <a:pt x="306" y="118"/>
                        </a:lnTo>
                        <a:lnTo>
                          <a:pt x="263" y="115"/>
                        </a:lnTo>
                        <a:lnTo>
                          <a:pt x="226" y="110"/>
                        </a:lnTo>
                        <a:lnTo>
                          <a:pt x="191" y="104"/>
                        </a:lnTo>
                        <a:lnTo>
                          <a:pt x="159" y="97"/>
                        </a:lnTo>
                        <a:lnTo>
                          <a:pt x="131" y="89"/>
                        </a:lnTo>
                        <a:lnTo>
                          <a:pt x="105" y="80"/>
                        </a:lnTo>
                        <a:lnTo>
                          <a:pt x="83" y="71"/>
                        </a:lnTo>
                        <a:lnTo>
                          <a:pt x="63" y="61"/>
                        </a:lnTo>
                        <a:lnTo>
                          <a:pt x="46" y="51"/>
                        </a:lnTo>
                        <a:lnTo>
                          <a:pt x="32" y="41"/>
                        </a:lnTo>
                        <a:lnTo>
                          <a:pt x="20" y="30"/>
                        </a:lnTo>
                        <a:lnTo>
                          <a:pt x="11" y="20"/>
                        </a:lnTo>
                        <a:lnTo>
                          <a:pt x="5" y="9"/>
                        </a:lnTo>
                        <a:lnTo>
                          <a:pt x="0" y="0"/>
                        </a:lnTo>
                        <a:lnTo>
                          <a:pt x="798" y="0"/>
                        </a:lnTo>
                        <a:close/>
                      </a:path>
                    </a:pathLst>
                  </a:custGeom>
                  <a:solidFill>
                    <a:srgbClr val="441E07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6" name="Freeform 391"/>
                  <p:cNvSpPr>
                    <a:spLocks/>
                  </p:cNvSpPr>
                  <p:nvPr/>
                </p:nvSpPr>
                <p:spPr bwMode="auto">
                  <a:xfrm>
                    <a:off x="3139" y="2134"/>
                    <a:ext cx="402" cy="129"/>
                  </a:xfrm>
                  <a:custGeom>
                    <a:avLst/>
                    <a:gdLst>
                      <a:gd name="T0" fmla="*/ 0 w 402"/>
                      <a:gd name="T1" fmla="*/ 129 h 129"/>
                      <a:gd name="T2" fmla="*/ 0 w 402"/>
                      <a:gd name="T3" fmla="*/ 129 h 129"/>
                      <a:gd name="T4" fmla="*/ 49 w 402"/>
                      <a:gd name="T5" fmla="*/ 126 h 129"/>
                      <a:gd name="T6" fmla="*/ 94 w 402"/>
                      <a:gd name="T7" fmla="*/ 124 h 129"/>
                      <a:gd name="T8" fmla="*/ 136 w 402"/>
                      <a:gd name="T9" fmla="*/ 121 h 129"/>
                      <a:gd name="T10" fmla="*/ 173 w 402"/>
                      <a:gd name="T11" fmla="*/ 116 h 129"/>
                      <a:gd name="T12" fmla="*/ 209 w 402"/>
                      <a:gd name="T13" fmla="*/ 110 h 129"/>
                      <a:gd name="T14" fmla="*/ 241 w 402"/>
                      <a:gd name="T15" fmla="*/ 103 h 129"/>
                      <a:gd name="T16" fmla="*/ 270 w 402"/>
                      <a:gd name="T17" fmla="*/ 95 h 129"/>
                      <a:gd name="T18" fmla="*/ 295 w 402"/>
                      <a:gd name="T19" fmla="*/ 85 h 129"/>
                      <a:gd name="T20" fmla="*/ 319 w 402"/>
                      <a:gd name="T21" fmla="*/ 77 h 129"/>
                      <a:gd name="T22" fmla="*/ 338 w 402"/>
                      <a:gd name="T23" fmla="*/ 67 h 129"/>
                      <a:gd name="T24" fmla="*/ 355 w 402"/>
                      <a:gd name="T25" fmla="*/ 57 h 129"/>
                      <a:gd name="T26" fmla="*/ 371 w 402"/>
                      <a:gd name="T27" fmla="*/ 45 h 129"/>
                      <a:gd name="T28" fmla="*/ 381 w 402"/>
                      <a:gd name="T29" fmla="*/ 35 h 129"/>
                      <a:gd name="T30" fmla="*/ 392 w 402"/>
                      <a:gd name="T31" fmla="*/ 23 h 129"/>
                      <a:gd name="T32" fmla="*/ 398 w 402"/>
                      <a:gd name="T33" fmla="*/ 12 h 129"/>
                      <a:gd name="T34" fmla="*/ 402 w 402"/>
                      <a:gd name="T35" fmla="*/ 2 h 129"/>
                      <a:gd name="T36" fmla="*/ 393 w 402"/>
                      <a:gd name="T37" fmla="*/ 0 h 129"/>
                      <a:gd name="T38" fmla="*/ 388 w 402"/>
                      <a:gd name="T39" fmla="*/ 8 h 129"/>
                      <a:gd name="T40" fmla="*/ 382 w 402"/>
                      <a:gd name="T41" fmla="*/ 18 h 129"/>
                      <a:gd name="T42" fmla="*/ 374 w 402"/>
                      <a:gd name="T43" fmla="*/ 28 h 129"/>
                      <a:gd name="T44" fmla="*/ 364 w 402"/>
                      <a:gd name="T45" fmla="*/ 38 h 129"/>
                      <a:gd name="T46" fmla="*/ 351 w 402"/>
                      <a:gd name="T47" fmla="*/ 48 h 129"/>
                      <a:gd name="T48" fmla="*/ 333 w 402"/>
                      <a:gd name="T49" fmla="*/ 57 h 129"/>
                      <a:gd name="T50" fmla="*/ 314 w 402"/>
                      <a:gd name="T51" fmla="*/ 68 h 129"/>
                      <a:gd name="T52" fmla="*/ 293 w 402"/>
                      <a:gd name="T53" fmla="*/ 76 h 129"/>
                      <a:gd name="T54" fmla="*/ 267 w 402"/>
                      <a:gd name="T55" fmla="*/ 85 h 129"/>
                      <a:gd name="T56" fmla="*/ 239 w 402"/>
                      <a:gd name="T57" fmla="*/ 94 h 129"/>
                      <a:gd name="T58" fmla="*/ 209 w 402"/>
                      <a:gd name="T59" fmla="*/ 101 h 129"/>
                      <a:gd name="T60" fmla="*/ 173 w 402"/>
                      <a:gd name="T61" fmla="*/ 106 h 129"/>
                      <a:gd name="T62" fmla="*/ 136 w 402"/>
                      <a:gd name="T63" fmla="*/ 111 h 129"/>
                      <a:gd name="T64" fmla="*/ 94 w 402"/>
                      <a:gd name="T65" fmla="*/ 115 h 129"/>
                      <a:gd name="T66" fmla="*/ 49 w 402"/>
                      <a:gd name="T67" fmla="*/ 117 h 129"/>
                      <a:gd name="T68" fmla="*/ 0 w 402"/>
                      <a:gd name="T69" fmla="*/ 117 h 129"/>
                      <a:gd name="T70" fmla="*/ 0 w 402"/>
                      <a:gd name="T71" fmla="*/ 117 h 129"/>
                      <a:gd name="T72" fmla="*/ 0 w 402"/>
                      <a:gd name="T73" fmla="*/ 129 h 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02" h="129">
                        <a:moveTo>
                          <a:pt x="0" y="129"/>
                        </a:moveTo>
                        <a:lnTo>
                          <a:pt x="0" y="129"/>
                        </a:lnTo>
                        <a:lnTo>
                          <a:pt x="49" y="126"/>
                        </a:lnTo>
                        <a:lnTo>
                          <a:pt x="94" y="124"/>
                        </a:lnTo>
                        <a:lnTo>
                          <a:pt x="136" y="121"/>
                        </a:lnTo>
                        <a:lnTo>
                          <a:pt x="173" y="116"/>
                        </a:lnTo>
                        <a:lnTo>
                          <a:pt x="209" y="110"/>
                        </a:lnTo>
                        <a:lnTo>
                          <a:pt x="241" y="103"/>
                        </a:lnTo>
                        <a:lnTo>
                          <a:pt x="270" y="95"/>
                        </a:lnTo>
                        <a:lnTo>
                          <a:pt x="295" y="85"/>
                        </a:lnTo>
                        <a:lnTo>
                          <a:pt x="319" y="77"/>
                        </a:lnTo>
                        <a:lnTo>
                          <a:pt x="338" y="67"/>
                        </a:lnTo>
                        <a:lnTo>
                          <a:pt x="355" y="57"/>
                        </a:lnTo>
                        <a:lnTo>
                          <a:pt x="371" y="45"/>
                        </a:lnTo>
                        <a:lnTo>
                          <a:pt x="381" y="35"/>
                        </a:lnTo>
                        <a:lnTo>
                          <a:pt x="392" y="23"/>
                        </a:lnTo>
                        <a:lnTo>
                          <a:pt x="398" y="12"/>
                        </a:lnTo>
                        <a:lnTo>
                          <a:pt x="402" y="2"/>
                        </a:lnTo>
                        <a:lnTo>
                          <a:pt x="393" y="0"/>
                        </a:lnTo>
                        <a:lnTo>
                          <a:pt x="388" y="8"/>
                        </a:lnTo>
                        <a:lnTo>
                          <a:pt x="382" y="18"/>
                        </a:lnTo>
                        <a:lnTo>
                          <a:pt x="374" y="28"/>
                        </a:lnTo>
                        <a:lnTo>
                          <a:pt x="364" y="38"/>
                        </a:lnTo>
                        <a:lnTo>
                          <a:pt x="351" y="48"/>
                        </a:lnTo>
                        <a:lnTo>
                          <a:pt x="333" y="57"/>
                        </a:lnTo>
                        <a:lnTo>
                          <a:pt x="314" y="68"/>
                        </a:lnTo>
                        <a:lnTo>
                          <a:pt x="293" y="76"/>
                        </a:lnTo>
                        <a:lnTo>
                          <a:pt x="267" y="85"/>
                        </a:lnTo>
                        <a:lnTo>
                          <a:pt x="239" y="94"/>
                        </a:lnTo>
                        <a:lnTo>
                          <a:pt x="209" y="101"/>
                        </a:lnTo>
                        <a:lnTo>
                          <a:pt x="173" y="106"/>
                        </a:lnTo>
                        <a:lnTo>
                          <a:pt x="136" y="111"/>
                        </a:lnTo>
                        <a:lnTo>
                          <a:pt x="94" y="115"/>
                        </a:lnTo>
                        <a:lnTo>
                          <a:pt x="49" y="117"/>
                        </a:lnTo>
                        <a:lnTo>
                          <a:pt x="0" y="117"/>
                        </a:lnTo>
                        <a:lnTo>
                          <a:pt x="0" y="117"/>
                        </a:lnTo>
                        <a:lnTo>
                          <a:pt x="0" y="129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7" name="Freeform 392"/>
                  <p:cNvSpPr>
                    <a:spLocks/>
                  </p:cNvSpPr>
                  <p:nvPr/>
                </p:nvSpPr>
                <p:spPr bwMode="auto">
                  <a:xfrm>
                    <a:off x="2732" y="2129"/>
                    <a:ext cx="407" cy="134"/>
                  </a:xfrm>
                  <a:custGeom>
                    <a:avLst/>
                    <a:gdLst>
                      <a:gd name="T0" fmla="*/ 7 w 407"/>
                      <a:gd name="T1" fmla="*/ 0 h 134"/>
                      <a:gd name="T2" fmla="*/ 3 w 407"/>
                      <a:gd name="T3" fmla="*/ 7 h 134"/>
                      <a:gd name="T4" fmla="*/ 7 w 407"/>
                      <a:gd name="T5" fmla="*/ 17 h 134"/>
                      <a:gd name="T6" fmla="*/ 13 w 407"/>
                      <a:gd name="T7" fmla="*/ 28 h 134"/>
                      <a:gd name="T8" fmla="*/ 24 w 407"/>
                      <a:gd name="T9" fmla="*/ 40 h 134"/>
                      <a:gd name="T10" fmla="*/ 36 w 407"/>
                      <a:gd name="T11" fmla="*/ 50 h 134"/>
                      <a:gd name="T12" fmla="*/ 51 w 407"/>
                      <a:gd name="T13" fmla="*/ 62 h 134"/>
                      <a:gd name="T14" fmla="*/ 67 w 407"/>
                      <a:gd name="T15" fmla="*/ 72 h 134"/>
                      <a:gd name="T16" fmla="*/ 87 w 407"/>
                      <a:gd name="T17" fmla="*/ 82 h 134"/>
                      <a:gd name="T18" fmla="*/ 111 w 407"/>
                      <a:gd name="T19" fmla="*/ 90 h 134"/>
                      <a:gd name="T20" fmla="*/ 137 w 407"/>
                      <a:gd name="T21" fmla="*/ 100 h 134"/>
                      <a:gd name="T22" fmla="*/ 165 w 407"/>
                      <a:gd name="T23" fmla="*/ 108 h 134"/>
                      <a:gd name="T24" fmla="*/ 198 w 407"/>
                      <a:gd name="T25" fmla="*/ 115 h 134"/>
                      <a:gd name="T26" fmla="*/ 233 w 407"/>
                      <a:gd name="T27" fmla="*/ 121 h 134"/>
                      <a:gd name="T28" fmla="*/ 270 w 407"/>
                      <a:gd name="T29" fmla="*/ 126 h 134"/>
                      <a:gd name="T30" fmla="*/ 313 w 407"/>
                      <a:gd name="T31" fmla="*/ 129 h 134"/>
                      <a:gd name="T32" fmla="*/ 357 w 407"/>
                      <a:gd name="T33" fmla="*/ 131 h 134"/>
                      <a:gd name="T34" fmla="*/ 407 w 407"/>
                      <a:gd name="T35" fmla="*/ 134 h 134"/>
                      <a:gd name="T36" fmla="*/ 407 w 407"/>
                      <a:gd name="T37" fmla="*/ 122 h 134"/>
                      <a:gd name="T38" fmla="*/ 357 w 407"/>
                      <a:gd name="T39" fmla="*/ 122 h 134"/>
                      <a:gd name="T40" fmla="*/ 313 w 407"/>
                      <a:gd name="T41" fmla="*/ 120 h 134"/>
                      <a:gd name="T42" fmla="*/ 270 w 407"/>
                      <a:gd name="T43" fmla="*/ 116 h 134"/>
                      <a:gd name="T44" fmla="*/ 233 w 407"/>
                      <a:gd name="T45" fmla="*/ 111 h 134"/>
                      <a:gd name="T46" fmla="*/ 198 w 407"/>
                      <a:gd name="T47" fmla="*/ 106 h 134"/>
                      <a:gd name="T48" fmla="*/ 167 w 407"/>
                      <a:gd name="T49" fmla="*/ 99 h 134"/>
                      <a:gd name="T50" fmla="*/ 139 w 407"/>
                      <a:gd name="T51" fmla="*/ 90 h 134"/>
                      <a:gd name="T52" fmla="*/ 113 w 407"/>
                      <a:gd name="T53" fmla="*/ 81 h 134"/>
                      <a:gd name="T54" fmla="*/ 92 w 407"/>
                      <a:gd name="T55" fmla="*/ 73 h 134"/>
                      <a:gd name="T56" fmla="*/ 72 w 407"/>
                      <a:gd name="T57" fmla="*/ 62 h 134"/>
                      <a:gd name="T58" fmla="*/ 56 w 407"/>
                      <a:gd name="T59" fmla="*/ 53 h 134"/>
                      <a:gd name="T60" fmla="*/ 43 w 407"/>
                      <a:gd name="T61" fmla="*/ 43 h 134"/>
                      <a:gd name="T62" fmla="*/ 31 w 407"/>
                      <a:gd name="T63" fmla="*/ 33 h 134"/>
                      <a:gd name="T64" fmla="*/ 23 w 407"/>
                      <a:gd name="T65" fmla="*/ 23 h 134"/>
                      <a:gd name="T66" fmla="*/ 17 w 407"/>
                      <a:gd name="T67" fmla="*/ 13 h 134"/>
                      <a:gd name="T68" fmla="*/ 12 w 407"/>
                      <a:gd name="T69" fmla="*/ 5 h 134"/>
                      <a:gd name="T70" fmla="*/ 7 w 407"/>
                      <a:gd name="T71" fmla="*/ 12 h 134"/>
                      <a:gd name="T72" fmla="*/ 7 w 407"/>
                      <a:gd name="T73" fmla="*/ 0 h 134"/>
                      <a:gd name="T74" fmla="*/ 0 w 407"/>
                      <a:gd name="T75" fmla="*/ 1 h 134"/>
                      <a:gd name="T76" fmla="*/ 3 w 407"/>
                      <a:gd name="T77" fmla="*/ 7 h 134"/>
                      <a:gd name="T78" fmla="*/ 7 w 407"/>
                      <a:gd name="T79" fmla="*/ 0 h 13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407" h="134">
                        <a:moveTo>
                          <a:pt x="7" y="0"/>
                        </a:moveTo>
                        <a:lnTo>
                          <a:pt x="3" y="7"/>
                        </a:lnTo>
                        <a:lnTo>
                          <a:pt x="7" y="17"/>
                        </a:lnTo>
                        <a:lnTo>
                          <a:pt x="13" y="28"/>
                        </a:lnTo>
                        <a:lnTo>
                          <a:pt x="24" y="40"/>
                        </a:lnTo>
                        <a:lnTo>
                          <a:pt x="36" y="50"/>
                        </a:lnTo>
                        <a:lnTo>
                          <a:pt x="51" y="62"/>
                        </a:lnTo>
                        <a:lnTo>
                          <a:pt x="67" y="72"/>
                        </a:lnTo>
                        <a:lnTo>
                          <a:pt x="87" y="82"/>
                        </a:lnTo>
                        <a:lnTo>
                          <a:pt x="111" y="90"/>
                        </a:lnTo>
                        <a:lnTo>
                          <a:pt x="137" y="100"/>
                        </a:lnTo>
                        <a:lnTo>
                          <a:pt x="165" y="108"/>
                        </a:lnTo>
                        <a:lnTo>
                          <a:pt x="198" y="115"/>
                        </a:lnTo>
                        <a:lnTo>
                          <a:pt x="233" y="121"/>
                        </a:lnTo>
                        <a:lnTo>
                          <a:pt x="270" y="126"/>
                        </a:lnTo>
                        <a:lnTo>
                          <a:pt x="313" y="129"/>
                        </a:lnTo>
                        <a:lnTo>
                          <a:pt x="357" y="131"/>
                        </a:lnTo>
                        <a:lnTo>
                          <a:pt x="407" y="134"/>
                        </a:lnTo>
                        <a:lnTo>
                          <a:pt x="407" y="122"/>
                        </a:lnTo>
                        <a:lnTo>
                          <a:pt x="357" y="122"/>
                        </a:lnTo>
                        <a:lnTo>
                          <a:pt x="313" y="120"/>
                        </a:lnTo>
                        <a:lnTo>
                          <a:pt x="270" y="116"/>
                        </a:lnTo>
                        <a:lnTo>
                          <a:pt x="233" y="111"/>
                        </a:lnTo>
                        <a:lnTo>
                          <a:pt x="198" y="106"/>
                        </a:lnTo>
                        <a:lnTo>
                          <a:pt x="167" y="99"/>
                        </a:lnTo>
                        <a:lnTo>
                          <a:pt x="139" y="90"/>
                        </a:lnTo>
                        <a:lnTo>
                          <a:pt x="113" y="81"/>
                        </a:lnTo>
                        <a:lnTo>
                          <a:pt x="92" y="73"/>
                        </a:lnTo>
                        <a:lnTo>
                          <a:pt x="72" y="62"/>
                        </a:lnTo>
                        <a:lnTo>
                          <a:pt x="56" y="53"/>
                        </a:lnTo>
                        <a:lnTo>
                          <a:pt x="43" y="43"/>
                        </a:lnTo>
                        <a:lnTo>
                          <a:pt x="31" y="33"/>
                        </a:lnTo>
                        <a:lnTo>
                          <a:pt x="23" y="23"/>
                        </a:lnTo>
                        <a:lnTo>
                          <a:pt x="17" y="13"/>
                        </a:lnTo>
                        <a:lnTo>
                          <a:pt x="12" y="5"/>
                        </a:lnTo>
                        <a:lnTo>
                          <a:pt x="7" y="12"/>
                        </a:lnTo>
                        <a:lnTo>
                          <a:pt x="7" y="0"/>
                        </a:lnTo>
                        <a:lnTo>
                          <a:pt x="0" y="1"/>
                        </a:lnTo>
                        <a:lnTo>
                          <a:pt x="3" y="7"/>
                        </a:lnTo>
                        <a:lnTo>
                          <a:pt x="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8" name="Freeform 393"/>
                  <p:cNvSpPr>
                    <a:spLocks/>
                  </p:cNvSpPr>
                  <p:nvPr/>
                </p:nvSpPr>
                <p:spPr bwMode="auto">
                  <a:xfrm>
                    <a:off x="2739" y="2129"/>
                    <a:ext cx="805" cy="12"/>
                  </a:xfrm>
                  <a:custGeom>
                    <a:avLst/>
                    <a:gdLst>
                      <a:gd name="T0" fmla="*/ 802 w 805"/>
                      <a:gd name="T1" fmla="*/ 7 h 12"/>
                      <a:gd name="T2" fmla="*/ 798 w 805"/>
                      <a:gd name="T3" fmla="*/ 0 h 12"/>
                      <a:gd name="T4" fmla="*/ 0 w 805"/>
                      <a:gd name="T5" fmla="*/ 0 h 12"/>
                      <a:gd name="T6" fmla="*/ 0 w 805"/>
                      <a:gd name="T7" fmla="*/ 12 h 12"/>
                      <a:gd name="T8" fmla="*/ 798 w 805"/>
                      <a:gd name="T9" fmla="*/ 12 h 12"/>
                      <a:gd name="T10" fmla="*/ 793 w 805"/>
                      <a:gd name="T11" fmla="*/ 5 h 12"/>
                      <a:gd name="T12" fmla="*/ 802 w 805"/>
                      <a:gd name="T13" fmla="*/ 7 h 12"/>
                      <a:gd name="T14" fmla="*/ 805 w 805"/>
                      <a:gd name="T15" fmla="*/ 1 h 12"/>
                      <a:gd name="T16" fmla="*/ 798 w 805"/>
                      <a:gd name="T17" fmla="*/ 0 h 12"/>
                      <a:gd name="T18" fmla="*/ 802 w 805"/>
                      <a:gd name="T19" fmla="*/ 7 h 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805" h="12">
                        <a:moveTo>
                          <a:pt x="802" y="7"/>
                        </a:moveTo>
                        <a:lnTo>
                          <a:pt x="798" y="0"/>
                        </a:lnTo>
                        <a:lnTo>
                          <a:pt x="0" y="0"/>
                        </a:lnTo>
                        <a:lnTo>
                          <a:pt x="0" y="12"/>
                        </a:lnTo>
                        <a:lnTo>
                          <a:pt x="798" y="12"/>
                        </a:lnTo>
                        <a:lnTo>
                          <a:pt x="793" y="5"/>
                        </a:lnTo>
                        <a:lnTo>
                          <a:pt x="802" y="7"/>
                        </a:lnTo>
                        <a:lnTo>
                          <a:pt x="805" y="1"/>
                        </a:lnTo>
                        <a:lnTo>
                          <a:pt x="798" y="0"/>
                        </a:lnTo>
                        <a:lnTo>
                          <a:pt x="802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  <p:pic>
              <p:nvPicPr>
                <p:cNvPr id="297" name="Picture 394" descr="pku20XiMen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160" y="503"/>
                  <a:ext cx="1344" cy="108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36" name="Group 395"/>
              <p:cNvGrpSpPr>
                <a:grpSpLocks/>
              </p:cNvGrpSpPr>
              <p:nvPr/>
            </p:nvGrpSpPr>
            <p:grpSpPr bwMode="auto">
              <a:xfrm>
                <a:off x="1296" y="2976"/>
                <a:ext cx="3476" cy="776"/>
                <a:chOff x="1523" y="3066"/>
                <a:chExt cx="3209" cy="776"/>
              </a:xfrm>
            </p:grpSpPr>
            <p:sp>
              <p:nvSpPr>
                <p:cNvPr id="37" name="Freeform 396"/>
                <p:cNvSpPr>
                  <a:spLocks/>
                </p:cNvSpPr>
                <p:nvPr/>
              </p:nvSpPr>
              <p:spPr bwMode="auto">
                <a:xfrm>
                  <a:off x="3486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2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Freeform 397"/>
                <p:cNvSpPr>
                  <a:spLocks/>
                </p:cNvSpPr>
                <p:nvPr/>
              </p:nvSpPr>
              <p:spPr bwMode="auto">
                <a:xfrm>
                  <a:off x="3460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3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Freeform 398"/>
                <p:cNvSpPr>
                  <a:spLocks/>
                </p:cNvSpPr>
                <p:nvPr/>
              </p:nvSpPr>
              <p:spPr bwMode="auto">
                <a:xfrm>
                  <a:off x="3432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2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" name="Freeform 399"/>
                <p:cNvSpPr>
                  <a:spLocks/>
                </p:cNvSpPr>
                <p:nvPr/>
              </p:nvSpPr>
              <p:spPr bwMode="auto">
                <a:xfrm>
                  <a:off x="3645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1" name="Freeform 400"/>
                <p:cNvSpPr>
                  <a:spLocks/>
                </p:cNvSpPr>
                <p:nvPr/>
              </p:nvSpPr>
              <p:spPr bwMode="auto">
                <a:xfrm>
                  <a:off x="3620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Freeform 401"/>
                <p:cNvSpPr>
                  <a:spLocks/>
                </p:cNvSpPr>
                <p:nvPr/>
              </p:nvSpPr>
              <p:spPr bwMode="auto">
                <a:xfrm>
                  <a:off x="3566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Freeform 402"/>
                <p:cNvSpPr>
                  <a:spLocks/>
                </p:cNvSpPr>
                <p:nvPr/>
              </p:nvSpPr>
              <p:spPr bwMode="auto">
                <a:xfrm>
                  <a:off x="3591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Freeform 403"/>
                <p:cNvSpPr>
                  <a:spLocks/>
                </p:cNvSpPr>
                <p:nvPr/>
              </p:nvSpPr>
              <p:spPr bwMode="auto">
                <a:xfrm>
                  <a:off x="3512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Freeform 404"/>
                <p:cNvSpPr>
                  <a:spLocks/>
                </p:cNvSpPr>
                <p:nvPr/>
              </p:nvSpPr>
              <p:spPr bwMode="auto">
                <a:xfrm>
                  <a:off x="3540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2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Freeform 405"/>
                <p:cNvSpPr>
                  <a:spLocks/>
                </p:cNvSpPr>
                <p:nvPr/>
              </p:nvSpPr>
              <p:spPr bwMode="auto">
                <a:xfrm>
                  <a:off x="3938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2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Freeform 406"/>
                <p:cNvSpPr>
                  <a:spLocks/>
                </p:cNvSpPr>
                <p:nvPr/>
              </p:nvSpPr>
              <p:spPr bwMode="auto">
                <a:xfrm>
                  <a:off x="3884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2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8" name="Freeform 407"/>
                <p:cNvSpPr>
                  <a:spLocks/>
                </p:cNvSpPr>
                <p:nvPr/>
              </p:nvSpPr>
              <p:spPr bwMode="auto">
                <a:xfrm>
                  <a:off x="3909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9" name="Freeform 408"/>
                <p:cNvSpPr>
                  <a:spLocks/>
                </p:cNvSpPr>
                <p:nvPr/>
              </p:nvSpPr>
              <p:spPr bwMode="auto">
                <a:xfrm>
                  <a:off x="3804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3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Freeform 409"/>
                <p:cNvSpPr>
                  <a:spLocks/>
                </p:cNvSpPr>
                <p:nvPr/>
              </p:nvSpPr>
              <p:spPr bwMode="auto">
                <a:xfrm>
                  <a:off x="3830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2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1" name="Freeform 410"/>
                <p:cNvSpPr>
                  <a:spLocks/>
                </p:cNvSpPr>
                <p:nvPr/>
              </p:nvSpPr>
              <p:spPr bwMode="auto">
                <a:xfrm>
                  <a:off x="3858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3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2" name="Freeform 411"/>
                <p:cNvSpPr>
                  <a:spLocks/>
                </p:cNvSpPr>
                <p:nvPr/>
              </p:nvSpPr>
              <p:spPr bwMode="auto">
                <a:xfrm>
                  <a:off x="3670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3 w 17"/>
                    <a:gd name="T3" fmla="*/ 6 h 8"/>
                    <a:gd name="T4" fmla="*/ 9 w 17"/>
                    <a:gd name="T5" fmla="*/ 8 h 8"/>
                    <a:gd name="T6" fmla="*/ 15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9" y="8"/>
                      </a:lnTo>
                      <a:lnTo>
                        <a:pt x="15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Freeform 412"/>
                <p:cNvSpPr>
                  <a:spLocks/>
                </p:cNvSpPr>
                <p:nvPr/>
              </p:nvSpPr>
              <p:spPr bwMode="auto">
                <a:xfrm>
                  <a:off x="3724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3 w 17"/>
                    <a:gd name="T3" fmla="*/ 6 h 8"/>
                    <a:gd name="T4" fmla="*/ 9 w 17"/>
                    <a:gd name="T5" fmla="*/ 8 h 8"/>
                    <a:gd name="T6" fmla="*/ 15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9" y="8"/>
                      </a:lnTo>
                      <a:lnTo>
                        <a:pt x="15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4" name="Freeform 413"/>
                <p:cNvSpPr>
                  <a:spLocks/>
                </p:cNvSpPr>
                <p:nvPr/>
              </p:nvSpPr>
              <p:spPr bwMode="auto">
                <a:xfrm>
                  <a:off x="3699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5" name="Freeform 414"/>
                <p:cNvSpPr>
                  <a:spLocks/>
                </p:cNvSpPr>
                <p:nvPr/>
              </p:nvSpPr>
              <p:spPr bwMode="auto">
                <a:xfrm>
                  <a:off x="3778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3 w 17"/>
                    <a:gd name="T3" fmla="*/ 6 h 8"/>
                    <a:gd name="T4" fmla="*/ 9 w 17"/>
                    <a:gd name="T5" fmla="*/ 8 h 8"/>
                    <a:gd name="T6" fmla="*/ 15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9" y="8"/>
                      </a:lnTo>
                      <a:lnTo>
                        <a:pt x="15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Freeform 415"/>
                <p:cNvSpPr>
                  <a:spLocks/>
                </p:cNvSpPr>
                <p:nvPr/>
              </p:nvSpPr>
              <p:spPr bwMode="auto">
                <a:xfrm>
                  <a:off x="3750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3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7" name="Freeform 416"/>
                <p:cNvSpPr>
                  <a:spLocks/>
                </p:cNvSpPr>
                <p:nvPr/>
              </p:nvSpPr>
              <p:spPr bwMode="auto">
                <a:xfrm>
                  <a:off x="4173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8" name="Freeform 417"/>
                <p:cNvSpPr>
                  <a:spLocks/>
                </p:cNvSpPr>
                <p:nvPr/>
              </p:nvSpPr>
              <p:spPr bwMode="auto">
                <a:xfrm>
                  <a:off x="4148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3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9" name="Freeform 418"/>
                <p:cNvSpPr>
                  <a:spLocks/>
                </p:cNvSpPr>
                <p:nvPr/>
              </p:nvSpPr>
              <p:spPr bwMode="auto">
                <a:xfrm>
                  <a:off x="4094" y="3114"/>
                  <a:ext cx="17" cy="8"/>
                </a:xfrm>
                <a:custGeom>
                  <a:avLst/>
                  <a:gdLst>
                    <a:gd name="T0" fmla="*/ 0 w 17"/>
                    <a:gd name="T1" fmla="*/ 0 h 8"/>
                    <a:gd name="T2" fmla="*/ 3 w 17"/>
                    <a:gd name="T3" fmla="*/ 6 h 8"/>
                    <a:gd name="T4" fmla="*/ 8 w 17"/>
                    <a:gd name="T5" fmla="*/ 8 h 8"/>
                    <a:gd name="T6" fmla="*/ 14 w 17"/>
                    <a:gd name="T7" fmla="*/ 6 h 8"/>
                    <a:gd name="T8" fmla="*/ 17 w 17"/>
                    <a:gd name="T9" fmla="*/ 0 h 8"/>
                    <a:gd name="T10" fmla="*/ 0 w 17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" h="8">
                      <a:moveTo>
                        <a:pt x="0" y="0"/>
                      </a:moveTo>
                      <a:lnTo>
                        <a:pt x="3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0" name="Freeform 419"/>
                <p:cNvSpPr>
                  <a:spLocks/>
                </p:cNvSpPr>
                <p:nvPr/>
              </p:nvSpPr>
              <p:spPr bwMode="auto">
                <a:xfrm>
                  <a:off x="4119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1" name="Freeform 420"/>
                <p:cNvSpPr>
                  <a:spLocks/>
                </p:cNvSpPr>
                <p:nvPr/>
              </p:nvSpPr>
              <p:spPr bwMode="auto">
                <a:xfrm>
                  <a:off x="4199" y="3114"/>
                  <a:ext cx="16" cy="8"/>
                </a:xfrm>
                <a:custGeom>
                  <a:avLst/>
                  <a:gdLst>
                    <a:gd name="T0" fmla="*/ 0 w 16"/>
                    <a:gd name="T1" fmla="*/ 0 h 8"/>
                    <a:gd name="T2" fmla="*/ 2 w 16"/>
                    <a:gd name="T3" fmla="*/ 6 h 8"/>
                    <a:gd name="T4" fmla="*/ 8 w 16"/>
                    <a:gd name="T5" fmla="*/ 8 h 8"/>
                    <a:gd name="T6" fmla="*/ 14 w 16"/>
                    <a:gd name="T7" fmla="*/ 6 h 8"/>
                    <a:gd name="T8" fmla="*/ 16 w 16"/>
                    <a:gd name="T9" fmla="*/ 0 h 8"/>
                    <a:gd name="T10" fmla="*/ 0 w 16"/>
                    <a:gd name="T11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" h="8">
                      <a:moveTo>
                        <a:pt x="0" y="0"/>
                      </a:moveTo>
                      <a:lnTo>
                        <a:pt x="2" y="6"/>
                      </a:lnTo>
                      <a:lnTo>
                        <a:pt x="8" y="8"/>
                      </a:lnTo>
                      <a:lnTo>
                        <a:pt x="14" y="6"/>
                      </a:lnTo>
                      <a:lnTo>
                        <a:pt x="16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Freeform 421"/>
                <p:cNvSpPr>
                  <a:spLocks/>
                </p:cNvSpPr>
                <p:nvPr/>
              </p:nvSpPr>
              <p:spPr bwMode="auto">
                <a:xfrm>
                  <a:off x="1529" y="3073"/>
                  <a:ext cx="3196" cy="762"/>
                </a:xfrm>
                <a:custGeom>
                  <a:avLst/>
                  <a:gdLst>
                    <a:gd name="T0" fmla="*/ 3122 w 3196"/>
                    <a:gd name="T1" fmla="*/ 761 h 762"/>
                    <a:gd name="T2" fmla="*/ 3144 w 3196"/>
                    <a:gd name="T3" fmla="*/ 761 h 762"/>
                    <a:gd name="T4" fmla="*/ 3164 w 3196"/>
                    <a:gd name="T5" fmla="*/ 754 h 762"/>
                    <a:gd name="T6" fmla="*/ 3180 w 3196"/>
                    <a:gd name="T7" fmla="*/ 734 h 762"/>
                    <a:gd name="T8" fmla="*/ 3193 w 3196"/>
                    <a:gd name="T9" fmla="*/ 687 h 762"/>
                    <a:gd name="T10" fmla="*/ 3194 w 3196"/>
                    <a:gd name="T11" fmla="*/ 650 h 762"/>
                    <a:gd name="T12" fmla="*/ 3184 w 3196"/>
                    <a:gd name="T13" fmla="*/ 612 h 762"/>
                    <a:gd name="T14" fmla="*/ 3133 w 3196"/>
                    <a:gd name="T15" fmla="*/ 449 h 762"/>
                    <a:gd name="T16" fmla="*/ 3067 w 3196"/>
                    <a:gd name="T17" fmla="*/ 230 h 762"/>
                    <a:gd name="T18" fmla="*/ 3016 w 3196"/>
                    <a:gd name="T19" fmla="*/ 64 h 762"/>
                    <a:gd name="T20" fmla="*/ 3005 w 3196"/>
                    <a:gd name="T21" fmla="*/ 27 h 762"/>
                    <a:gd name="T22" fmla="*/ 2998 w 3196"/>
                    <a:gd name="T23" fmla="*/ 14 h 762"/>
                    <a:gd name="T24" fmla="*/ 2984 w 3196"/>
                    <a:gd name="T25" fmla="*/ 4 h 762"/>
                    <a:gd name="T26" fmla="*/ 2959 w 3196"/>
                    <a:gd name="T27" fmla="*/ 0 h 762"/>
                    <a:gd name="T28" fmla="*/ 2928 w 3196"/>
                    <a:gd name="T29" fmla="*/ 2 h 762"/>
                    <a:gd name="T30" fmla="*/ 2861 w 3196"/>
                    <a:gd name="T31" fmla="*/ 2 h 762"/>
                    <a:gd name="T32" fmla="*/ 2744 w 3196"/>
                    <a:gd name="T33" fmla="*/ 4 h 762"/>
                    <a:gd name="T34" fmla="*/ 2583 w 3196"/>
                    <a:gd name="T35" fmla="*/ 4 h 762"/>
                    <a:gd name="T36" fmla="*/ 2388 w 3196"/>
                    <a:gd name="T37" fmla="*/ 5 h 762"/>
                    <a:gd name="T38" fmla="*/ 2166 w 3196"/>
                    <a:gd name="T39" fmla="*/ 5 h 762"/>
                    <a:gd name="T40" fmla="*/ 1925 w 3196"/>
                    <a:gd name="T41" fmla="*/ 5 h 762"/>
                    <a:gd name="T42" fmla="*/ 1674 w 3196"/>
                    <a:gd name="T43" fmla="*/ 4 h 762"/>
                    <a:gd name="T44" fmla="*/ 1418 w 3196"/>
                    <a:gd name="T45" fmla="*/ 4 h 762"/>
                    <a:gd name="T46" fmla="*/ 1168 w 3196"/>
                    <a:gd name="T47" fmla="*/ 4 h 762"/>
                    <a:gd name="T48" fmla="*/ 930 w 3196"/>
                    <a:gd name="T49" fmla="*/ 2 h 762"/>
                    <a:gd name="T50" fmla="*/ 712 w 3196"/>
                    <a:gd name="T51" fmla="*/ 2 h 762"/>
                    <a:gd name="T52" fmla="*/ 521 w 3196"/>
                    <a:gd name="T53" fmla="*/ 2 h 762"/>
                    <a:gd name="T54" fmla="*/ 366 w 3196"/>
                    <a:gd name="T55" fmla="*/ 1 h 762"/>
                    <a:gd name="T56" fmla="*/ 256 w 3196"/>
                    <a:gd name="T57" fmla="*/ 1 h 762"/>
                    <a:gd name="T58" fmla="*/ 197 w 3196"/>
                    <a:gd name="T59" fmla="*/ 1 h 762"/>
                    <a:gd name="T60" fmla="*/ 173 w 3196"/>
                    <a:gd name="T61" fmla="*/ 1 h 762"/>
                    <a:gd name="T62" fmla="*/ 147 w 3196"/>
                    <a:gd name="T63" fmla="*/ 7 h 762"/>
                    <a:gd name="T64" fmla="*/ 130 w 3196"/>
                    <a:gd name="T65" fmla="*/ 18 h 762"/>
                    <a:gd name="T66" fmla="*/ 121 w 3196"/>
                    <a:gd name="T67" fmla="*/ 32 h 762"/>
                    <a:gd name="T68" fmla="*/ 115 w 3196"/>
                    <a:gd name="T69" fmla="*/ 74 h 762"/>
                    <a:gd name="T70" fmla="*/ 85 w 3196"/>
                    <a:gd name="T71" fmla="*/ 240 h 762"/>
                    <a:gd name="T72" fmla="*/ 44 w 3196"/>
                    <a:gd name="T73" fmla="*/ 452 h 762"/>
                    <a:gd name="T74" fmla="*/ 13 w 3196"/>
                    <a:gd name="T75" fmla="*/ 608 h 762"/>
                    <a:gd name="T76" fmla="*/ 5 w 3196"/>
                    <a:gd name="T77" fmla="*/ 648 h 762"/>
                    <a:gd name="T78" fmla="*/ 1 w 3196"/>
                    <a:gd name="T79" fmla="*/ 721 h 762"/>
                    <a:gd name="T80" fmla="*/ 19 w 3196"/>
                    <a:gd name="T81" fmla="*/ 752 h 762"/>
                    <a:gd name="T82" fmla="*/ 33 w 3196"/>
                    <a:gd name="T83" fmla="*/ 756 h 762"/>
                    <a:gd name="T84" fmla="*/ 48 w 3196"/>
                    <a:gd name="T85" fmla="*/ 760 h 762"/>
                    <a:gd name="T86" fmla="*/ 61 w 3196"/>
                    <a:gd name="T87" fmla="*/ 761 h 762"/>
                    <a:gd name="T88" fmla="*/ 3110 w 3196"/>
                    <a:gd name="T89" fmla="*/ 761 h 7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3196" h="762">
                      <a:moveTo>
                        <a:pt x="3110" y="761"/>
                      </a:moveTo>
                      <a:lnTo>
                        <a:pt x="3122" y="761"/>
                      </a:lnTo>
                      <a:lnTo>
                        <a:pt x="3133" y="762"/>
                      </a:lnTo>
                      <a:lnTo>
                        <a:pt x="3144" y="761"/>
                      </a:lnTo>
                      <a:lnTo>
                        <a:pt x="3155" y="759"/>
                      </a:lnTo>
                      <a:lnTo>
                        <a:pt x="3164" y="754"/>
                      </a:lnTo>
                      <a:lnTo>
                        <a:pt x="3173" y="746"/>
                      </a:lnTo>
                      <a:lnTo>
                        <a:pt x="3180" y="734"/>
                      </a:lnTo>
                      <a:lnTo>
                        <a:pt x="3186" y="719"/>
                      </a:lnTo>
                      <a:lnTo>
                        <a:pt x="3193" y="687"/>
                      </a:lnTo>
                      <a:lnTo>
                        <a:pt x="3196" y="665"/>
                      </a:lnTo>
                      <a:lnTo>
                        <a:pt x="3194" y="650"/>
                      </a:lnTo>
                      <a:lnTo>
                        <a:pt x="3192" y="640"/>
                      </a:lnTo>
                      <a:lnTo>
                        <a:pt x="3184" y="612"/>
                      </a:lnTo>
                      <a:lnTo>
                        <a:pt x="3163" y="544"/>
                      </a:lnTo>
                      <a:lnTo>
                        <a:pt x="3133" y="449"/>
                      </a:lnTo>
                      <a:lnTo>
                        <a:pt x="3101" y="340"/>
                      </a:lnTo>
                      <a:lnTo>
                        <a:pt x="3067" y="230"/>
                      </a:lnTo>
                      <a:lnTo>
                        <a:pt x="3037" y="134"/>
                      </a:lnTo>
                      <a:lnTo>
                        <a:pt x="3016" y="64"/>
                      </a:lnTo>
                      <a:lnTo>
                        <a:pt x="3008" y="33"/>
                      </a:lnTo>
                      <a:lnTo>
                        <a:pt x="3005" y="27"/>
                      </a:lnTo>
                      <a:lnTo>
                        <a:pt x="3003" y="20"/>
                      </a:lnTo>
                      <a:lnTo>
                        <a:pt x="2998" y="14"/>
                      </a:lnTo>
                      <a:lnTo>
                        <a:pt x="2993" y="8"/>
                      </a:lnTo>
                      <a:lnTo>
                        <a:pt x="2984" y="4"/>
                      </a:lnTo>
                      <a:lnTo>
                        <a:pt x="2973" y="1"/>
                      </a:lnTo>
                      <a:lnTo>
                        <a:pt x="2959" y="0"/>
                      </a:lnTo>
                      <a:lnTo>
                        <a:pt x="2941" y="1"/>
                      </a:lnTo>
                      <a:lnTo>
                        <a:pt x="2928" y="2"/>
                      </a:lnTo>
                      <a:lnTo>
                        <a:pt x="2902" y="2"/>
                      </a:lnTo>
                      <a:lnTo>
                        <a:pt x="2861" y="2"/>
                      </a:lnTo>
                      <a:lnTo>
                        <a:pt x="2808" y="4"/>
                      </a:lnTo>
                      <a:lnTo>
                        <a:pt x="2744" y="4"/>
                      </a:lnTo>
                      <a:lnTo>
                        <a:pt x="2669" y="4"/>
                      </a:lnTo>
                      <a:lnTo>
                        <a:pt x="2583" y="4"/>
                      </a:lnTo>
                      <a:lnTo>
                        <a:pt x="2490" y="5"/>
                      </a:lnTo>
                      <a:lnTo>
                        <a:pt x="2388" y="5"/>
                      </a:lnTo>
                      <a:lnTo>
                        <a:pt x="2280" y="5"/>
                      </a:lnTo>
                      <a:lnTo>
                        <a:pt x="2166" y="5"/>
                      </a:lnTo>
                      <a:lnTo>
                        <a:pt x="2048" y="5"/>
                      </a:lnTo>
                      <a:lnTo>
                        <a:pt x="1925" y="5"/>
                      </a:lnTo>
                      <a:lnTo>
                        <a:pt x="1801" y="4"/>
                      </a:lnTo>
                      <a:lnTo>
                        <a:pt x="1674" y="4"/>
                      </a:lnTo>
                      <a:lnTo>
                        <a:pt x="1546" y="4"/>
                      </a:lnTo>
                      <a:lnTo>
                        <a:pt x="1418" y="4"/>
                      </a:lnTo>
                      <a:lnTo>
                        <a:pt x="1293" y="4"/>
                      </a:lnTo>
                      <a:lnTo>
                        <a:pt x="1168" y="4"/>
                      </a:lnTo>
                      <a:lnTo>
                        <a:pt x="1046" y="4"/>
                      </a:lnTo>
                      <a:lnTo>
                        <a:pt x="930" y="2"/>
                      </a:lnTo>
                      <a:lnTo>
                        <a:pt x="817" y="2"/>
                      </a:lnTo>
                      <a:lnTo>
                        <a:pt x="712" y="2"/>
                      </a:lnTo>
                      <a:lnTo>
                        <a:pt x="612" y="2"/>
                      </a:lnTo>
                      <a:lnTo>
                        <a:pt x="521" y="2"/>
                      </a:lnTo>
                      <a:lnTo>
                        <a:pt x="439" y="2"/>
                      </a:lnTo>
                      <a:lnTo>
                        <a:pt x="366" y="1"/>
                      </a:lnTo>
                      <a:lnTo>
                        <a:pt x="305" y="1"/>
                      </a:lnTo>
                      <a:lnTo>
                        <a:pt x="256" y="1"/>
                      </a:lnTo>
                      <a:lnTo>
                        <a:pt x="220" y="1"/>
                      </a:lnTo>
                      <a:lnTo>
                        <a:pt x="197" y="1"/>
                      </a:lnTo>
                      <a:lnTo>
                        <a:pt x="189" y="1"/>
                      </a:lnTo>
                      <a:lnTo>
                        <a:pt x="173" y="1"/>
                      </a:lnTo>
                      <a:lnTo>
                        <a:pt x="159" y="4"/>
                      </a:lnTo>
                      <a:lnTo>
                        <a:pt x="147" y="7"/>
                      </a:lnTo>
                      <a:lnTo>
                        <a:pt x="137" y="12"/>
                      </a:lnTo>
                      <a:lnTo>
                        <a:pt x="130" y="18"/>
                      </a:lnTo>
                      <a:lnTo>
                        <a:pt x="125" y="25"/>
                      </a:lnTo>
                      <a:lnTo>
                        <a:pt x="121" y="32"/>
                      </a:lnTo>
                      <a:lnTo>
                        <a:pt x="120" y="41"/>
                      </a:lnTo>
                      <a:lnTo>
                        <a:pt x="115" y="74"/>
                      </a:lnTo>
                      <a:lnTo>
                        <a:pt x="102" y="145"/>
                      </a:lnTo>
                      <a:lnTo>
                        <a:pt x="85" y="240"/>
                      </a:lnTo>
                      <a:lnTo>
                        <a:pt x="63" y="347"/>
                      </a:lnTo>
                      <a:lnTo>
                        <a:pt x="44" y="452"/>
                      </a:lnTo>
                      <a:lnTo>
                        <a:pt x="26" y="544"/>
                      </a:lnTo>
                      <a:lnTo>
                        <a:pt x="13" y="608"/>
                      </a:lnTo>
                      <a:lnTo>
                        <a:pt x="8" y="633"/>
                      </a:lnTo>
                      <a:lnTo>
                        <a:pt x="5" y="648"/>
                      </a:lnTo>
                      <a:lnTo>
                        <a:pt x="0" y="682"/>
                      </a:lnTo>
                      <a:lnTo>
                        <a:pt x="1" y="721"/>
                      </a:lnTo>
                      <a:lnTo>
                        <a:pt x="13" y="748"/>
                      </a:lnTo>
                      <a:lnTo>
                        <a:pt x="19" y="752"/>
                      </a:lnTo>
                      <a:lnTo>
                        <a:pt x="26" y="755"/>
                      </a:lnTo>
                      <a:lnTo>
                        <a:pt x="33" y="756"/>
                      </a:lnTo>
                      <a:lnTo>
                        <a:pt x="41" y="759"/>
                      </a:lnTo>
                      <a:lnTo>
                        <a:pt x="48" y="760"/>
                      </a:lnTo>
                      <a:lnTo>
                        <a:pt x="55" y="761"/>
                      </a:lnTo>
                      <a:lnTo>
                        <a:pt x="61" y="761"/>
                      </a:lnTo>
                      <a:lnTo>
                        <a:pt x="66" y="761"/>
                      </a:lnTo>
                      <a:lnTo>
                        <a:pt x="3110" y="761"/>
                      </a:lnTo>
                      <a:close/>
                    </a:path>
                  </a:pathLst>
                </a:custGeom>
                <a:solidFill>
                  <a:srgbClr val="CEC4B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3" name="Freeform 422"/>
                <p:cNvSpPr>
                  <a:spLocks/>
                </p:cNvSpPr>
                <p:nvPr/>
              </p:nvSpPr>
              <p:spPr bwMode="auto">
                <a:xfrm>
                  <a:off x="4639" y="3791"/>
                  <a:ext cx="82" cy="51"/>
                </a:xfrm>
                <a:custGeom>
                  <a:avLst/>
                  <a:gdLst>
                    <a:gd name="T0" fmla="*/ 70 w 82"/>
                    <a:gd name="T1" fmla="*/ 0 h 51"/>
                    <a:gd name="T2" fmla="*/ 70 w 82"/>
                    <a:gd name="T3" fmla="*/ 0 h 51"/>
                    <a:gd name="T4" fmla="*/ 65 w 82"/>
                    <a:gd name="T5" fmla="*/ 14 h 51"/>
                    <a:gd name="T6" fmla="*/ 59 w 82"/>
                    <a:gd name="T7" fmla="*/ 24 h 51"/>
                    <a:gd name="T8" fmla="*/ 50 w 82"/>
                    <a:gd name="T9" fmla="*/ 31 h 51"/>
                    <a:gd name="T10" fmla="*/ 43 w 82"/>
                    <a:gd name="T11" fmla="*/ 35 h 51"/>
                    <a:gd name="T12" fmla="*/ 34 w 82"/>
                    <a:gd name="T13" fmla="*/ 37 h 51"/>
                    <a:gd name="T14" fmla="*/ 23 w 82"/>
                    <a:gd name="T15" fmla="*/ 37 h 51"/>
                    <a:gd name="T16" fmla="*/ 12 w 82"/>
                    <a:gd name="T17" fmla="*/ 36 h 51"/>
                    <a:gd name="T18" fmla="*/ 0 w 82"/>
                    <a:gd name="T19" fmla="*/ 37 h 51"/>
                    <a:gd name="T20" fmla="*/ 0 w 82"/>
                    <a:gd name="T21" fmla="*/ 49 h 51"/>
                    <a:gd name="T22" fmla="*/ 12 w 82"/>
                    <a:gd name="T23" fmla="*/ 50 h 51"/>
                    <a:gd name="T24" fmla="*/ 23 w 82"/>
                    <a:gd name="T25" fmla="*/ 51 h 51"/>
                    <a:gd name="T26" fmla="*/ 34 w 82"/>
                    <a:gd name="T27" fmla="*/ 49 h 51"/>
                    <a:gd name="T28" fmla="*/ 46 w 82"/>
                    <a:gd name="T29" fmla="*/ 47 h 51"/>
                    <a:gd name="T30" fmla="*/ 57 w 82"/>
                    <a:gd name="T31" fmla="*/ 41 h 51"/>
                    <a:gd name="T32" fmla="*/ 68 w 82"/>
                    <a:gd name="T33" fmla="*/ 31 h 51"/>
                    <a:gd name="T34" fmla="*/ 76 w 82"/>
                    <a:gd name="T35" fmla="*/ 18 h 51"/>
                    <a:gd name="T36" fmla="*/ 82 w 82"/>
                    <a:gd name="T37" fmla="*/ 2 h 51"/>
                    <a:gd name="T38" fmla="*/ 82 w 82"/>
                    <a:gd name="T39" fmla="*/ 2 h 51"/>
                    <a:gd name="T40" fmla="*/ 70 w 82"/>
                    <a:gd name="T41" fmla="*/ 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82" h="51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65" y="14"/>
                      </a:lnTo>
                      <a:lnTo>
                        <a:pt x="59" y="24"/>
                      </a:lnTo>
                      <a:lnTo>
                        <a:pt x="50" y="31"/>
                      </a:lnTo>
                      <a:lnTo>
                        <a:pt x="43" y="35"/>
                      </a:lnTo>
                      <a:lnTo>
                        <a:pt x="34" y="37"/>
                      </a:lnTo>
                      <a:lnTo>
                        <a:pt x="23" y="37"/>
                      </a:lnTo>
                      <a:lnTo>
                        <a:pt x="12" y="36"/>
                      </a:lnTo>
                      <a:lnTo>
                        <a:pt x="0" y="37"/>
                      </a:lnTo>
                      <a:lnTo>
                        <a:pt x="0" y="49"/>
                      </a:lnTo>
                      <a:lnTo>
                        <a:pt x="12" y="50"/>
                      </a:lnTo>
                      <a:lnTo>
                        <a:pt x="23" y="51"/>
                      </a:lnTo>
                      <a:lnTo>
                        <a:pt x="34" y="49"/>
                      </a:lnTo>
                      <a:lnTo>
                        <a:pt x="46" y="47"/>
                      </a:lnTo>
                      <a:lnTo>
                        <a:pt x="57" y="41"/>
                      </a:lnTo>
                      <a:lnTo>
                        <a:pt x="68" y="31"/>
                      </a:lnTo>
                      <a:lnTo>
                        <a:pt x="76" y="18"/>
                      </a:lnTo>
                      <a:lnTo>
                        <a:pt x="82" y="2"/>
                      </a:lnTo>
                      <a:lnTo>
                        <a:pt x="82" y="2"/>
                      </a:lnTo>
                      <a:lnTo>
                        <a:pt x="7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4" name="Freeform 423"/>
                <p:cNvSpPr>
                  <a:spLocks/>
                </p:cNvSpPr>
                <p:nvPr/>
              </p:nvSpPr>
              <p:spPr bwMode="auto">
                <a:xfrm>
                  <a:off x="4709" y="3711"/>
                  <a:ext cx="23" cy="82"/>
                </a:xfrm>
                <a:custGeom>
                  <a:avLst/>
                  <a:gdLst>
                    <a:gd name="T0" fmla="*/ 6 w 23"/>
                    <a:gd name="T1" fmla="*/ 5 h 82"/>
                    <a:gd name="T2" fmla="*/ 6 w 23"/>
                    <a:gd name="T3" fmla="*/ 5 h 82"/>
                    <a:gd name="T4" fmla="*/ 9 w 23"/>
                    <a:gd name="T5" fmla="*/ 12 h 82"/>
                    <a:gd name="T6" fmla="*/ 9 w 23"/>
                    <a:gd name="T7" fmla="*/ 27 h 82"/>
                    <a:gd name="T8" fmla="*/ 7 w 23"/>
                    <a:gd name="T9" fmla="*/ 48 h 82"/>
                    <a:gd name="T10" fmla="*/ 0 w 23"/>
                    <a:gd name="T11" fmla="*/ 80 h 82"/>
                    <a:gd name="T12" fmla="*/ 12 w 23"/>
                    <a:gd name="T13" fmla="*/ 82 h 82"/>
                    <a:gd name="T14" fmla="*/ 19 w 23"/>
                    <a:gd name="T15" fmla="*/ 50 h 82"/>
                    <a:gd name="T16" fmla="*/ 23 w 23"/>
                    <a:gd name="T17" fmla="*/ 27 h 82"/>
                    <a:gd name="T18" fmla="*/ 20 w 23"/>
                    <a:gd name="T19" fmla="*/ 12 h 82"/>
                    <a:gd name="T20" fmla="*/ 18 w 23"/>
                    <a:gd name="T21" fmla="*/ 0 h 82"/>
                    <a:gd name="T22" fmla="*/ 18 w 23"/>
                    <a:gd name="T23" fmla="*/ 0 h 82"/>
                    <a:gd name="T24" fmla="*/ 6 w 23"/>
                    <a:gd name="T25" fmla="*/ 5 h 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3" h="82">
                      <a:moveTo>
                        <a:pt x="6" y="5"/>
                      </a:moveTo>
                      <a:lnTo>
                        <a:pt x="6" y="5"/>
                      </a:lnTo>
                      <a:lnTo>
                        <a:pt x="9" y="12"/>
                      </a:lnTo>
                      <a:lnTo>
                        <a:pt x="9" y="27"/>
                      </a:lnTo>
                      <a:lnTo>
                        <a:pt x="7" y="48"/>
                      </a:lnTo>
                      <a:lnTo>
                        <a:pt x="0" y="80"/>
                      </a:lnTo>
                      <a:lnTo>
                        <a:pt x="12" y="82"/>
                      </a:lnTo>
                      <a:lnTo>
                        <a:pt x="19" y="50"/>
                      </a:lnTo>
                      <a:lnTo>
                        <a:pt x="23" y="27"/>
                      </a:lnTo>
                      <a:lnTo>
                        <a:pt x="20" y="12"/>
                      </a:lnTo>
                      <a:lnTo>
                        <a:pt x="18" y="0"/>
                      </a:lnTo>
                      <a:lnTo>
                        <a:pt x="18" y="0"/>
                      </a:lnTo>
                      <a:lnTo>
                        <a:pt x="6" y="5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5" name="Freeform 424"/>
                <p:cNvSpPr>
                  <a:spLocks/>
                </p:cNvSpPr>
                <p:nvPr/>
              </p:nvSpPr>
              <p:spPr bwMode="auto">
                <a:xfrm>
                  <a:off x="4531" y="3105"/>
                  <a:ext cx="196" cy="611"/>
                </a:xfrm>
                <a:custGeom>
                  <a:avLst/>
                  <a:gdLst>
                    <a:gd name="T0" fmla="*/ 0 w 196"/>
                    <a:gd name="T1" fmla="*/ 2 h 611"/>
                    <a:gd name="T2" fmla="*/ 0 w 196"/>
                    <a:gd name="T3" fmla="*/ 2 h 611"/>
                    <a:gd name="T4" fmla="*/ 8 w 196"/>
                    <a:gd name="T5" fmla="*/ 33 h 611"/>
                    <a:gd name="T6" fmla="*/ 29 w 196"/>
                    <a:gd name="T7" fmla="*/ 103 h 611"/>
                    <a:gd name="T8" fmla="*/ 59 w 196"/>
                    <a:gd name="T9" fmla="*/ 199 h 611"/>
                    <a:gd name="T10" fmla="*/ 93 w 196"/>
                    <a:gd name="T11" fmla="*/ 309 h 611"/>
                    <a:gd name="T12" fmla="*/ 126 w 196"/>
                    <a:gd name="T13" fmla="*/ 418 h 611"/>
                    <a:gd name="T14" fmla="*/ 155 w 196"/>
                    <a:gd name="T15" fmla="*/ 513 h 611"/>
                    <a:gd name="T16" fmla="*/ 176 w 196"/>
                    <a:gd name="T17" fmla="*/ 581 h 611"/>
                    <a:gd name="T18" fmla="*/ 184 w 196"/>
                    <a:gd name="T19" fmla="*/ 611 h 611"/>
                    <a:gd name="T20" fmla="*/ 196 w 196"/>
                    <a:gd name="T21" fmla="*/ 606 h 611"/>
                    <a:gd name="T22" fmla="*/ 188 w 196"/>
                    <a:gd name="T23" fmla="*/ 579 h 611"/>
                    <a:gd name="T24" fmla="*/ 167 w 196"/>
                    <a:gd name="T25" fmla="*/ 511 h 611"/>
                    <a:gd name="T26" fmla="*/ 137 w 196"/>
                    <a:gd name="T27" fmla="*/ 416 h 611"/>
                    <a:gd name="T28" fmla="*/ 104 w 196"/>
                    <a:gd name="T29" fmla="*/ 306 h 611"/>
                    <a:gd name="T30" fmla="*/ 70 w 196"/>
                    <a:gd name="T31" fmla="*/ 197 h 611"/>
                    <a:gd name="T32" fmla="*/ 41 w 196"/>
                    <a:gd name="T33" fmla="*/ 101 h 611"/>
                    <a:gd name="T34" fmla="*/ 20 w 196"/>
                    <a:gd name="T35" fmla="*/ 30 h 611"/>
                    <a:gd name="T36" fmla="*/ 12 w 196"/>
                    <a:gd name="T37" fmla="*/ 0 h 611"/>
                    <a:gd name="T38" fmla="*/ 12 w 196"/>
                    <a:gd name="T39" fmla="*/ 0 h 611"/>
                    <a:gd name="T40" fmla="*/ 0 w 196"/>
                    <a:gd name="T41" fmla="*/ 2 h 6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96" h="611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8" y="33"/>
                      </a:lnTo>
                      <a:lnTo>
                        <a:pt x="29" y="103"/>
                      </a:lnTo>
                      <a:lnTo>
                        <a:pt x="59" y="199"/>
                      </a:lnTo>
                      <a:lnTo>
                        <a:pt x="93" y="309"/>
                      </a:lnTo>
                      <a:lnTo>
                        <a:pt x="126" y="418"/>
                      </a:lnTo>
                      <a:lnTo>
                        <a:pt x="155" y="513"/>
                      </a:lnTo>
                      <a:lnTo>
                        <a:pt x="176" y="581"/>
                      </a:lnTo>
                      <a:lnTo>
                        <a:pt x="184" y="611"/>
                      </a:lnTo>
                      <a:lnTo>
                        <a:pt x="196" y="606"/>
                      </a:lnTo>
                      <a:lnTo>
                        <a:pt x="188" y="579"/>
                      </a:lnTo>
                      <a:lnTo>
                        <a:pt x="167" y="511"/>
                      </a:lnTo>
                      <a:lnTo>
                        <a:pt x="137" y="416"/>
                      </a:lnTo>
                      <a:lnTo>
                        <a:pt x="104" y="306"/>
                      </a:lnTo>
                      <a:lnTo>
                        <a:pt x="70" y="197"/>
                      </a:lnTo>
                      <a:lnTo>
                        <a:pt x="41" y="101"/>
                      </a:lnTo>
                      <a:lnTo>
                        <a:pt x="20" y="30"/>
                      </a:lnTo>
                      <a:lnTo>
                        <a:pt x="12" y="0"/>
                      </a:lnTo>
                      <a:lnTo>
                        <a:pt x="12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6" name="Freeform 425"/>
                <p:cNvSpPr>
                  <a:spLocks/>
                </p:cNvSpPr>
                <p:nvPr/>
              </p:nvSpPr>
              <p:spPr bwMode="auto">
                <a:xfrm>
                  <a:off x="4470" y="3066"/>
                  <a:ext cx="73" cy="41"/>
                </a:xfrm>
                <a:custGeom>
                  <a:avLst/>
                  <a:gdLst>
                    <a:gd name="T0" fmla="*/ 0 w 73"/>
                    <a:gd name="T1" fmla="*/ 14 h 41"/>
                    <a:gd name="T2" fmla="*/ 0 w 73"/>
                    <a:gd name="T3" fmla="*/ 14 h 41"/>
                    <a:gd name="T4" fmla="*/ 18 w 73"/>
                    <a:gd name="T5" fmla="*/ 14 h 41"/>
                    <a:gd name="T6" fmla="*/ 32 w 73"/>
                    <a:gd name="T7" fmla="*/ 14 h 41"/>
                    <a:gd name="T8" fmla="*/ 42 w 73"/>
                    <a:gd name="T9" fmla="*/ 17 h 41"/>
                    <a:gd name="T10" fmla="*/ 48 w 73"/>
                    <a:gd name="T11" fmla="*/ 20 h 41"/>
                    <a:gd name="T12" fmla="*/ 53 w 73"/>
                    <a:gd name="T13" fmla="*/ 26 h 41"/>
                    <a:gd name="T14" fmla="*/ 56 w 73"/>
                    <a:gd name="T15" fmla="*/ 29 h 41"/>
                    <a:gd name="T16" fmla="*/ 59 w 73"/>
                    <a:gd name="T17" fmla="*/ 36 h 41"/>
                    <a:gd name="T18" fmla="*/ 61 w 73"/>
                    <a:gd name="T19" fmla="*/ 41 h 41"/>
                    <a:gd name="T20" fmla="*/ 73 w 73"/>
                    <a:gd name="T21" fmla="*/ 39 h 41"/>
                    <a:gd name="T22" fmla="*/ 70 w 73"/>
                    <a:gd name="T23" fmla="*/ 32 h 41"/>
                    <a:gd name="T24" fmla="*/ 68 w 73"/>
                    <a:gd name="T25" fmla="*/ 25 h 41"/>
                    <a:gd name="T26" fmla="*/ 62 w 73"/>
                    <a:gd name="T27" fmla="*/ 17 h 41"/>
                    <a:gd name="T28" fmla="*/ 55 w 73"/>
                    <a:gd name="T29" fmla="*/ 11 h 41"/>
                    <a:gd name="T30" fmla="*/ 45 w 73"/>
                    <a:gd name="T31" fmla="*/ 5 h 41"/>
                    <a:gd name="T32" fmla="*/ 32 w 73"/>
                    <a:gd name="T33" fmla="*/ 2 h 41"/>
                    <a:gd name="T34" fmla="*/ 18 w 73"/>
                    <a:gd name="T35" fmla="*/ 0 h 41"/>
                    <a:gd name="T36" fmla="*/ 0 w 73"/>
                    <a:gd name="T37" fmla="*/ 2 h 41"/>
                    <a:gd name="T38" fmla="*/ 0 w 73"/>
                    <a:gd name="T39" fmla="*/ 2 h 41"/>
                    <a:gd name="T40" fmla="*/ 0 w 73"/>
                    <a:gd name="T41" fmla="*/ 14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3" h="41">
                      <a:moveTo>
                        <a:pt x="0" y="14"/>
                      </a:moveTo>
                      <a:lnTo>
                        <a:pt x="0" y="14"/>
                      </a:lnTo>
                      <a:lnTo>
                        <a:pt x="18" y="14"/>
                      </a:lnTo>
                      <a:lnTo>
                        <a:pt x="32" y="14"/>
                      </a:lnTo>
                      <a:lnTo>
                        <a:pt x="42" y="17"/>
                      </a:lnTo>
                      <a:lnTo>
                        <a:pt x="48" y="20"/>
                      </a:lnTo>
                      <a:lnTo>
                        <a:pt x="53" y="26"/>
                      </a:lnTo>
                      <a:lnTo>
                        <a:pt x="56" y="29"/>
                      </a:lnTo>
                      <a:lnTo>
                        <a:pt x="59" y="36"/>
                      </a:lnTo>
                      <a:lnTo>
                        <a:pt x="61" y="41"/>
                      </a:lnTo>
                      <a:lnTo>
                        <a:pt x="73" y="39"/>
                      </a:lnTo>
                      <a:lnTo>
                        <a:pt x="70" y="32"/>
                      </a:lnTo>
                      <a:lnTo>
                        <a:pt x="68" y="25"/>
                      </a:lnTo>
                      <a:lnTo>
                        <a:pt x="62" y="17"/>
                      </a:lnTo>
                      <a:lnTo>
                        <a:pt x="55" y="11"/>
                      </a:lnTo>
                      <a:lnTo>
                        <a:pt x="45" y="5"/>
                      </a:lnTo>
                      <a:lnTo>
                        <a:pt x="32" y="2"/>
                      </a:lnTo>
                      <a:lnTo>
                        <a:pt x="18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7" name="Freeform 426"/>
                <p:cNvSpPr>
                  <a:spLocks/>
                </p:cNvSpPr>
                <p:nvPr/>
              </p:nvSpPr>
              <p:spPr bwMode="auto">
                <a:xfrm>
                  <a:off x="1718" y="3067"/>
                  <a:ext cx="2752" cy="18"/>
                </a:xfrm>
                <a:custGeom>
                  <a:avLst/>
                  <a:gdLst>
                    <a:gd name="T0" fmla="*/ 0 w 2752"/>
                    <a:gd name="T1" fmla="*/ 14 h 18"/>
                    <a:gd name="T2" fmla="*/ 31 w 2752"/>
                    <a:gd name="T3" fmla="*/ 14 h 18"/>
                    <a:gd name="T4" fmla="*/ 116 w 2752"/>
                    <a:gd name="T5" fmla="*/ 14 h 18"/>
                    <a:gd name="T6" fmla="*/ 250 w 2752"/>
                    <a:gd name="T7" fmla="*/ 16 h 18"/>
                    <a:gd name="T8" fmla="*/ 423 w 2752"/>
                    <a:gd name="T9" fmla="*/ 16 h 18"/>
                    <a:gd name="T10" fmla="*/ 628 w 2752"/>
                    <a:gd name="T11" fmla="*/ 16 h 18"/>
                    <a:gd name="T12" fmla="*/ 857 w 2752"/>
                    <a:gd name="T13" fmla="*/ 17 h 18"/>
                    <a:gd name="T14" fmla="*/ 1104 w 2752"/>
                    <a:gd name="T15" fmla="*/ 17 h 18"/>
                    <a:gd name="T16" fmla="*/ 1357 w 2752"/>
                    <a:gd name="T17" fmla="*/ 17 h 18"/>
                    <a:gd name="T18" fmla="*/ 1612 w 2752"/>
                    <a:gd name="T19" fmla="*/ 17 h 18"/>
                    <a:gd name="T20" fmla="*/ 1859 w 2752"/>
                    <a:gd name="T21" fmla="*/ 18 h 18"/>
                    <a:gd name="T22" fmla="*/ 2091 w 2752"/>
                    <a:gd name="T23" fmla="*/ 18 h 18"/>
                    <a:gd name="T24" fmla="*/ 2301 w 2752"/>
                    <a:gd name="T25" fmla="*/ 18 h 18"/>
                    <a:gd name="T26" fmla="*/ 2480 w 2752"/>
                    <a:gd name="T27" fmla="*/ 17 h 18"/>
                    <a:gd name="T28" fmla="*/ 2619 w 2752"/>
                    <a:gd name="T29" fmla="*/ 17 h 18"/>
                    <a:gd name="T30" fmla="*/ 2713 w 2752"/>
                    <a:gd name="T31" fmla="*/ 16 h 18"/>
                    <a:gd name="T32" fmla="*/ 2752 w 2752"/>
                    <a:gd name="T33" fmla="*/ 13 h 18"/>
                    <a:gd name="T34" fmla="*/ 2739 w 2752"/>
                    <a:gd name="T35" fmla="*/ 1 h 18"/>
                    <a:gd name="T36" fmla="*/ 2672 w 2752"/>
                    <a:gd name="T37" fmla="*/ 1 h 18"/>
                    <a:gd name="T38" fmla="*/ 2555 w 2752"/>
                    <a:gd name="T39" fmla="*/ 3 h 18"/>
                    <a:gd name="T40" fmla="*/ 2394 w 2752"/>
                    <a:gd name="T41" fmla="*/ 3 h 18"/>
                    <a:gd name="T42" fmla="*/ 2199 w 2752"/>
                    <a:gd name="T43" fmla="*/ 4 h 18"/>
                    <a:gd name="T44" fmla="*/ 1977 w 2752"/>
                    <a:gd name="T45" fmla="*/ 4 h 18"/>
                    <a:gd name="T46" fmla="*/ 1736 w 2752"/>
                    <a:gd name="T47" fmla="*/ 4 h 18"/>
                    <a:gd name="T48" fmla="*/ 1485 w 2752"/>
                    <a:gd name="T49" fmla="*/ 3 h 18"/>
                    <a:gd name="T50" fmla="*/ 1229 w 2752"/>
                    <a:gd name="T51" fmla="*/ 3 h 18"/>
                    <a:gd name="T52" fmla="*/ 979 w 2752"/>
                    <a:gd name="T53" fmla="*/ 3 h 18"/>
                    <a:gd name="T54" fmla="*/ 741 w 2752"/>
                    <a:gd name="T55" fmla="*/ 1 h 18"/>
                    <a:gd name="T56" fmla="*/ 523 w 2752"/>
                    <a:gd name="T57" fmla="*/ 1 h 18"/>
                    <a:gd name="T58" fmla="*/ 332 w 2752"/>
                    <a:gd name="T59" fmla="*/ 1 h 18"/>
                    <a:gd name="T60" fmla="*/ 177 w 2752"/>
                    <a:gd name="T61" fmla="*/ 0 h 18"/>
                    <a:gd name="T62" fmla="*/ 67 w 2752"/>
                    <a:gd name="T63" fmla="*/ 0 h 18"/>
                    <a:gd name="T64" fmla="*/ 8 w 2752"/>
                    <a:gd name="T65" fmla="*/ 0 h 18"/>
                    <a:gd name="T66" fmla="*/ 0 w 2752"/>
                    <a:gd name="T67" fmla="*/ 1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752" h="18">
                      <a:moveTo>
                        <a:pt x="0" y="13"/>
                      </a:moveTo>
                      <a:lnTo>
                        <a:pt x="0" y="14"/>
                      </a:lnTo>
                      <a:lnTo>
                        <a:pt x="8" y="14"/>
                      </a:lnTo>
                      <a:lnTo>
                        <a:pt x="31" y="14"/>
                      </a:lnTo>
                      <a:lnTo>
                        <a:pt x="67" y="14"/>
                      </a:lnTo>
                      <a:lnTo>
                        <a:pt x="116" y="14"/>
                      </a:lnTo>
                      <a:lnTo>
                        <a:pt x="177" y="14"/>
                      </a:lnTo>
                      <a:lnTo>
                        <a:pt x="250" y="16"/>
                      </a:lnTo>
                      <a:lnTo>
                        <a:pt x="332" y="16"/>
                      </a:lnTo>
                      <a:lnTo>
                        <a:pt x="423" y="16"/>
                      </a:lnTo>
                      <a:lnTo>
                        <a:pt x="523" y="16"/>
                      </a:lnTo>
                      <a:lnTo>
                        <a:pt x="628" y="16"/>
                      </a:lnTo>
                      <a:lnTo>
                        <a:pt x="741" y="16"/>
                      </a:lnTo>
                      <a:lnTo>
                        <a:pt x="857" y="17"/>
                      </a:lnTo>
                      <a:lnTo>
                        <a:pt x="979" y="17"/>
                      </a:lnTo>
                      <a:lnTo>
                        <a:pt x="1104" y="17"/>
                      </a:lnTo>
                      <a:lnTo>
                        <a:pt x="1229" y="17"/>
                      </a:lnTo>
                      <a:lnTo>
                        <a:pt x="1357" y="17"/>
                      </a:lnTo>
                      <a:lnTo>
                        <a:pt x="1485" y="17"/>
                      </a:lnTo>
                      <a:lnTo>
                        <a:pt x="1612" y="17"/>
                      </a:lnTo>
                      <a:lnTo>
                        <a:pt x="1736" y="18"/>
                      </a:lnTo>
                      <a:lnTo>
                        <a:pt x="1859" y="18"/>
                      </a:lnTo>
                      <a:lnTo>
                        <a:pt x="1977" y="18"/>
                      </a:lnTo>
                      <a:lnTo>
                        <a:pt x="2091" y="18"/>
                      </a:lnTo>
                      <a:lnTo>
                        <a:pt x="2199" y="18"/>
                      </a:lnTo>
                      <a:lnTo>
                        <a:pt x="2301" y="18"/>
                      </a:lnTo>
                      <a:lnTo>
                        <a:pt x="2394" y="17"/>
                      </a:lnTo>
                      <a:lnTo>
                        <a:pt x="2480" y="17"/>
                      </a:lnTo>
                      <a:lnTo>
                        <a:pt x="2555" y="17"/>
                      </a:lnTo>
                      <a:lnTo>
                        <a:pt x="2619" y="17"/>
                      </a:lnTo>
                      <a:lnTo>
                        <a:pt x="2672" y="16"/>
                      </a:lnTo>
                      <a:lnTo>
                        <a:pt x="2713" y="16"/>
                      </a:lnTo>
                      <a:lnTo>
                        <a:pt x="2739" y="16"/>
                      </a:lnTo>
                      <a:lnTo>
                        <a:pt x="2752" y="13"/>
                      </a:lnTo>
                      <a:lnTo>
                        <a:pt x="2752" y="1"/>
                      </a:lnTo>
                      <a:lnTo>
                        <a:pt x="2739" y="1"/>
                      </a:lnTo>
                      <a:lnTo>
                        <a:pt x="2713" y="1"/>
                      </a:lnTo>
                      <a:lnTo>
                        <a:pt x="2672" y="1"/>
                      </a:lnTo>
                      <a:lnTo>
                        <a:pt x="2619" y="3"/>
                      </a:lnTo>
                      <a:lnTo>
                        <a:pt x="2555" y="3"/>
                      </a:lnTo>
                      <a:lnTo>
                        <a:pt x="2480" y="3"/>
                      </a:lnTo>
                      <a:lnTo>
                        <a:pt x="2394" y="3"/>
                      </a:lnTo>
                      <a:lnTo>
                        <a:pt x="2301" y="4"/>
                      </a:lnTo>
                      <a:lnTo>
                        <a:pt x="2199" y="4"/>
                      </a:lnTo>
                      <a:lnTo>
                        <a:pt x="2091" y="4"/>
                      </a:lnTo>
                      <a:lnTo>
                        <a:pt x="1977" y="4"/>
                      </a:lnTo>
                      <a:lnTo>
                        <a:pt x="1859" y="4"/>
                      </a:lnTo>
                      <a:lnTo>
                        <a:pt x="1736" y="4"/>
                      </a:lnTo>
                      <a:lnTo>
                        <a:pt x="1612" y="3"/>
                      </a:lnTo>
                      <a:lnTo>
                        <a:pt x="1485" y="3"/>
                      </a:lnTo>
                      <a:lnTo>
                        <a:pt x="1357" y="3"/>
                      </a:lnTo>
                      <a:lnTo>
                        <a:pt x="1229" y="3"/>
                      </a:lnTo>
                      <a:lnTo>
                        <a:pt x="1104" y="3"/>
                      </a:lnTo>
                      <a:lnTo>
                        <a:pt x="979" y="3"/>
                      </a:lnTo>
                      <a:lnTo>
                        <a:pt x="857" y="3"/>
                      </a:lnTo>
                      <a:lnTo>
                        <a:pt x="741" y="1"/>
                      </a:lnTo>
                      <a:lnTo>
                        <a:pt x="628" y="1"/>
                      </a:lnTo>
                      <a:lnTo>
                        <a:pt x="523" y="1"/>
                      </a:lnTo>
                      <a:lnTo>
                        <a:pt x="423" y="1"/>
                      </a:lnTo>
                      <a:lnTo>
                        <a:pt x="332" y="1"/>
                      </a:lnTo>
                      <a:lnTo>
                        <a:pt x="250" y="1"/>
                      </a:lnTo>
                      <a:lnTo>
                        <a:pt x="177" y="0"/>
                      </a:lnTo>
                      <a:lnTo>
                        <a:pt x="116" y="0"/>
                      </a:lnTo>
                      <a:lnTo>
                        <a:pt x="67" y="0"/>
                      </a:lnTo>
                      <a:lnTo>
                        <a:pt x="31" y="0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0" y="1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8" name="Freeform 427"/>
                <p:cNvSpPr>
                  <a:spLocks/>
                </p:cNvSpPr>
                <p:nvPr/>
              </p:nvSpPr>
              <p:spPr bwMode="auto">
                <a:xfrm>
                  <a:off x="1643" y="3068"/>
                  <a:ext cx="75" cy="46"/>
                </a:xfrm>
                <a:custGeom>
                  <a:avLst/>
                  <a:gdLst>
                    <a:gd name="T0" fmla="*/ 12 w 75"/>
                    <a:gd name="T1" fmla="*/ 46 h 46"/>
                    <a:gd name="T2" fmla="*/ 12 w 75"/>
                    <a:gd name="T3" fmla="*/ 46 h 46"/>
                    <a:gd name="T4" fmla="*/ 13 w 75"/>
                    <a:gd name="T5" fmla="*/ 38 h 46"/>
                    <a:gd name="T6" fmla="*/ 15 w 75"/>
                    <a:gd name="T7" fmla="*/ 33 h 46"/>
                    <a:gd name="T8" fmla="*/ 21 w 75"/>
                    <a:gd name="T9" fmla="*/ 27 h 46"/>
                    <a:gd name="T10" fmla="*/ 27 w 75"/>
                    <a:gd name="T11" fmla="*/ 23 h 46"/>
                    <a:gd name="T12" fmla="*/ 35 w 75"/>
                    <a:gd name="T13" fmla="*/ 18 h 46"/>
                    <a:gd name="T14" fmla="*/ 46 w 75"/>
                    <a:gd name="T15" fmla="*/ 15 h 46"/>
                    <a:gd name="T16" fmla="*/ 59 w 75"/>
                    <a:gd name="T17" fmla="*/ 12 h 46"/>
                    <a:gd name="T18" fmla="*/ 75 w 75"/>
                    <a:gd name="T19" fmla="*/ 12 h 46"/>
                    <a:gd name="T20" fmla="*/ 75 w 75"/>
                    <a:gd name="T21" fmla="*/ 0 h 46"/>
                    <a:gd name="T22" fmla="*/ 59 w 75"/>
                    <a:gd name="T23" fmla="*/ 0 h 46"/>
                    <a:gd name="T24" fmla="*/ 43 w 75"/>
                    <a:gd name="T25" fmla="*/ 3 h 46"/>
                    <a:gd name="T26" fmla="*/ 30 w 75"/>
                    <a:gd name="T27" fmla="*/ 6 h 46"/>
                    <a:gd name="T28" fmla="*/ 20 w 75"/>
                    <a:gd name="T29" fmla="*/ 11 h 46"/>
                    <a:gd name="T30" fmla="*/ 12 w 75"/>
                    <a:gd name="T31" fmla="*/ 18 h 46"/>
                    <a:gd name="T32" fmla="*/ 6 w 75"/>
                    <a:gd name="T33" fmla="*/ 26 h 46"/>
                    <a:gd name="T34" fmla="*/ 1 w 75"/>
                    <a:gd name="T35" fmla="*/ 36 h 46"/>
                    <a:gd name="T36" fmla="*/ 0 w 75"/>
                    <a:gd name="T37" fmla="*/ 46 h 46"/>
                    <a:gd name="T38" fmla="*/ 0 w 75"/>
                    <a:gd name="T39" fmla="*/ 46 h 46"/>
                    <a:gd name="T40" fmla="*/ 12 w 75"/>
                    <a:gd name="T41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75" h="46">
                      <a:moveTo>
                        <a:pt x="12" y="46"/>
                      </a:moveTo>
                      <a:lnTo>
                        <a:pt x="12" y="46"/>
                      </a:lnTo>
                      <a:lnTo>
                        <a:pt x="13" y="38"/>
                      </a:lnTo>
                      <a:lnTo>
                        <a:pt x="15" y="33"/>
                      </a:lnTo>
                      <a:lnTo>
                        <a:pt x="21" y="27"/>
                      </a:lnTo>
                      <a:lnTo>
                        <a:pt x="27" y="23"/>
                      </a:lnTo>
                      <a:lnTo>
                        <a:pt x="35" y="18"/>
                      </a:lnTo>
                      <a:lnTo>
                        <a:pt x="46" y="15"/>
                      </a:lnTo>
                      <a:lnTo>
                        <a:pt x="59" y="12"/>
                      </a:lnTo>
                      <a:lnTo>
                        <a:pt x="75" y="12"/>
                      </a:lnTo>
                      <a:lnTo>
                        <a:pt x="75" y="0"/>
                      </a:lnTo>
                      <a:lnTo>
                        <a:pt x="59" y="0"/>
                      </a:lnTo>
                      <a:lnTo>
                        <a:pt x="43" y="3"/>
                      </a:lnTo>
                      <a:lnTo>
                        <a:pt x="30" y="6"/>
                      </a:lnTo>
                      <a:lnTo>
                        <a:pt x="20" y="11"/>
                      </a:lnTo>
                      <a:lnTo>
                        <a:pt x="12" y="18"/>
                      </a:lnTo>
                      <a:lnTo>
                        <a:pt x="6" y="26"/>
                      </a:lnTo>
                      <a:lnTo>
                        <a:pt x="1" y="36"/>
                      </a:lnTo>
                      <a:lnTo>
                        <a:pt x="0" y="46"/>
                      </a:lnTo>
                      <a:lnTo>
                        <a:pt x="0" y="46"/>
                      </a:lnTo>
                      <a:lnTo>
                        <a:pt x="12" y="4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9" name="Freeform 428"/>
                <p:cNvSpPr>
                  <a:spLocks/>
                </p:cNvSpPr>
                <p:nvPr/>
              </p:nvSpPr>
              <p:spPr bwMode="auto">
                <a:xfrm>
                  <a:off x="1531" y="3114"/>
                  <a:ext cx="124" cy="593"/>
                </a:xfrm>
                <a:custGeom>
                  <a:avLst/>
                  <a:gdLst>
                    <a:gd name="T0" fmla="*/ 12 w 124"/>
                    <a:gd name="T1" fmla="*/ 593 h 593"/>
                    <a:gd name="T2" fmla="*/ 12 w 124"/>
                    <a:gd name="T3" fmla="*/ 593 h 593"/>
                    <a:gd name="T4" fmla="*/ 17 w 124"/>
                    <a:gd name="T5" fmla="*/ 569 h 593"/>
                    <a:gd name="T6" fmla="*/ 30 w 124"/>
                    <a:gd name="T7" fmla="*/ 504 h 593"/>
                    <a:gd name="T8" fmla="*/ 47 w 124"/>
                    <a:gd name="T9" fmla="*/ 412 h 593"/>
                    <a:gd name="T10" fmla="*/ 67 w 124"/>
                    <a:gd name="T11" fmla="*/ 307 h 593"/>
                    <a:gd name="T12" fmla="*/ 88 w 124"/>
                    <a:gd name="T13" fmla="*/ 200 h 593"/>
                    <a:gd name="T14" fmla="*/ 106 w 124"/>
                    <a:gd name="T15" fmla="*/ 105 h 593"/>
                    <a:gd name="T16" fmla="*/ 119 w 124"/>
                    <a:gd name="T17" fmla="*/ 34 h 593"/>
                    <a:gd name="T18" fmla="*/ 124 w 124"/>
                    <a:gd name="T19" fmla="*/ 0 h 593"/>
                    <a:gd name="T20" fmla="*/ 112 w 124"/>
                    <a:gd name="T21" fmla="*/ 0 h 593"/>
                    <a:gd name="T22" fmla="*/ 107 w 124"/>
                    <a:gd name="T23" fmla="*/ 32 h 593"/>
                    <a:gd name="T24" fmla="*/ 94 w 124"/>
                    <a:gd name="T25" fmla="*/ 102 h 593"/>
                    <a:gd name="T26" fmla="*/ 77 w 124"/>
                    <a:gd name="T27" fmla="*/ 198 h 593"/>
                    <a:gd name="T28" fmla="*/ 56 w 124"/>
                    <a:gd name="T29" fmla="*/ 304 h 593"/>
                    <a:gd name="T30" fmla="*/ 36 w 124"/>
                    <a:gd name="T31" fmla="*/ 410 h 593"/>
                    <a:gd name="T32" fmla="*/ 18 w 124"/>
                    <a:gd name="T33" fmla="*/ 502 h 593"/>
                    <a:gd name="T34" fmla="*/ 5 w 124"/>
                    <a:gd name="T35" fmla="*/ 566 h 593"/>
                    <a:gd name="T36" fmla="*/ 0 w 124"/>
                    <a:gd name="T37" fmla="*/ 591 h 593"/>
                    <a:gd name="T38" fmla="*/ 0 w 124"/>
                    <a:gd name="T39" fmla="*/ 591 h 593"/>
                    <a:gd name="T40" fmla="*/ 12 w 124"/>
                    <a:gd name="T41" fmla="*/ 593 h 5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124" h="593">
                      <a:moveTo>
                        <a:pt x="12" y="593"/>
                      </a:moveTo>
                      <a:lnTo>
                        <a:pt x="12" y="593"/>
                      </a:lnTo>
                      <a:lnTo>
                        <a:pt x="17" y="569"/>
                      </a:lnTo>
                      <a:lnTo>
                        <a:pt x="30" y="504"/>
                      </a:lnTo>
                      <a:lnTo>
                        <a:pt x="47" y="412"/>
                      </a:lnTo>
                      <a:lnTo>
                        <a:pt x="67" y="307"/>
                      </a:lnTo>
                      <a:lnTo>
                        <a:pt x="88" y="200"/>
                      </a:lnTo>
                      <a:lnTo>
                        <a:pt x="106" y="105"/>
                      </a:lnTo>
                      <a:lnTo>
                        <a:pt x="119" y="34"/>
                      </a:lnTo>
                      <a:lnTo>
                        <a:pt x="124" y="0"/>
                      </a:lnTo>
                      <a:lnTo>
                        <a:pt x="112" y="0"/>
                      </a:lnTo>
                      <a:lnTo>
                        <a:pt x="107" y="32"/>
                      </a:lnTo>
                      <a:lnTo>
                        <a:pt x="94" y="102"/>
                      </a:lnTo>
                      <a:lnTo>
                        <a:pt x="77" y="198"/>
                      </a:lnTo>
                      <a:lnTo>
                        <a:pt x="56" y="304"/>
                      </a:lnTo>
                      <a:lnTo>
                        <a:pt x="36" y="410"/>
                      </a:lnTo>
                      <a:lnTo>
                        <a:pt x="18" y="502"/>
                      </a:lnTo>
                      <a:lnTo>
                        <a:pt x="5" y="566"/>
                      </a:lnTo>
                      <a:lnTo>
                        <a:pt x="0" y="591"/>
                      </a:lnTo>
                      <a:lnTo>
                        <a:pt x="0" y="591"/>
                      </a:lnTo>
                      <a:lnTo>
                        <a:pt x="12" y="593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Freeform 429"/>
                <p:cNvSpPr>
                  <a:spLocks/>
                </p:cNvSpPr>
                <p:nvPr/>
              </p:nvSpPr>
              <p:spPr bwMode="auto">
                <a:xfrm>
                  <a:off x="1523" y="3705"/>
                  <a:ext cx="23" cy="121"/>
                </a:xfrm>
                <a:custGeom>
                  <a:avLst/>
                  <a:gdLst>
                    <a:gd name="T0" fmla="*/ 23 w 23"/>
                    <a:gd name="T1" fmla="*/ 112 h 121"/>
                    <a:gd name="T2" fmla="*/ 23 w 23"/>
                    <a:gd name="T3" fmla="*/ 112 h 121"/>
                    <a:gd name="T4" fmla="*/ 13 w 23"/>
                    <a:gd name="T5" fmla="*/ 88 h 121"/>
                    <a:gd name="T6" fmla="*/ 12 w 23"/>
                    <a:gd name="T7" fmla="*/ 50 h 121"/>
                    <a:gd name="T8" fmla="*/ 17 w 23"/>
                    <a:gd name="T9" fmla="*/ 16 h 121"/>
                    <a:gd name="T10" fmla="*/ 20 w 23"/>
                    <a:gd name="T11" fmla="*/ 2 h 121"/>
                    <a:gd name="T12" fmla="*/ 8 w 23"/>
                    <a:gd name="T13" fmla="*/ 0 h 121"/>
                    <a:gd name="T14" fmla="*/ 5 w 23"/>
                    <a:gd name="T15" fmla="*/ 16 h 121"/>
                    <a:gd name="T16" fmla="*/ 0 w 23"/>
                    <a:gd name="T17" fmla="*/ 50 h 121"/>
                    <a:gd name="T18" fmla="*/ 1 w 23"/>
                    <a:gd name="T19" fmla="*/ 90 h 121"/>
                    <a:gd name="T20" fmla="*/ 15 w 23"/>
                    <a:gd name="T21" fmla="*/ 121 h 121"/>
                    <a:gd name="T22" fmla="*/ 15 w 23"/>
                    <a:gd name="T23" fmla="*/ 121 h 121"/>
                    <a:gd name="T24" fmla="*/ 23 w 23"/>
                    <a:gd name="T25" fmla="*/ 112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3" h="121">
                      <a:moveTo>
                        <a:pt x="23" y="112"/>
                      </a:moveTo>
                      <a:lnTo>
                        <a:pt x="23" y="112"/>
                      </a:lnTo>
                      <a:lnTo>
                        <a:pt x="13" y="88"/>
                      </a:lnTo>
                      <a:lnTo>
                        <a:pt x="12" y="50"/>
                      </a:lnTo>
                      <a:lnTo>
                        <a:pt x="17" y="16"/>
                      </a:lnTo>
                      <a:lnTo>
                        <a:pt x="20" y="2"/>
                      </a:lnTo>
                      <a:lnTo>
                        <a:pt x="8" y="0"/>
                      </a:lnTo>
                      <a:lnTo>
                        <a:pt x="5" y="16"/>
                      </a:lnTo>
                      <a:lnTo>
                        <a:pt x="0" y="50"/>
                      </a:lnTo>
                      <a:lnTo>
                        <a:pt x="1" y="90"/>
                      </a:lnTo>
                      <a:lnTo>
                        <a:pt x="15" y="121"/>
                      </a:lnTo>
                      <a:lnTo>
                        <a:pt x="15" y="121"/>
                      </a:lnTo>
                      <a:lnTo>
                        <a:pt x="23" y="1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Freeform 430"/>
                <p:cNvSpPr>
                  <a:spLocks/>
                </p:cNvSpPr>
                <p:nvPr/>
              </p:nvSpPr>
              <p:spPr bwMode="auto">
                <a:xfrm>
                  <a:off x="1538" y="3817"/>
                  <a:ext cx="57" cy="24"/>
                </a:xfrm>
                <a:custGeom>
                  <a:avLst/>
                  <a:gdLst>
                    <a:gd name="T0" fmla="*/ 57 w 57"/>
                    <a:gd name="T1" fmla="*/ 10 h 24"/>
                    <a:gd name="T2" fmla="*/ 57 w 57"/>
                    <a:gd name="T3" fmla="*/ 10 h 24"/>
                    <a:gd name="T4" fmla="*/ 52 w 57"/>
                    <a:gd name="T5" fmla="*/ 10 h 24"/>
                    <a:gd name="T6" fmla="*/ 46 w 57"/>
                    <a:gd name="T7" fmla="*/ 11 h 24"/>
                    <a:gd name="T8" fmla="*/ 39 w 57"/>
                    <a:gd name="T9" fmla="*/ 10 h 24"/>
                    <a:gd name="T10" fmla="*/ 33 w 57"/>
                    <a:gd name="T11" fmla="*/ 9 h 24"/>
                    <a:gd name="T12" fmla="*/ 25 w 57"/>
                    <a:gd name="T13" fmla="*/ 7 h 24"/>
                    <a:gd name="T14" fmla="*/ 18 w 57"/>
                    <a:gd name="T15" fmla="*/ 5 h 24"/>
                    <a:gd name="T16" fmla="*/ 12 w 57"/>
                    <a:gd name="T17" fmla="*/ 2 h 24"/>
                    <a:gd name="T18" fmla="*/ 8 w 57"/>
                    <a:gd name="T19" fmla="*/ 0 h 24"/>
                    <a:gd name="T20" fmla="*/ 0 w 57"/>
                    <a:gd name="T21" fmla="*/ 9 h 24"/>
                    <a:gd name="T22" fmla="*/ 8 w 57"/>
                    <a:gd name="T23" fmla="*/ 14 h 24"/>
                    <a:gd name="T24" fmla="*/ 16 w 57"/>
                    <a:gd name="T25" fmla="*/ 17 h 24"/>
                    <a:gd name="T26" fmla="*/ 23 w 57"/>
                    <a:gd name="T27" fmla="*/ 18 h 24"/>
                    <a:gd name="T28" fmla="*/ 31 w 57"/>
                    <a:gd name="T29" fmla="*/ 21 h 24"/>
                    <a:gd name="T30" fmla="*/ 39 w 57"/>
                    <a:gd name="T31" fmla="*/ 22 h 24"/>
                    <a:gd name="T32" fmla="*/ 46 w 57"/>
                    <a:gd name="T33" fmla="*/ 23 h 24"/>
                    <a:gd name="T34" fmla="*/ 52 w 57"/>
                    <a:gd name="T35" fmla="*/ 24 h 24"/>
                    <a:gd name="T36" fmla="*/ 57 w 57"/>
                    <a:gd name="T37" fmla="*/ 24 h 24"/>
                    <a:gd name="T38" fmla="*/ 57 w 57"/>
                    <a:gd name="T39" fmla="*/ 24 h 24"/>
                    <a:gd name="T40" fmla="*/ 57 w 57"/>
                    <a:gd name="T41" fmla="*/ 10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7" h="24">
                      <a:moveTo>
                        <a:pt x="57" y="10"/>
                      </a:moveTo>
                      <a:lnTo>
                        <a:pt x="57" y="10"/>
                      </a:lnTo>
                      <a:lnTo>
                        <a:pt x="52" y="10"/>
                      </a:lnTo>
                      <a:lnTo>
                        <a:pt x="46" y="11"/>
                      </a:lnTo>
                      <a:lnTo>
                        <a:pt x="39" y="10"/>
                      </a:lnTo>
                      <a:lnTo>
                        <a:pt x="33" y="9"/>
                      </a:lnTo>
                      <a:lnTo>
                        <a:pt x="25" y="7"/>
                      </a:lnTo>
                      <a:lnTo>
                        <a:pt x="18" y="5"/>
                      </a:lnTo>
                      <a:lnTo>
                        <a:pt x="12" y="2"/>
                      </a:lnTo>
                      <a:lnTo>
                        <a:pt x="8" y="0"/>
                      </a:lnTo>
                      <a:lnTo>
                        <a:pt x="0" y="9"/>
                      </a:lnTo>
                      <a:lnTo>
                        <a:pt x="8" y="14"/>
                      </a:lnTo>
                      <a:lnTo>
                        <a:pt x="16" y="17"/>
                      </a:lnTo>
                      <a:lnTo>
                        <a:pt x="23" y="18"/>
                      </a:lnTo>
                      <a:lnTo>
                        <a:pt x="31" y="21"/>
                      </a:lnTo>
                      <a:lnTo>
                        <a:pt x="39" y="22"/>
                      </a:lnTo>
                      <a:lnTo>
                        <a:pt x="46" y="23"/>
                      </a:lnTo>
                      <a:lnTo>
                        <a:pt x="52" y="24"/>
                      </a:lnTo>
                      <a:lnTo>
                        <a:pt x="57" y="24"/>
                      </a:lnTo>
                      <a:lnTo>
                        <a:pt x="57" y="24"/>
                      </a:lnTo>
                      <a:lnTo>
                        <a:pt x="57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2" name="Freeform 431"/>
                <p:cNvSpPr>
                  <a:spLocks/>
                </p:cNvSpPr>
                <p:nvPr/>
              </p:nvSpPr>
              <p:spPr bwMode="auto">
                <a:xfrm>
                  <a:off x="1595" y="3827"/>
                  <a:ext cx="3044" cy="14"/>
                </a:xfrm>
                <a:custGeom>
                  <a:avLst/>
                  <a:gdLst>
                    <a:gd name="T0" fmla="*/ 3044 w 3044"/>
                    <a:gd name="T1" fmla="*/ 1 h 14"/>
                    <a:gd name="T2" fmla="*/ 3044 w 3044"/>
                    <a:gd name="T3" fmla="*/ 0 h 14"/>
                    <a:gd name="T4" fmla="*/ 0 w 3044"/>
                    <a:gd name="T5" fmla="*/ 0 h 14"/>
                    <a:gd name="T6" fmla="*/ 0 w 3044"/>
                    <a:gd name="T7" fmla="*/ 14 h 14"/>
                    <a:gd name="T8" fmla="*/ 3044 w 3044"/>
                    <a:gd name="T9" fmla="*/ 14 h 14"/>
                    <a:gd name="T10" fmla="*/ 3044 w 3044"/>
                    <a:gd name="T11" fmla="*/ 13 h 14"/>
                    <a:gd name="T12" fmla="*/ 3044 w 3044"/>
                    <a:gd name="T13" fmla="*/ 1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044" h="14">
                      <a:moveTo>
                        <a:pt x="3044" y="1"/>
                      </a:moveTo>
                      <a:lnTo>
                        <a:pt x="3044" y="0"/>
                      </a:lnTo>
                      <a:lnTo>
                        <a:pt x="0" y="0"/>
                      </a:lnTo>
                      <a:lnTo>
                        <a:pt x="0" y="14"/>
                      </a:lnTo>
                      <a:lnTo>
                        <a:pt x="3044" y="14"/>
                      </a:lnTo>
                      <a:lnTo>
                        <a:pt x="3044" y="13"/>
                      </a:lnTo>
                      <a:lnTo>
                        <a:pt x="3044" y="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Freeform 432"/>
                <p:cNvSpPr>
                  <a:spLocks/>
                </p:cNvSpPr>
                <p:nvPr/>
              </p:nvSpPr>
              <p:spPr bwMode="auto">
                <a:xfrm>
                  <a:off x="3983" y="3206"/>
                  <a:ext cx="479" cy="81"/>
                </a:xfrm>
                <a:custGeom>
                  <a:avLst/>
                  <a:gdLst>
                    <a:gd name="T0" fmla="*/ 0 w 479"/>
                    <a:gd name="T1" fmla="*/ 0 h 81"/>
                    <a:gd name="T2" fmla="*/ 463 w 479"/>
                    <a:gd name="T3" fmla="*/ 0 h 81"/>
                    <a:gd name="T4" fmla="*/ 479 w 479"/>
                    <a:gd name="T5" fmla="*/ 81 h 81"/>
                    <a:gd name="T6" fmla="*/ 10 w 479"/>
                    <a:gd name="T7" fmla="*/ 81 h 81"/>
                    <a:gd name="T8" fmla="*/ 0 w 479"/>
                    <a:gd name="T9" fmla="*/ 0 h 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9" h="81">
                      <a:moveTo>
                        <a:pt x="0" y="0"/>
                      </a:moveTo>
                      <a:lnTo>
                        <a:pt x="463" y="0"/>
                      </a:lnTo>
                      <a:lnTo>
                        <a:pt x="479" y="81"/>
                      </a:lnTo>
                      <a:lnTo>
                        <a:pt x="10" y="8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Freeform 433"/>
                <p:cNvSpPr>
                  <a:spLocks/>
                </p:cNvSpPr>
                <p:nvPr/>
              </p:nvSpPr>
              <p:spPr bwMode="auto">
                <a:xfrm>
                  <a:off x="4000" y="3215"/>
                  <a:ext cx="134" cy="64"/>
                </a:xfrm>
                <a:custGeom>
                  <a:avLst/>
                  <a:gdLst>
                    <a:gd name="T0" fmla="*/ 0 w 134"/>
                    <a:gd name="T1" fmla="*/ 0 h 64"/>
                    <a:gd name="T2" fmla="*/ 124 w 134"/>
                    <a:gd name="T3" fmla="*/ 0 h 64"/>
                    <a:gd name="T4" fmla="*/ 134 w 134"/>
                    <a:gd name="T5" fmla="*/ 64 h 64"/>
                    <a:gd name="T6" fmla="*/ 7 w 134"/>
                    <a:gd name="T7" fmla="*/ 64 h 64"/>
                    <a:gd name="T8" fmla="*/ 0 w 134"/>
                    <a:gd name="T9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4" h="64">
                      <a:moveTo>
                        <a:pt x="0" y="0"/>
                      </a:moveTo>
                      <a:lnTo>
                        <a:pt x="124" y="0"/>
                      </a:lnTo>
                      <a:lnTo>
                        <a:pt x="134" y="64"/>
                      </a:lnTo>
                      <a:lnTo>
                        <a:pt x="7" y="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5" name="Freeform 434"/>
                <p:cNvSpPr>
                  <a:spLocks/>
                </p:cNvSpPr>
                <p:nvPr/>
              </p:nvSpPr>
              <p:spPr bwMode="auto">
                <a:xfrm>
                  <a:off x="4004" y="3319"/>
                  <a:ext cx="561" cy="353"/>
                </a:xfrm>
                <a:custGeom>
                  <a:avLst/>
                  <a:gdLst>
                    <a:gd name="T0" fmla="*/ 560 w 561"/>
                    <a:gd name="T1" fmla="*/ 345 h 353"/>
                    <a:gd name="T2" fmla="*/ 541 w 561"/>
                    <a:gd name="T3" fmla="*/ 353 h 353"/>
                    <a:gd name="T4" fmla="*/ 460 w 561"/>
                    <a:gd name="T5" fmla="*/ 353 h 353"/>
                    <a:gd name="T6" fmla="*/ 337 w 561"/>
                    <a:gd name="T7" fmla="*/ 353 h 353"/>
                    <a:gd name="T8" fmla="*/ 206 w 561"/>
                    <a:gd name="T9" fmla="*/ 353 h 353"/>
                    <a:gd name="T10" fmla="*/ 105 w 561"/>
                    <a:gd name="T11" fmla="*/ 353 h 353"/>
                    <a:gd name="T12" fmla="*/ 68 w 561"/>
                    <a:gd name="T13" fmla="*/ 353 h 353"/>
                    <a:gd name="T14" fmla="*/ 55 w 561"/>
                    <a:gd name="T15" fmla="*/ 345 h 353"/>
                    <a:gd name="T16" fmla="*/ 44 w 561"/>
                    <a:gd name="T17" fmla="*/ 291 h 353"/>
                    <a:gd name="T18" fmla="*/ 17 w 561"/>
                    <a:gd name="T19" fmla="*/ 140 h 353"/>
                    <a:gd name="T20" fmla="*/ 0 w 561"/>
                    <a:gd name="T21" fmla="*/ 48 h 353"/>
                    <a:gd name="T22" fmla="*/ 5 w 561"/>
                    <a:gd name="T23" fmla="*/ 34 h 353"/>
                    <a:gd name="T24" fmla="*/ 19 w 561"/>
                    <a:gd name="T25" fmla="*/ 32 h 353"/>
                    <a:gd name="T26" fmla="*/ 26 w 561"/>
                    <a:gd name="T27" fmla="*/ 29 h 353"/>
                    <a:gd name="T28" fmla="*/ 33 w 561"/>
                    <a:gd name="T29" fmla="*/ 3 h 353"/>
                    <a:gd name="T30" fmla="*/ 39 w 561"/>
                    <a:gd name="T31" fmla="*/ 1 h 353"/>
                    <a:gd name="T32" fmla="*/ 50 w 561"/>
                    <a:gd name="T33" fmla="*/ 2 h 353"/>
                    <a:gd name="T34" fmla="*/ 77 w 561"/>
                    <a:gd name="T35" fmla="*/ 3 h 353"/>
                    <a:gd name="T36" fmla="*/ 104 w 561"/>
                    <a:gd name="T37" fmla="*/ 2 h 353"/>
                    <a:gd name="T38" fmla="*/ 115 w 561"/>
                    <a:gd name="T39" fmla="*/ 3 h 353"/>
                    <a:gd name="T40" fmla="*/ 118 w 561"/>
                    <a:gd name="T41" fmla="*/ 22 h 353"/>
                    <a:gd name="T42" fmla="*/ 128 w 561"/>
                    <a:gd name="T43" fmla="*/ 36 h 353"/>
                    <a:gd name="T44" fmla="*/ 143 w 561"/>
                    <a:gd name="T45" fmla="*/ 36 h 353"/>
                    <a:gd name="T46" fmla="*/ 147 w 561"/>
                    <a:gd name="T47" fmla="*/ 23 h 353"/>
                    <a:gd name="T48" fmla="*/ 154 w 561"/>
                    <a:gd name="T49" fmla="*/ 4 h 353"/>
                    <a:gd name="T50" fmla="*/ 159 w 561"/>
                    <a:gd name="T51" fmla="*/ 4 h 353"/>
                    <a:gd name="T52" fmla="*/ 176 w 561"/>
                    <a:gd name="T53" fmla="*/ 5 h 353"/>
                    <a:gd name="T54" fmla="*/ 206 w 561"/>
                    <a:gd name="T55" fmla="*/ 8 h 353"/>
                    <a:gd name="T56" fmla="*/ 228 w 561"/>
                    <a:gd name="T57" fmla="*/ 4 h 353"/>
                    <a:gd name="T58" fmla="*/ 233 w 561"/>
                    <a:gd name="T59" fmla="*/ 9 h 353"/>
                    <a:gd name="T60" fmla="*/ 238 w 561"/>
                    <a:gd name="T61" fmla="*/ 32 h 353"/>
                    <a:gd name="T62" fmla="*/ 253 w 561"/>
                    <a:gd name="T63" fmla="*/ 36 h 353"/>
                    <a:gd name="T64" fmla="*/ 265 w 561"/>
                    <a:gd name="T65" fmla="*/ 36 h 353"/>
                    <a:gd name="T66" fmla="*/ 270 w 561"/>
                    <a:gd name="T67" fmla="*/ 16 h 353"/>
                    <a:gd name="T68" fmla="*/ 277 w 561"/>
                    <a:gd name="T69" fmla="*/ 7 h 353"/>
                    <a:gd name="T70" fmla="*/ 284 w 561"/>
                    <a:gd name="T71" fmla="*/ 8 h 353"/>
                    <a:gd name="T72" fmla="*/ 307 w 561"/>
                    <a:gd name="T73" fmla="*/ 10 h 353"/>
                    <a:gd name="T74" fmla="*/ 337 w 561"/>
                    <a:gd name="T75" fmla="*/ 10 h 353"/>
                    <a:gd name="T76" fmla="*/ 352 w 561"/>
                    <a:gd name="T77" fmla="*/ 8 h 353"/>
                    <a:gd name="T78" fmla="*/ 356 w 561"/>
                    <a:gd name="T79" fmla="*/ 18 h 353"/>
                    <a:gd name="T80" fmla="*/ 359 w 561"/>
                    <a:gd name="T81" fmla="*/ 36 h 353"/>
                    <a:gd name="T82" fmla="*/ 380 w 561"/>
                    <a:gd name="T83" fmla="*/ 36 h 353"/>
                    <a:gd name="T84" fmla="*/ 385 w 561"/>
                    <a:gd name="T85" fmla="*/ 32 h 353"/>
                    <a:gd name="T86" fmla="*/ 390 w 561"/>
                    <a:gd name="T87" fmla="*/ 10 h 353"/>
                    <a:gd name="T88" fmla="*/ 395 w 561"/>
                    <a:gd name="T89" fmla="*/ 8 h 353"/>
                    <a:gd name="T90" fmla="*/ 407 w 561"/>
                    <a:gd name="T91" fmla="*/ 9 h 353"/>
                    <a:gd name="T92" fmla="*/ 435 w 561"/>
                    <a:gd name="T93" fmla="*/ 10 h 353"/>
                    <a:gd name="T94" fmla="*/ 464 w 561"/>
                    <a:gd name="T95" fmla="*/ 8 h 353"/>
                    <a:gd name="T96" fmla="*/ 473 w 561"/>
                    <a:gd name="T97" fmla="*/ 9 h 353"/>
                    <a:gd name="T98" fmla="*/ 476 w 561"/>
                    <a:gd name="T99" fmla="*/ 25 h 353"/>
                    <a:gd name="T100" fmla="*/ 484 w 561"/>
                    <a:gd name="T101" fmla="*/ 36 h 353"/>
                    <a:gd name="T102" fmla="*/ 492 w 561"/>
                    <a:gd name="T103" fmla="*/ 36 h 353"/>
                    <a:gd name="T104" fmla="*/ 496 w 561"/>
                    <a:gd name="T105" fmla="*/ 41 h 353"/>
                    <a:gd name="T106" fmla="*/ 507 w 561"/>
                    <a:gd name="T107" fmla="*/ 89 h 353"/>
                    <a:gd name="T108" fmla="*/ 541 w 561"/>
                    <a:gd name="T109" fmla="*/ 239 h 353"/>
                    <a:gd name="T110" fmla="*/ 561 w 561"/>
                    <a:gd name="T111" fmla="*/ 330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561" h="353">
                      <a:moveTo>
                        <a:pt x="561" y="330"/>
                      </a:moveTo>
                      <a:lnTo>
                        <a:pt x="561" y="337"/>
                      </a:lnTo>
                      <a:lnTo>
                        <a:pt x="560" y="345"/>
                      </a:lnTo>
                      <a:lnTo>
                        <a:pt x="556" y="351"/>
                      </a:lnTo>
                      <a:lnTo>
                        <a:pt x="552" y="353"/>
                      </a:lnTo>
                      <a:lnTo>
                        <a:pt x="541" y="353"/>
                      </a:lnTo>
                      <a:lnTo>
                        <a:pt x="521" y="353"/>
                      </a:lnTo>
                      <a:lnTo>
                        <a:pt x="494" y="353"/>
                      </a:lnTo>
                      <a:lnTo>
                        <a:pt x="460" y="353"/>
                      </a:lnTo>
                      <a:lnTo>
                        <a:pt x="422" y="353"/>
                      </a:lnTo>
                      <a:lnTo>
                        <a:pt x="380" y="353"/>
                      </a:lnTo>
                      <a:lnTo>
                        <a:pt x="337" y="353"/>
                      </a:lnTo>
                      <a:lnTo>
                        <a:pt x="292" y="353"/>
                      </a:lnTo>
                      <a:lnTo>
                        <a:pt x="249" y="353"/>
                      </a:lnTo>
                      <a:lnTo>
                        <a:pt x="206" y="353"/>
                      </a:lnTo>
                      <a:lnTo>
                        <a:pt x="168" y="353"/>
                      </a:lnTo>
                      <a:lnTo>
                        <a:pt x="134" y="353"/>
                      </a:lnTo>
                      <a:lnTo>
                        <a:pt x="105" y="353"/>
                      </a:lnTo>
                      <a:lnTo>
                        <a:pt x="83" y="353"/>
                      </a:lnTo>
                      <a:lnTo>
                        <a:pt x="71" y="353"/>
                      </a:lnTo>
                      <a:lnTo>
                        <a:pt x="68" y="353"/>
                      </a:lnTo>
                      <a:lnTo>
                        <a:pt x="63" y="352"/>
                      </a:lnTo>
                      <a:lnTo>
                        <a:pt x="59" y="350"/>
                      </a:lnTo>
                      <a:lnTo>
                        <a:pt x="55" y="345"/>
                      </a:lnTo>
                      <a:lnTo>
                        <a:pt x="53" y="339"/>
                      </a:lnTo>
                      <a:lnTo>
                        <a:pt x="50" y="325"/>
                      </a:lnTo>
                      <a:lnTo>
                        <a:pt x="44" y="291"/>
                      </a:lnTo>
                      <a:lnTo>
                        <a:pt x="36" y="245"/>
                      </a:lnTo>
                      <a:lnTo>
                        <a:pt x="27" y="193"/>
                      </a:lnTo>
                      <a:lnTo>
                        <a:pt x="17" y="140"/>
                      </a:lnTo>
                      <a:lnTo>
                        <a:pt x="9" y="95"/>
                      </a:lnTo>
                      <a:lnTo>
                        <a:pt x="2" y="62"/>
                      </a:lnTo>
                      <a:lnTo>
                        <a:pt x="0" y="48"/>
                      </a:lnTo>
                      <a:lnTo>
                        <a:pt x="0" y="42"/>
                      </a:lnTo>
                      <a:lnTo>
                        <a:pt x="1" y="37"/>
                      </a:lnTo>
                      <a:lnTo>
                        <a:pt x="5" y="34"/>
                      </a:lnTo>
                      <a:lnTo>
                        <a:pt x="8" y="32"/>
                      </a:lnTo>
                      <a:lnTo>
                        <a:pt x="14" y="32"/>
                      </a:lnTo>
                      <a:lnTo>
                        <a:pt x="19" y="32"/>
                      </a:lnTo>
                      <a:lnTo>
                        <a:pt x="23" y="34"/>
                      </a:lnTo>
                      <a:lnTo>
                        <a:pt x="24" y="34"/>
                      </a:lnTo>
                      <a:lnTo>
                        <a:pt x="26" y="29"/>
                      </a:lnTo>
                      <a:lnTo>
                        <a:pt x="28" y="20"/>
                      </a:lnTo>
                      <a:lnTo>
                        <a:pt x="30" y="9"/>
                      </a:lnTo>
                      <a:lnTo>
                        <a:pt x="33" y="3"/>
                      </a:lnTo>
                      <a:lnTo>
                        <a:pt x="35" y="1"/>
                      </a:lnTo>
                      <a:lnTo>
                        <a:pt x="36" y="0"/>
                      </a:lnTo>
                      <a:lnTo>
                        <a:pt x="39" y="1"/>
                      </a:lnTo>
                      <a:lnTo>
                        <a:pt x="41" y="1"/>
                      </a:lnTo>
                      <a:lnTo>
                        <a:pt x="44" y="1"/>
                      </a:lnTo>
                      <a:lnTo>
                        <a:pt x="50" y="2"/>
                      </a:lnTo>
                      <a:lnTo>
                        <a:pt x="57" y="2"/>
                      </a:lnTo>
                      <a:lnTo>
                        <a:pt x="68" y="3"/>
                      </a:lnTo>
                      <a:lnTo>
                        <a:pt x="77" y="3"/>
                      </a:lnTo>
                      <a:lnTo>
                        <a:pt x="88" y="4"/>
                      </a:lnTo>
                      <a:lnTo>
                        <a:pt x="96" y="3"/>
                      </a:lnTo>
                      <a:lnTo>
                        <a:pt x="104" y="2"/>
                      </a:lnTo>
                      <a:lnTo>
                        <a:pt x="109" y="1"/>
                      </a:lnTo>
                      <a:lnTo>
                        <a:pt x="113" y="1"/>
                      </a:lnTo>
                      <a:lnTo>
                        <a:pt x="115" y="3"/>
                      </a:lnTo>
                      <a:lnTo>
                        <a:pt x="115" y="5"/>
                      </a:lnTo>
                      <a:lnTo>
                        <a:pt x="116" y="11"/>
                      </a:lnTo>
                      <a:lnTo>
                        <a:pt x="118" y="22"/>
                      </a:lnTo>
                      <a:lnTo>
                        <a:pt x="120" y="31"/>
                      </a:lnTo>
                      <a:lnTo>
                        <a:pt x="121" y="36"/>
                      </a:lnTo>
                      <a:lnTo>
                        <a:pt x="128" y="36"/>
                      </a:lnTo>
                      <a:lnTo>
                        <a:pt x="134" y="36"/>
                      </a:lnTo>
                      <a:lnTo>
                        <a:pt x="138" y="36"/>
                      </a:lnTo>
                      <a:lnTo>
                        <a:pt x="143" y="36"/>
                      </a:lnTo>
                      <a:lnTo>
                        <a:pt x="144" y="36"/>
                      </a:lnTo>
                      <a:lnTo>
                        <a:pt x="145" y="32"/>
                      </a:lnTo>
                      <a:lnTo>
                        <a:pt x="147" y="23"/>
                      </a:lnTo>
                      <a:lnTo>
                        <a:pt x="149" y="12"/>
                      </a:lnTo>
                      <a:lnTo>
                        <a:pt x="151" y="7"/>
                      </a:lnTo>
                      <a:lnTo>
                        <a:pt x="154" y="4"/>
                      </a:lnTo>
                      <a:lnTo>
                        <a:pt x="155" y="3"/>
                      </a:lnTo>
                      <a:lnTo>
                        <a:pt x="157" y="4"/>
                      </a:lnTo>
                      <a:lnTo>
                        <a:pt x="159" y="4"/>
                      </a:lnTo>
                      <a:lnTo>
                        <a:pt x="163" y="4"/>
                      </a:lnTo>
                      <a:lnTo>
                        <a:pt x="169" y="5"/>
                      </a:lnTo>
                      <a:lnTo>
                        <a:pt x="176" y="5"/>
                      </a:lnTo>
                      <a:lnTo>
                        <a:pt x="186" y="7"/>
                      </a:lnTo>
                      <a:lnTo>
                        <a:pt x="196" y="7"/>
                      </a:lnTo>
                      <a:lnTo>
                        <a:pt x="206" y="8"/>
                      </a:lnTo>
                      <a:lnTo>
                        <a:pt x="215" y="7"/>
                      </a:lnTo>
                      <a:lnTo>
                        <a:pt x="223" y="5"/>
                      </a:lnTo>
                      <a:lnTo>
                        <a:pt x="228" y="4"/>
                      </a:lnTo>
                      <a:lnTo>
                        <a:pt x="230" y="4"/>
                      </a:lnTo>
                      <a:lnTo>
                        <a:pt x="232" y="7"/>
                      </a:lnTo>
                      <a:lnTo>
                        <a:pt x="233" y="9"/>
                      </a:lnTo>
                      <a:lnTo>
                        <a:pt x="235" y="15"/>
                      </a:lnTo>
                      <a:lnTo>
                        <a:pt x="236" y="24"/>
                      </a:lnTo>
                      <a:lnTo>
                        <a:pt x="238" y="32"/>
                      </a:lnTo>
                      <a:lnTo>
                        <a:pt x="238" y="36"/>
                      </a:lnTo>
                      <a:lnTo>
                        <a:pt x="249" y="36"/>
                      </a:lnTo>
                      <a:lnTo>
                        <a:pt x="253" y="36"/>
                      </a:lnTo>
                      <a:lnTo>
                        <a:pt x="259" y="36"/>
                      </a:lnTo>
                      <a:lnTo>
                        <a:pt x="264" y="36"/>
                      </a:lnTo>
                      <a:lnTo>
                        <a:pt x="265" y="36"/>
                      </a:lnTo>
                      <a:lnTo>
                        <a:pt x="266" y="32"/>
                      </a:lnTo>
                      <a:lnTo>
                        <a:pt x="267" y="24"/>
                      </a:lnTo>
                      <a:lnTo>
                        <a:pt x="270" y="16"/>
                      </a:lnTo>
                      <a:lnTo>
                        <a:pt x="272" y="10"/>
                      </a:lnTo>
                      <a:lnTo>
                        <a:pt x="275" y="8"/>
                      </a:lnTo>
                      <a:lnTo>
                        <a:pt x="277" y="7"/>
                      </a:lnTo>
                      <a:lnTo>
                        <a:pt x="278" y="8"/>
                      </a:lnTo>
                      <a:lnTo>
                        <a:pt x="280" y="8"/>
                      </a:lnTo>
                      <a:lnTo>
                        <a:pt x="284" y="8"/>
                      </a:lnTo>
                      <a:lnTo>
                        <a:pt x="290" y="9"/>
                      </a:lnTo>
                      <a:lnTo>
                        <a:pt x="298" y="9"/>
                      </a:lnTo>
                      <a:lnTo>
                        <a:pt x="307" y="10"/>
                      </a:lnTo>
                      <a:lnTo>
                        <a:pt x="317" y="10"/>
                      </a:lnTo>
                      <a:lnTo>
                        <a:pt x="327" y="11"/>
                      </a:lnTo>
                      <a:lnTo>
                        <a:pt x="337" y="10"/>
                      </a:lnTo>
                      <a:lnTo>
                        <a:pt x="345" y="9"/>
                      </a:lnTo>
                      <a:lnTo>
                        <a:pt x="350" y="8"/>
                      </a:lnTo>
                      <a:lnTo>
                        <a:pt x="352" y="8"/>
                      </a:lnTo>
                      <a:lnTo>
                        <a:pt x="354" y="10"/>
                      </a:lnTo>
                      <a:lnTo>
                        <a:pt x="354" y="12"/>
                      </a:lnTo>
                      <a:lnTo>
                        <a:pt x="356" y="18"/>
                      </a:lnTo>
                      <a:lnTo>
                        <a:pt x="357" y="25"/>
                      </a:lnTo>
                      <a:lnTo>
                        <a:pt x="359" y="32"/>
                      </a:lnTo>
                      <a:lnTo>
                        <a:pt x="359" y="36"/>
                      </a:lnTo>
                      <a:lnTo>
                        <a:pt x="371" y="36"/>
                      </a:lnTo>
                      <a:lnTo>
                        <a:pt x="376" y="36"/>
                      </a:lnTo>
                      <a:lnTo>
                        <a:pt x="380" y="36"/>
                      </a:lnTo>
                      <a:lnTo>
                        <a:pt x="384" y="36"/>
                      </a:lnTo>
                      <a:lnTo>
                        <a:pt x="385" y="36"/>
                      </a:lnTo>
                      <a:lnTo>
                        <a:pt x="385" y="32"/>
                      </a:lnTo>
                      <a:lnTo>
                        <a:pt x="386" y="24"/>
                      </a:lnTo>
                      <a:lnTo>
                        <a:pt x="388" y="16"/>
                      </a:lnTo>
                      <a:lnTo>
                        <a:pt x="390" y="10"/>
                      </a:lnTo>
                      <a:lnTo>
                        <a:pt x="392" y="8"/>
                      </a:lnTo>
                      <a:lnTo>
                        <a:pt x="394" y="7"/>
                      </a:lnTo>
                      <a:lnTo>
                        <a:pt x="395" y="8"/>
                      </a:lnTo>
                      <a:lnTo>
                        <a:pt x="398" y="8"/>
                      </a:lnTo>
                      <a:lnTo>
                        <a:pt x="401" y="8"/>
                      </a:lnTo>
                      <a:lnTo>
                        <a:pt x="407" y="9"/>
                      </a:lnTo>
                      <a:lnTo>
                        <a:pt x="415" y="9"/>
                      </a:lnTo>
                      <a:lnTo>
                        <a:pt x="425" y="9"/>
                      </a:lnTo>
                      <a:lnTo>
                        <a:pt x="435" y="10"/>
                      </a:lnTo>
                      <a:lnTo>
                        <a:pt x="446" y="10"/>
                      </a:lnTo>
                      <a:lnTo>
                        <a:pt x="455" y="9"/>
                      </a:lnTo>
                      <a:lnTo>
                        <a:pt x="464" y="8"/>
                      </a:lnTo>
                      <a:lnTo>
                        <a:pt x="468" y="7"/>
                      </a:lnTo>
                      <a:lnTo>
                        <a:pt x="471" y="7"/>
                      </a:lnTo>
                      <a:lnTo>
                        <a:pt x="473" y="9"/>
                      </a:lnTo>
                      <a:lnTo>
                        <a:pt x="473" y="11"/>
                      </a:lnTo>
                      <a:lnTo>
                        <a:pt x="474" y="17"/>
                      </a:lnTo>
                      <a:lnTo>
                        <a:pt x="476" y="25"/>
                      </a:lnTo>
                      <a:lnTo>
                        <a:pt x="479" y="32"/>
                      </a:lnTo>
                      <a:lnTo>
                        <a:pt x="480" y="36"/>
                      </a:lnTo>
                      <a:lnTo>
                        <a:pt x="484" y="36"/>
                      </a:lnTo>
                      <a:lnTo>
                        <a:pt x="487" y="36"/>
                      </a:lnTo>
                      <a:lnTo>
                        <a:pt x="491" y="36"/>
                      </a:lnTo>
                      <a:lnTo>
                        <a:pt x="492" y="36"/>
                      </a:lnTo>
                      <a:lnTo>
                        <a:pt x="493" y="37"/>
                      </a:lnTo>
                      <a:lnTo>
                        <a:pt x="495" y="39"/>
                      </a:lnTo>
                      <a:lnTo>
                        <a:pt x="496" y="41"/>
                      </a:lnTo>
                      <a:lnTo>
                        <a:pt x="496" y="43"/>
                      </a:lnTo>
                      <a:lnTo>
                        <a:pt x="500" y="56"/>
                      </a:lnTo>
                      <a:lnTo>
                        <a:pt x="507" y="89"/>
                      </a:lnTo>
                      <a:lnTo>
                        <a:pt x="518" y="135"/>
                      </a:lnTo>
                      <a:lnTo>
                        <a:pt x="529" y="187"/>
                      </a:lnTo>
                      <a:lnTo>
                        <a:pt x="541" y="239"/>
                      </a:lnTo>
                      <a:lnTo>
                        <a:pt x="552" y="285"/>
                      </a:lnTo>
                      <a:lnTo>
                        <a:pt x="559" y="318"/>
                      </a:lnTo>
                      <a:lnTo>
                        <a:pt x="561" y="33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6" name="Freeform 435"/>
                <p:cNvSpPr>
                  <a:spLocks/>
                </p:cNvSpPr>
                <p:nvPr/>
              </p:nvSpPr>
              <p:spPr bwMode="auto">
                <a:xfrm>
                  <a:off x="1691" y="3314"/>
                  <a:ext cx="1894" cy="357"/>
                </a:xfrm>
                <a:custGeom>
                  <a:avLst/>
                  <a:gdLst>
                    <a:gd name="T0" fmla="*/ 1761 w 1894"/>
                    <a:gd name="T1" fmla="*/ 357 h 357"/>
                    <a:gd name="T2" fmla="*/ 1864 w 1894"/>
                    <a:gd name="T3" fmla="*/ 357 h 357"/>
                    <a:gd name="T4" fmla="*/ 1894 w 1894"/>
                    <a:gd name="T5" fmla="*/ 340 h 357"/>
                    <a:gd name="T6" fmla="*/ 1856 w 1894"/>
                    <a:gd name="T7" fmla="*/ 61 h 357"/>
                    <a:gd name="T8" fmla="*/ 1839 w 1894"/>
                    <a:gd name="T9" fmla="*/ 46 h 357"/>
                    <a:gd name="T10" fmla="*/ 1824 w 1894"/>
                    <a:gd name="T11" fmla="*/ 20 h 357"/>
                    <a:gd name="T12" fmla="*/ 1651 w 1894"/>
                    <a:gd name="T13" fmla="*/ 17 h 357"/>
                    <a:gd name="T14" fmla="*/ 1625 w 1894"/>
                    <a:gd name="T15" fmla="*/ 46 h 357"/>
                    <a:gd name="T16" fmla="*/ 1601 w 1894"/>
                    <a:gd name="T17" fmla="*/ 37 h 357"/>
                    <a:gd name="T18" fmla="*/ 1569 w 1894"/>
                    <a:gd name="T19" fmla="*/ 19 h 357"/>
                    <a:gd name="T20" fmla="*/ 1516 w 1894"/>
                    <a:gd name="T21" fmla="*/ 15 h 357"/>
                    <a:gd name="T22" fmla="*/ 1500 w 1894"/>
                    <a:gd name="T23" fmla="*/ 50 h 357"/>
                    <a:gd name="T24" fmla="*/ 1480 w 1894"/>
                    <a:gd name="T25" fmla="*/ 15 h 357"/>
                    <a:gd name="T26" fmla="*/ 1422 w 1894"/>
                    <a:gd name="T27" fmla="*/ 16 h 357"/>
                    <a:gd name="T28" fmla="*/ 1394 w 1894"/>
                    <a:gd name="T29" fmla="*/ 23 h 357"/>
                    <a:gd name="T30" fmla="*/ 1372 w 1894"/>
                    <a:gd name="T31" fmla="*/ 48 h 357"/>
                    <a:gd name="T32" fmla="*/ 1355 w 1894"/>
                    <a:gd name="T33" fmla="*/ 13 h 357"/>
                    <a:gd name="T34" fmla="*/ 1288 w 1894"/>
                    <a:gd name="T35" fmla="*/ 13 h 357"/>
                    <a:gd name="T36" fmla="*/ 1272 w 1894"/>
                    <a:gd name="T37" fmla="*/ 47 h 357"/>
                    <a:gd name="T38" fmla="*/ 1250 w 1894"/>
                    <a:gd name="T39" fmla="*/ 23 h 357"/>
                    <a:gd name="T40" fmla="*/ 1209 w 1894"/>
                    <a:gd name="T41" fmla="*/ 16 h 357"/>
                    <a:gd name="T42" fmla="*/ 1165 w 1894"/>
                    <a:gd name="T43" fmla="*/ 14 h 357"/>
                    <a:gd name="T44" fmla="*/ 1151 w 1894"/>
                    <a:gd name="T45" fmla="*/ 47 h 357"/>
                    <a:gd name="T46" fmla="*/ 1126 w 1894"/>
                    <a:gd name="T47" fmla="*/ 14 h 357"/>
                    <a:gd name="T48" fmla="*/ 1067 w 1894"/>
                    <a:gd name="T49" fmla="*/ 14 h 357"/>
                    <a:gd name="T50" fmla="*/ 1039 w 1894"/>
                    <a:gd name="T51" fmla="*/ 20 h 357"/>
                    <a:gd name="T52" fmla="*/ 1017 w 1894"/>
                    <a:gd name="T53" fmla="*/ 43 h 357"/>
                    <a:gd name="T54" fmla="*/ 999 w 1894"/>
                    <a:gd name="T55" fmla="*/ 10 h 357"/>
                    <a:gd name="T56" fmla="*/ 933 w 1894"/>
                    <a:gd name="T57" fmla="*/ 10 h 357"/>
                    <a:gd name="T58" fmla="*/ 916 w 1894"/>
                    <a:gd name="T59" fmla="*/ 41 h 357"/>
                    <a:gd name="T60" fmla="*/ 896 w 1894"/>
                    <a:gd name="T61" fmla="*/ 19 h 357"/>
                    <a:gd name="T62" fmla="*/ 855 w 1894"/>
                    <a:gd name="T63" fmla="*/ 13 h 357"/>
                    <a:gd name="T64" fmla="*/ 810 w 1894"/>
                    <a:gd name="T65" fmla="*/ 9 h 357"/>
                    <a:gd name="T66" fmla="*/ 795 w 1894"/>
                    <a:gd name="T67" fmla="*/ 43 h 357"/>
                    <a:gd name="T68" fmla="*/ 775 w 1894"/>
                    <a:gd name="T69" fmla="*/ 7 h 357"/>
                    <a:gd name="T70" fmla="*/ 709 w 1894"/>
                    <a:gd name="T71" fmla="*/ 8 h 357"/>
                    <a:gd name="T72" fmla="*/ 687 w 1894"/>
                    <a:gd name="T73" fmla="*/ 26 h 357"/>
                    <a:gd name="T74" fmla="*/ 660 w 1894"/>
                    <a:gd name="T75" fmla="*/ 41 h 357"/>
                    <a:gd name="T76" fmla="*/ 642 w 1894"/>
                    <a:gd name="T77" fmla="*/ 6 h 357"/>
                    <a:gd name="T78" fmla="*/ 577 w 1894"/>
                    <a:gd name="T79" fmla="*/ 6 h 357"/>
                    <a:gd name="T80" fmla="*/ 560 w 1894"/>
                    <a:gd name="T81" fmla="*/ 40 h 357"/>
                    <a:gd name="T82" fmla="*/ 539 w 1894"/>
                    <a:gd name="T83" fmla="*/ 15 h 357"/>
                    <a:gd name="T84" fmla="*/ 498 w 1894"/>
                    <a:gd name="T85" fmla="*/ 8 h 357"/>
                    <a:gd name="T86" fmla="*/ 453 w 1894"/>
                    <a:gd name="T87" fmla="*/ 6 h 357"/>
                    <a:gd name="T88" fmla="*/ 437 w 1894"/>
                    <a:gd name="T89" fmla="*/ 40 h 357"/>
                    <a:gd name="T90" fmla="*/ 418 w 1894"/>
                    <a:gd name="T91" fmla="*/ 2 h 357"/>
                    <a:gd name="T92" fmla="*/ 352 w 1894"/>
                    <a:gd name="T93" fmla="*/ 3 h 357"/>
                    <a:gd name="T94" fmla="*/ 330 w 1894"/>
                    <a:gd name="T95" fmla="*/ 22 h 357"/>
                    <a:gd name="T96" fmla="*/ 310 w 1894"/>
                    <a:gd name="T97" fmla="*/ 32 h 357"/>
                    <a:gd name="T98" fmla="*/ 284 w 1894"/>
                    <a:gd name="T99" fmla="*/ 3 h 357"/>
                    <a:gd name="T100" fmla="*/ 224 w 1894"/>
                    <a:gd name="T101" fmla="*/ 2 h 357"/>
                    <a:gd name="T102" fmla="*/ 210 w 1894"/>
                    <a:gd name="T103" fmla="*/ 35 h 357"/>
                    <a:gd name="T104" fmla="*/ 186 w 1894"/>
                    <a:gd name="T105" fmla="*/ 10 h 357"/>
                    <a:gd name="T106" fmla="*/ 146 w 1894"/>
                    <a:gd name="T107" fmla="*/ 3 h 357"/>
                    <a:gd name="T108" fmla="*/ 101 w 1894"/>
                    <a:gd name="T109" fmla="*/ 1 h 357"/>
                    <a:gd name="T110" fmla="*/ 85 w 1894"/>
                    <a:gd name="T111" fmla="*/ 36 h 357"/>
                    <a:gd name="T112" fmla="*/ 29 w 1894"/>
                    <a:gd name="T113" fmla="*/ 160 h 357"/>
                    <a:gd name="T114" fmla="*/ 6 w 1894"/>
                    <a:gd name="T115" fmla="*/ 356 h 357"/>
                    <a:gd name="T116" fmla="*/ 322 w 1894"/>
                    <a:gd name="T117" fmla="*/ 357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1894" h="357">
                      <a:moveTo>
                        <a:pt x="1580" y="357"/>
                      </a:moveTo>
                      <a:lnTo>
                        <a:pt x="1578" y="291"/>
                      </a:lnTo>
                      <a:lnTo>
                        <a:pt x="1684" y="292"/>
                      </a:lnTo>
                      <a:lnTo>
                        <a:pt x="1688" y="357"/>
                      </a:lnTo>
                      <a:lnTo>
                        <a:pt x="1707" y="357"/>
                      </a:lnTo>
                      <a:lnTo>
                        <a:pt x="1726" y="357"/>
                      </a:lnTo>
                      <a:lnTo>
                        <a:pt x="1743" y="357"/>
                      </a:lnTo>
                      <a:lnTo>
                        <a:pt x="1761" y="357"/>
                      </a:lnTo>
                      <a:lnTo>
                        <a:pt x="1777" y="357"/>
                      </a:lnTo>
                      <a:lnTo>
                        <a:pt x="1793" y="357"/>
                      </a:lnTo>
                      <a:lnTo>
                        <a:pt x="1808" y="357"/>
                      </a:lnTo>
                      <a:lnTo>
                        <a:pt x="1822" y="357"/>
                      </a:lnTo>
                      <a:lnTo>
                        <a:pt x="1835" y="357"/>
                      </a:lnTo>
                      <a:lnTo>
                        <a:pt x="1846" y="357"/>
                      </a:lnTo>
                      <a:lnTo>
                        <a:pt x="1856" y="357"/>
                      </a:lnTo>
                      <a:lnTo>
                        <a:pt x="1864" y="357"/>
                      </a:lnTo>
                      <a:lnTo>
                        <a:pt x="1873" y="357"/>
                      </a:lnTo>
                      <a:lnTo>
                        <a:pt x="1877" y="357"/>
                      </a:lnTo>
                      <a:lnTo>
                        <a:pt x="1881" y="357"/>
                      </a:lnTo>
                      <a:lnTo>
                        <a:pt x="1883" y="357"/>
                      </a:lnTo>
                      <a:lnTo>
                        <a:pt x="1889" y="355"/>
                      </a:lnTo>
                      <a:lnTo>
                        <a:pt x="1893" y="351"/>
                      </a:lnTo>
                      <a:lnTo>
                        <a:pt x="1894" y="346"/>
                      </a:lnTo>
                      <a:lnTo>
                        <a:pt x="1894" y="340"/>
                      </a:lnTo>
                      <a:lnTo>
                        <a:pt x="1893" y="329"/>
                      </a:lnTo>
                      <a:lnTo>
                        <a:pt x="1888" y="297"/>
                      </a:lnTo>
                      <a:lnTo>
                        <a:pt x="1882" y="252"/>
                      </a:lnTo>
                      <a:lnTo>
                        <a:pt x="1875" y="202"/>
                      </a:lnTo>
                      <a:lnTo>
                        <a:pt x="1868" y="151"/>
                      </a:lnTo>
                      <a:lnTo>
                        <a:pt x="1862" y="106"/>
                      </a:lnTo>
                      <a:lnTo>
                        <a:pt x="1857" y="74"/>
                      </a:lnTo>
                      <a:lnTo>
                        <a:pt x="1856" y="61"/>
                      </a:lnTo>
                      <a:lnTo>
                        <a:pt x="1855" y="57"/>
                      </a:lnTo>
                      <a:lnTo>
                        <a:pt x="1854" y="53"/>
                      </a:lnTo>
                      <a:lnTo>
                        <a:pt x="1853" y="48"/>
                      </a:lnTo>
                      <a:lnTo>
                        <a:pt x="1851" y="46"/>
                      </a:lnTo>
                      <a:lnTo>
                        <a:pt x="1849" y="46"/>
                      </a:lnTo>
                      <a:lnTo>
                        <a:pt x="1846" y="46"/>
                      </a:lnTo>
                      <a:lnTo>
                        <a:pt x="1842" y="46"/>
                      </a:lnTo>
                      <a:lnTo>
                        <a:pt x="1839" y="46"/>
                      </a:lnTo>
                      <a:lnTo>
                        <a:pt x="1839" y="43"/>
                      </a:lnTo>
                      <a:lnTo>
                        <a:pt x="1836" y="37"/>
                      </a:lnTo>
                      <a:lnTo>
                        <a:pt x="1835" y="30"/>
                      </a:lnTo>
                      <a:lnTo>
                        <a:pt x="1834" y="26"/>
                      </a:lnTo>
                      <a:lnTo>
                        <a:pt x="1833" y="22"/>
                      </a:lnTo>
                      <a:lnTo>
                        <a:pt x="1832" y="20"/>
                      </a:lnTo>
                      <a:lnTo>
                        <a:pt x="1829" y="19"/>
                      </a:lnTo>
                      <a:lnTo>
                        <a:pt x="1824" y="20"/>
                      </a:lnTo>
                      <a:lnTo>
                        <a:pt x="1821" y="20"/>
                      </a:lnTo>
                      <a:lnTo>
                        <a:pt x="1800" y="21"/>
                      </a:lnTo>
                      <a:lnTo>
                        <a:pt x="1775" y="21"/>
                      </a:lnTo>
                      <a:lnTo>
                        <a:pt x="1747" y="21"/>
                      </a:lnTo>
                      <a:lnTo>
                        <a:pt x="1719" y="20"/>
                      </a:lnTo>
                      <a:lnTo>
                        <a:pt x="1692" y="20"/>
                      </a:lnTo>
                      <a:lnTo>
                        <a:pt x="1668" y="19"/>
                      </a:lnTo>
                      <a:lnTo>
                        <a:pt x="1651" y="17"/>
                      </a:lnTo>
                      <a:lnTo>
                        <a:pt x="1640" y="17"/>
                      </a:lnTo>
                      <a:lnTo>
                        <a:pt x="1640" y="17"/>
                      </a:lnTo>
                      <a:lnTo>
                        <a:pt x="1638" y="16"/>
                      </a:lnTo>
                      <a:lnTo>
                        <a:pt x="1633" y="17"/>
                      </a:lnTo>
                      <a:lnTo>
                        <a:pt x="1631" y="20"/>
                      </a:lnTo>
                      <a:lnTo>
                        <a:pt x="1628" y="26"/>
                      </a:lnTo>
                      <a:lnTo>
                        <a:pt x="1626" y="36"/>
                      </a:lnTo>
                      <a:lnTo>
                        <a:pt x="1625" y="46"/>
                      </a:lnTo>
                      <a:lnTo>
                        <a:pt x="1624" y="50"/>
                      </a:lnTo>
                      <a:lnTo>
                        <a:pt x="1623" y="50"/>
                      </a:lnTo>
                      <a:lnTo>
                        <a:pt x="1621" y="52"/>
                      </a:lnTo>
                      <a:lnTo>
                        <a:pt x="1618" y="53"/>
                      </a:lnTo>
                      <a:lnTo>
                        <a:pt x="1613" y="53"/>
                      </a:lnTo>
                      <a:lnTo>
                        <a:pt x="1604" y="52"/>
                      </a:lnTo>
                      <a:lnTo>
                        <a:pt x="1603" y="47"/>
                      </a:lnTo>
                      <a:lnTo>
                        <a:pt x="1601" y="37"/>
                      </a:lnTo>
                      <a:lnTo>
                        <a:pt x="1599" y="27"/>
                      </a:lnTo>
                      <a:lnTo>
                        <a:pt x="1598" y="20"/>
                      </a:lnTo>
                      <a:lnTo>
                        <a:pt x="1597" y="17"/>
                      </a:lnTo>
                      <a:lnTo>
                        <a:pt x="1594" y="16"/>
                      </a:lnTo>
                      <a:lnTo>
                        <a:pt x="1592" y="16"/>
                      </a:lnTo>
                      <a:lnTo>
                        <a:pt x="1587" y="16"/>
                      </a:lnTo>
                      <a:lnTo>
                        <a:pt x="1579" y="17"/>
                      </a:lnTo>
                      <a:lnTo>
                        <a:pt x="1569" y="19"/>
                      </a:lnTo>
                      <a:lnTo>
                        <a:pt x="1558" y="19"/>
                      </a:lnTo>
                      <a:lnTo>
                        <a:pt x="1547" y="17"/>
                      </a:lnTo>
                      <a:lnTo>
                        <a:pt x="1538" y="17"/>
                      </a:lnTo>
                      <a:lnTo>
                        <a:pt x="1530" y="17"/>
                      </a:lnTo>
                      <a:lnTo>
                        <a:pt x="1524" y="16"/>
                      </a:lnTo>
                      <a:lnTo>
                        <a:pt x="1520" y="16"/>
                      </a:lnTo>
                      <a:lnTo>
                        <a:pt x="1518" y="16"/>
                      </a:lnTo>
                      <a:lnTo>
                        <a:pt x="1516" y="15"/>
                      </a:lnTo>
                      <a:lnTo>
                        <a:pt x="1513" y="16"/>
                      </a:lnTo>
                      <a:lnTo>
                        <a:pt x="1511" y="19"/>
                      </a:lnTo>
                      <a:lnTo>
                        <a:pt x="1509" y="25"/>
                      </a:lnTo>
                      <a:lnTo>
                        <a:pt x="1506" y="35"/>
                      </a:lnTo>
                      <a:lnTo>
                        <a:pt x="1504" y="44"/>
                      </a:lnTo>
                      <a:lnTo>
                        <a:pt x="1503" y="49"/>
                      </a:lnTo>
                      <a:lnTo>
                        <a:pt x="1502" y="49"/>
                      </a:lnTo>
                      <a:lnTo>
                        <a:pt x="1500" y="50"/>
                      </a:lnTo>
                      <a:lnTo>
                        <a:pt x="1497" y="52"/>
                      </a:lnTo>
                      <a:lnTo>
                        <a:pt x="1492" y="52"/>
                      </a:lnTo>
                      <a:lnTo>
                        <a:pt x="1488" y="49"/>
                      </a:lnTo>
                      <a:lnTo>
                        <a:pt x="1486" y="44"/>
                      </a:lnTo>
                      <a:lnTo>
                        <a:pt x="1484" y="35"/>
                      </a:lnTo>
                      <a:lnTo>
                        <a:pt x="1482" y="25"/>
                      </a:lnTo>
                      <a:lnTo>
                        <a:pt x="1480" y="17"/>
                      </a:lnTo>
                      <a:lnTo>
                        <a:pt x="1480" y="15"/>
                      </a:lnTo>
                      <a:lnTo>
                        <a:pt x="1478" y="14"/>
                      </a:lnTo>
                      <a:lnTo>
                        <a:pt x="1476" y="14"/>
                      </a:lnTo>
                      <a:lnTo>
                        <a:pt x="1471" y="15"/>
                      </a:lnTo>
                      <a:lnTo>
                        <a:pt x="1463" y="16"/>
                      </a:lnTo>
                      <a:lnTo>
                        <a:pt x="1453" y="17"/>
                      </a:lnTo>
                      <a:lnTo>
                        <a:pt x="1443" y="17"/>
                      </a:lnTo>
                      <a:lnTo>
                        <a:pt x="1432" y="16"/>
                      </a:lnTo>
                      <a:lnTo>
                        <a:pt x="1422" y="16"/>
                      </a:lnTo>
                      <a:lnTo>
                        <a:pt x="1414" y="16"/>
                      </a:lnTo>
                      <a:lnTo>
                        <a:pt x="1408" y="15"/>
                      </a:lnTo>
                      <a:lnTo>
                        <a:pt x="1404" y="15"/>
                      </a:lnTo>
                      <a:lnTo>
                        <a:pt x="1402" y="15"/>
                      </a:lnTo>
                      <a:lnTo>
                        <a:pt x="1401" y="14"/>
                      </a:lnTo>
                      <a:lnTo>
                        <a:pt x="1398" y="15"/>
                      </a:lnTo>
                      <a:lnTo>
                        <a:pt x="1396" y="16"/>
                      </a:lnTo>
                      <a:lnTo>
                        <a:pt x="1394" y="23"/>
                      </a:lnTo>
                      <a:lnTo>
                        <a:pt x="1391" y="33"/>
                      </a:lnTo>
                      <a:lnTo>
                        <a:pt x="1389" y="42"/>
                      </a:lnTo>
                      <a:lnTo>
                        <a:pt x="1388" y="47"/>
                      </a:lnTo>
                      <a:lnTo>
                        <a:pt x="1387" y="47"/>
                      </a:lnTo>
                      <a:lnTo>
                        <a:pt x="1385" y="48"/>
                      </a:lnTo>
                      <a:lnTo>
                        <a:pt x="1382" y="49"/>
                      </a:lnTo>
                      <a:lnTo>
                        <a:pt x="1378" y="49"/>
                      </a:lnTo>
                      <a:lnTo>
                        <a:pt x="1372" y="48"/>
                      </a:lnTo>
                      <a:lnTo>
                        <a:pt x="1371" y="43"/>
                      </a:lnTo>
                      <a:lnTo>
                        <a:pt x="1369" y="34"/>
                      </a:lnTo>
                      <a:lnTo>
                        <a:pt x="1367" y="22"/>
                      </a:lnTo>
                      <a:lnTo>
                        <a:pt x="1365" y="16"/>
                      </a:lnTo>
                      <a:lnTo>
                        <a:pt x="1365" y="14"/>
                      </a:lnTo>
                      <a:lnTo>
                        <a:pt x="1363" y="12"/>
                      </a:lnTo>
                      <a:lnTo>
                        <a:pt x="1360" y="12"/>
                      </a:lnTo>
                      <a:lnTo>
                        <a:pt x="1355" y="13"/>
                      </a:lnTo>
                      <a:lnTo>
                        <a:pt x="1347" y="14"/>
                      </a:lnTo>
                      <a:lnTo>
                        <a:pt x="1337" y="15"/>
                      </a:lnTo>
                      <a:lnTo>
                        <a:pt x="1327" y="15"/>
                      </a:lnTo>
                      <a:lnTo>
                        <a:pt x="1316" y="14"/>
                      </a:lnTo>
                      <a:lnTo>
                        <a:pt x="1306" y="14"/>
                      </a:lnTo>
                      <a:lnTo>
                        <a:pt x="1297" y="14"/>
                      </a:lnTo>
                      <a:lnTo>
                        <a:pt x="1291" y="13"/>
                      </a:lnTo>
                      <a:lnTo>
                        <a:pt x="1288" y="13"/>
                      </a:lnTo>
                      <a:lnTo>
                        <a:pt x="1286" y="13"/>
                      </a:lnTo>
                      <a:lnTo>
                        <a:pt x="1284" y="12"/>
                      </a:lnTo>
                      <a:lnTo>
                        <a:pt x="1282" y="13"/>
                      </a:lnTo>
                      <a:lnTo>
                        <a:pt x="1280" y="15"/>
                      </a:lnTo>
                      <a:lnTo>
                        <a:pt x="1277" y="21"/>
                      </a:lnTo>
                      <a:lnTo>
                        <a:pt x="1275" y="33"/>
                      </a:lnTo>
                      <a:lnTo>
                        <a:pt x="1273" y="42"/>
                      </a:lnTo>
                      <a:lnTo>
                        <a:pt x="1272" y="47"/>
                      </a:lnTo>
                      <a:lnTo>
                        <a:pt x="1270" y="47"/>
                      </a:lnTo>
                      <a:lnTo>
                        <a:pt x="1269" y="48"/>
                      </a:lnTo>
                      <a:lnTo>
                        <a:pt x="1266" y="49"/>
                      </a:lnTo>
                      <a:lnTo>
                        <a:pt x="1261" y="49"/>
                      </a:lnTo>
                      <a:lnTo>
                        <a:pt x="1256" y="47"/>
                      </a:lnTo>
                      <a:lnTo>
                        <a:pt x="1255" y="43"/>
                      </a:lnTo>
                      <a:lnTo>
                        <a:pt x="1253" y="34"/>
                      </a:lnTo>
                      <a:lnTo>
                        <a:pt x="1250" y="23"/>
                      </a:lnTo>
                      <a:lnTo>
                        <a:pt x="1249" y="17"/>
                      </a:lnTo>
                      <a:lnTo>
                        <a:pt x="1248" y="15"/>
                      </a:lnTo>
                      <a:lnTo>
                        <a:pt x="1246" y="13"/>
                      </a:lnTo>
                      <a:lnTo>
                        <a:pt x="1243" y="13"/>
                      </a:lnTo>
                      <a:lnTo>
                        <a:pt x="1239" y="14"/>
                      </a:lnTo>
                      <a:lnTo>
                        <a:pt x="1230" y="15"/>
                      </a:lnTo>
                      <a:lnTo>
                        <a:pt x="1220" y="16"/>
                      </a:lnTo>
                      <a:lnTo>
                        <a:pt x="1209" y="16"/>
                      </a:lnTo>
                      <a:lnTo>
                        <a:pt x="1199" y="15"/>
                      </a:lnTo>
                      <a:lnTo>
                        <a:pt x="1189" y="15"/>
                      </a:lnTo>
                      <a:lnTo>
                        <a:pt x="1181" y="15"/>
                      </a:lnTo>
                      <a:lnTo>
                        <a:pt x="1175" y="14"/>
                      </a:lnTo>
                      <a:lnTo>
                        <a:pt x="1172" y="14"/>
                      </a:lnTo>
                      <a:lnTo>
                        <a:pt x="1169" y="14"/>
                      </a:lnTo>
                      <a:lnTo>
                        <a:pt x="1167" y="13"/>
                      </a:lnTo>
                      <a:lnTo>
                        <a:pt x="1165" y="14"/>
                      </a:lnTo>
                      <a:lnTo>
                        <a:pt x="1162" y="15"/>
                      </a:lnTo>
                      <a:lnTo>
                        <a:pt x="1160" y="22"/>
                      </a:lnTo>
                      <a:lnTo>
                        <a:pt x="1158" y="32"/>
                      </a:lnTo>
                      <a:lnTo>
                        <a:pt x="1156" y="41"/>
                      </a:lnTo>
                      <a:lnTo>
                        <a:pt x="1155" y="44"/>
                      </a:lnTo>
                      <a:lnTo>
                        <a:pt x="1155" y="44"/>
                      </a:lnTo>
                      <a:lnTo>
                        <a:pt x="1153" y="46"/>
                      </a:lnTo>
                      <a:lnTo>
                        <a:pt x="1151" y="47"/>
                      </a:lnTo>
                      <a:lnTo>
                        <a:pt x="1146" y="47"/>
                      </a:lnTo>
                      <a:lnTo>
                        <a:pt x="1144" y="48"/>
                      </a:lnTo>
                      <a:lnTo>
                        <a:pt x="1134" y="47"/>
                      </a:lnTo>
                      <a:lnTo>
                        <a:pt x="1133" y="42"/>
                      </a:lnTo>
                      <a:lnTo>
                        <a:pt x="1131" y="33"/>
                      </a:lnTo>
                      <a:lnTo>
                        <a:pt x="1128" y="22"/>
                      </a:lnTo>
                      <a:lnTo>
                        <a:pt x="1127" y="16"/>
                      </a:lnTo>
                      <a:lnTo>
                        <a:pt x="1126" y="14"/>
                      </a:lnTo>
                      <a:lnTo>
                        <a:pt x="1125" y="12"/>
                      </a:lnTo>
                      <a:lnTo>
                        <a:pt x="1121" y="12"/>
                      </a:lnTo>
                      <a:lnTo>
                        <a:pt x="1117" y="13"/>
                      </a:lnTo>
                      <a:lnTo>
                        <a:pt x="1108" y="14"/>
                      </a:lnTo>
                      <a:lnTo>
                        <a:pt x="1099" y="15"/>
                      </a:lnTo>
                      <a:lnTo>
                        <a:pt x="1088" y="15"/>
                      </a:lnTo>
                      <a:lnTo>
                        <a:pt x="1078" y="14"/>
                      </a:lnTo>
                      <a:lnTo>
                        <a:pt x="1067" y="14"/>
                      </a:lnTo>
                      <a:lnTo>
                        <a:pt x="1059" y="14"/>
                      </a:lnTo>
                      <a:lnTo>
                        <a:pt x="1053" y="13"/>
                      </a:lnTo>
                      <a:lnTo>
                        <a:pt x="1050" y="13"/>
                      </a:lnTo>
                      <a:lnTo>
                        <a:pt x="1047" y="13"/>
                      </a:lnTo>
                      <a:lnTo>
                        <a:pt x="1045" y="12"/>
                      </a:lnTo>
                      <a:lnTo>
                        <a:pt x="1044" y="13"/>
                      </a:lnTo>
                      <a:lnTo>
                        <a:pt x="1041" y="14"/>
                      </a:lnTo>
                      <a:lnTo>
                        <a:pt x="1039" y="20"/>
                      </a:lnTo>
                      <a:lnTo>
                        <a:pt x="1037" y="29"/>
                      </a:lnTo>
                      <a:lnTo>
                        <a:pt x="1034" y="39"/>
                      </a:lnTo>
                      <a:lnTo>
                        <a:pt x="1033" y="42"/>
                      </a:lnTo>
                      <a:lnTo>
                        <a:pt x="1032" y="42"/>
                      </a:lnTo>
                      <a:lnTo>
                        <a:pt x="1030" y="43"/>
                      </a:lnTo>
                      <a:lnTo>
                        <a:pt x="1027" y="44"/>
                      </a:lnTo>
                      <a:lnTo>
                        <a:pt x="1023" y="44"/>
                      </a:lnTo>
                      <a:lnTo>
                        <a:pt x="1017" y="43"/>
                      </a:lnTo>
                      <a:lnTo>
                        <a:pt x="1016" y="40"/>
                      </a:lnTo>
                      <a:lnTo>
                        <a:pt x="1014" y="30"/>
                      </a:lnTo>
                      <a:lnTo>
                        <a:pt x="1012" y="21"/>
                      </a:lnTo>
                      <a:lnTo>
                        <a:pt x="1011" y="14"/>
                      </a:lnTo>
                      <a:lnTo>
                        <a:pt x="1010" y="12"/>
                      </a:lnTo>
                      <a:lnTo>
                        <a:pt x="1007" y="9"/>
                      </a:lnTo>
                      <a:lnTo>
                        <a:pt x="1004" y="9"/>
                      </a:lnTo>
                      <a:lnTo>
                        <a:pt x="999" y="10"/>
                      </a:lnTo>
                      <a:lnTo>
                        <a:pt x="991" y="12"/>
                      </a:lnTo>
                      <a:lnTo>
                        <a:pt x="982" y="13"/>
                      </a:lnTo>
                      <a:lnTo>
                        <a:pt x="971" y="13"/>
                      </a:lnTo>
                      <a:lnTo>
                        <a:pt x="960" y="12"/>
                      </a:lnTo>
                      <a:lnTo>
                        <a:pt x="951" y="12"/>
                      </a:lnTo>
                      <a:lnTo>
                        <a:pt x="943" y="12"/>
                      </a:lnTo>
                      <a:lnTo>
                        <a:pt x="937" y="10"/>
                      </a:lnTo>
                      <a:lnTo>
                        <a:pt x="933" y="10"/>
                      </a:lnTo>
                      <a:lnTo>
                        <a:pt x="931" y="10"/>
                      </a:lnTo>
                      <a:lnTo>
                        <a:pt x="929" y="9"/>
                      </a:lnTo>
                      <a:lnTo>
                        <a:pt x="926" y="10"/>
                      </a:lnTo>
                      <a:lnTo>
                        <a:pt x="924" y="13"/>
                      </a:lnTo>
                      <a:lnTo>
                        <a:pt x="922" y="19"/>
                      </a:lnTo>
                      <a:lnTo>
                        <a:pt x="919" y="28"/>
                      </a:lnTo>
                      <a:lnTo>
                        <a:pt x="917" y="37"/>
                      </a:lnTo>
                      <a:lnTo>
                        <a:pt x="916" y="41"/>
                      </a:lnTo>
                      <a:lnTo>
                        <a:pt x="915" y="41"/>
                      </a:lnTo>
                      <a:lnTo>
                        <a:pt x="913" y="41"/>
                      </a:lnTo>
                      <a:lnTo>
                        <a:pt x="910" y="42"/>
                      </a:lnTo>
                      <a:lnTo>
                        <a:pt x="906" y="42"/>
                      </a:lnTo>
                      <a:lnTo>
                        <a:pt x="901" y="41"/>
                      </a:lnTo>
                      <a:lnTo>
                        <a:pt x="899" y="37"/>
                      </a:lnTo>
                      <a:lnTo>
                        <a:pt x="898" y="28"/>
                      </a:lnTo>
                      <a:lnTo>
                        <a:pt x="896" y="19"/>
                      </a:lnTo>
                      <a:lnTo>
                        <a:pt x="895" y="13"/>
                      </a:lnTo>
                      <a:lnTo>
                        <a:pt x="893" y="10"/>
                      </a:lnTo>
                      <a:lnTo>
                        <a:pt x="891" y="9"/>
                      </a:lnTo>
                      <a:lnTo>
                        <a:pt x="888" y="9"/>
                      </a:lnTo>
                      <a:lnTo>
                        <a:pt x="883" y="10"/>
                      </a:lnTo>
                      <a:lnTo>
                        <a:pt x="875" y="12"/>
                      </a:lnTo>
                      <a:lnTo>
                        <a:pt x="865" y="13"/>
                      </a:lnTo>
                      <a:lnTo>
                        <a:pt x="855" y="13"/>
                      </a:lnTo>
                      <a:lnTo>
                        <a:pt x="844" y="12"/>
                      </a:lnTo>
                      <a:lnTo>
                        <a:pt x="835" y="12"/>
                      </a:lnTo>
                      <a:lnTo>
                        <a:pt x="827" y="12"/>
                      </a:lnTo>
                      <a:lnTo>
                        <a:pt x="821" y="10"/>
                      </a:lnTo>
                      <a:lnTo>
                        <a:pt x="817" y="10"/>
                      </a:lnTo>
                      <a:lnTo>
                        <a:pt x="815" y="9"/>
                      </a:lnTo>
                      <a:lnTo>
                        <a:pt x="812" y="9"/>
                      </a:lnTo>
                      <a:lnTo>
                        <a:pt x="810" y="9"/>
                      </a:lnTo>
                      <a:lnTo>
                        <a:pt x="808" y="12"/>
                      </a:lnTo>
                      <a:lnTo>
                        <a:pt x="805" y="19"/>
                      </a:lnTo>
                      <a:lnTo>
                        <a:pt x="803" y="28"/>
                      </a:lnTo>
                      <a:lnTo>
                        <a:pt x="802" y="37"/>
                      </a:lnTo>
                      <a:lnTo>
                        <a:pt x="801" y="42"/>
                      </a:lnTo>
                      <a:lnTo>
                        <a:pt x="800" y="42"/>
                      </a:lnTo>
                      <a:lnTo>
                        <a:pt x="797" y="42"/>
                      </a:lnTo>
                      <a:lnTo>
                        <a:pt x="795" y="43"/>
                      </a:lnTo>
                      <a:lnTo>
                        <a:pt x="790" y="43"/>
                      </a:lnTo>
                      <a:lnTo>
                        <a:pt x="784" y="42"/>
                      </a:lnTo>
                      <a:lnTo>
                        <a:pt x="783" y="37"/>
                      </a:lnTo>
                      <a:lnTo>
                        <a:pt x="781" y="28"/>
                      </a:lnTo>
                      <a:lnTo>
                        <a:pt x="778" y="17"/>
                      </a:lnTo>
                      <a:lnTo>
                        <a:pt x="777" y="10"/>
                      </a:lnTo>
                      <a:lnTo>
                        <a:pt x="776" y="8"/>
                      </a:lnTo>
                      <a:lnTo>
                        <a:pt x="775" y="7"/>
                      </a:lnTo>
                      <a:lnTo>
                        <a:pt x="771" y="7"/>
                      </a:lnTo>
                      <a:lnTo>
                        <a:pt x="767" y="7"/>
                      </a:lnTo>
                      <a:lnTo>
                        <a:pt x="758" y="8"/>
                      </a:lnTo>
                      <a:lnTo>
                        <a:pt x="749" y="9"/>
                      </a:lnTo>
                      <a:lnTo>
                        <a:pt x="739" y="9"/>
                      </a:lnTo>
                      <a:lnTo>
                        <a:pt x="728" y="8"/>
                      </a:lnTo>
                      <a:lnTo>
                        <a:pt x="717" y="8"/>
                      </a:lnTo>
                      <a:lnTo>
                        <a:pt x="709" y="8"/>
                      </a:lnTo>
                      <a:lnTo>
                        <a:pt x="703" y="7"/>
                      </a:lnTo>
                      <a:lnTo>
                        <a:pt x="700" y="7"/>
                      </a:lnTo>
                      <a:lnTo>
                        <a:pt x="697" y="7"/>
                      </a:lnTo>
                      <a:lnTo>
                        <a:pt x="696" y="6"/>
                      </a:lnTo>
                      <a:lnTo>
                        <a:pt x="694" y="7"/>
                      </a:lnTo>
                      <a:lnTo>
                        <a:pt x="692" y="9"/>
                      </a:lnTo>
                      <a:lnTo>
                        <a:pt x="689" y="16"/>
                      </a:lnTo>
                      <a:lnTo>
                        <a:pt x="687" y="26"/>
                      </a:lnTo>
                      <a:lnTo>
                        <a:pt x="685" y="35"/>
                      </a:lnTo>
                      <a:lnTo>
                        <a:pt x="683" y="40"/>
                      </a:lnTo>
                      <a:lnTo>
                        <a:pt x="683" y="40"/>
                      </a:lnTo>
                      <a:lnTo>
                        <a:pt x="681" y="41"/>
                      </a:lnTo>
                      <a:lnTo>
                        <a:pt x="679" y="42"/>
                      </a:lnTo>
                      <a:lnTo>
                        <a:pt x="674" y="42"/>
                      </a:lnTo>
                      <a:lnTo>
                        <a:pt x="669" y="42"/>
                      </a:lnTo>
                      <a:lnTo>
                        <a:pt x="660" y="41"/>
                      </a:lnTo>
                      <a:lnTo>
                        <a:pt x="659" y="36"/>
                      </a:lnTo>
                      <a:lnTo>
                        <a:pt x="658" y="27"/>
                      </a:lnTo>
                      <a:lnTo>
                        <a:pt x="655" y="16"/>
                      </a:lnTo>
                      <a:lnTo>
                        <a:pt x="654" y="9"/>
                      </a:lnTo>
                      <a:lnTo>
                        <a:pt x="653" y="7"/>
                      </a:lnTo>
                      <a:lnTo>
                        <a:pt x="650" y="6"/>
                      </a:lnTo>
                      <a:lnTo>
                        <a:pt x="647" y="6"/>
                      </a:lnTo>
                      <a:lnTo>
                        <a:pt x="642" y="6"/>
                      </a:lnTo>
                      <a:lnTo>
                        <a:pt x="634" y="7"/>
                      </a:lnTo>
                      <a:lnTo>
                        <a:pt x="625" y="8"/>
                      </a:lnTo>
                      <a:lnTo>
                        <a:pt x="614" y="8"/>
                      </a:lnTo>
                      <a:lnTo>
                        <a:pt x="604" y="8"/>
                      </a:lnTo>
                      <a:lnTo>
                        <a:pt x="594" y="7"/>
                      </a:lnTo>
                      <a:lnTo>
                        <a:pt x="586" y="7"/>
                      </a:lnTo>
                      <a:lnTo>
                        <a:pt x="580" y="6"/>
                      </a:lnTo>
                      <a:lnTo>
                        <a:pt x="577" y="6"/>
                      </a:lnTo>
                      <a:lnTo>
                        <a:pt x="574" y="6"/>
                      </a:lnTo>
                      <a:lnTo>
                        <a:pt x="572" y="5"/>
                      </a:lnTo>
                      <a:lnTo>
                        <a:pt x="569" y="6"/>
                      </a:lnTo>
                      <a:lnTo>
                        <a:pt x="567" y="8"/>
                      </a:lnTo>
                      <a:lnTo>
                        <a:pt x="565" y="15"/>
                      </a:lnTo>
                      <a:lnTo>
                        <a:pt x="562" y="26"/>
                      </a:lnTo>
                      <a:lnTo>
                        <a:pt x="561" y="35"/>
                      </a:lnTo>
                      <a:lnTo>
                        <a:pt x="560" y="40"/>
                      </a:lnTo>
                      <a:lnTo>
                        <a:pt x="559" y="40"/>
                      </a:lnTo>
                      <a:lnTo>
                        <a:pt x="558" y="40"/>
                      </a:lnTo>
                      <a:lnTo>
                        <a:pt x="554" y="41"/>
                      </a:lnTo>
                      <a:lnTo>
                        <a:pt x="550" y="41"/>
                      </a:lnTo>
                      <a:lnTo>
                        <a:pt x="545" y="40"/>
                      </a:lnTo>
                      <a:lnTo>
                        <a:pt x="544" y="35"/>
                      </a:lnTo>
                      <a:lnTo>
                        <a:pt x="541" y="26"/>
                      </a:lnTo>
                      <a:lnTo>
                        <a:pt x="539" y="15"/>
                      </a:lnTo>
                      <a:lnTo>
                        <a:pt x="537" y="9"/>
                      </a:lnTo>
                      <a:lnTo>
                        <a:pt x="535" y="7"/>
                      </a:lnTo>
                      <a:lnTo>
                        <a:pt x="534" y="5"/>
                      </a:lnTo>
                      <a:lnTo>
                        <a:pt x="531" y="5"/>
                      </a:lnTo>
                      <a:lnTo>
                        <a:pt x="526" y="6"/>
                      </a:lnTo>
                      <a:lnTo>
                        <a:pt x="518" y="7"/>
                      </a:lnTo>
                      <a:lnTo>
                        <a:pt x="508" y="8"/>
                      </a:lnTo>
                      <a:lnTo>
                        <a:pt x="498" y="8"/>
                      </a:lnTo>
                      <a:lnTo>
                        <a:pt x="487" y="7"/>
                      </a:lnTo>
                      <a:lnTo>
                        <a:pt x="477" y="7"/>
                      </a:lnTo>
                      <a:lnTo>
                        <a:pt x="469" y="7"/>
                      </a:lnTo>
                      <a:lnTo>
                        <a:pt x="463" y="6"/>
                      </a:lnTo>
                      <a:lnTo>
                        <a:pt x="459" y="6"/>
                      </a:lnTo>
                      <a:lnTo>
                        <a:pt x="457" y="6"/>
                      </a:lnTo>
                      <a:lnTo>
                        <a:pt x="456" y="5"/>
                      </a:lnTo>
                      <a:lnTo>
                        <a:pt x="453" y="6"/>
                      </a:lnTo>
                      <a:lnTo>
                        <a:pt x="451" y="8"/>
                      </a:lnTo>
                      <a:lnTo>
                        <a:pt x="449" y="14"/>
                      </a:lnTo>
                      <a:lnTo>
                        <a:pt x="446" y="25"/>
                      </a:lnTo>
                      <a:lnTo>
                        <a:pt x="444" y="34"/>
                      </a:lnTo>
                      <a:lnTo>
                        <a:pt x="443" y="39"/>
                      </a:lnTo>
                      <a:lnTo>
                        <a:pt x="442" y="39"/>
                      </a:lnTo>
                      <a:lnTo>
                        <a:pt x="440" y="39"/>
                      </a:lnTo>
                      <a:lnTo>
                        <a:pt x="437" y="40"/>
                      </a:lnTo>
                      <a:lnTo>
                        <a:pt x="433" y="40"/>
                      </a:lnTo>
                      <a:lnTo>
                        <a:pt x="427" y="39"/>
                      </a:lnTo>
                      <a:lnTo>
                        <a:pt x="426" y="34"/>
                      </a:lnTo>
                      <a:lnTo>
                        <a:pt x="424" y="23"/>
                      </a:lnTo>
                      <a:lnTo>
                        <a:pt x="422" y="13"/>
                      </a:lnTo>
                      <a:lnTo>
                        <a:pt x="420" y="6"/>
                      </a:lnTo>
                      <a:lnTo>
                        <a:pt x="419" y="3"/>
                      </a:lnTo>
                      <a:lnTo>
                        <a:pt x="418" y="2"/>
                      </a:lnTo>
                      <a:lnTo>
                        <a:pt x="415" y="1"/>
                      </a:lnTo>
                      <a:lnTo>
                        <a:pt x="410" y="2"/>
                      </a:lnTo>
                      <a:lnTo>
                        <a:pt x="402" y="3"/>
                      </a:lnTo>
                      <a:lnTo>
                        <a:pt x="392" y="5"/>
                      </a:lnTo>
                      <a:lnTo>
                        <a:pt x="382" y="5"/>
                      </a:lnTo>
                      <a:lnTo>
                        <a:pt x="371" y="3"/>
                      </a:lnTo>
                      <a:lnTo>
                        <a:pt x="361" y="3"/>
                      </a:lnTo>
                      <a:lnTo>
                        <a:pt x="352" y="3"/>
                      </a:lnTo>
                      <a:lnTo>
                        <a:pt x="346" y="2"/>
                      </a:lnTo>
                      <a:lnTo>
                        <a:pt x="343" y="2"/>
                      </a:lnTo>
                      <a:lnTo>
                        <a:pt x="341" y="2"/>
                      </a:lnTo>
                      <a:lnTo>
                        <a:pt x="339" y="1"/>
                      </a:lnTo>
                      <a:lnTo>
                        <a:pt x="337" y="2"/>
                      </a:lnTo>
                      <a:lnTo>
                        <a:pt x="335" y="5"/>
                      </a:lnTo>
                      <a:lnTo>
                        <a:pt x="332" y="10"/>
                      </a:lnTo>
                      <a:lnTo>
                        <a:pt x="330" y="22"/>
                      </a:lnTo>
                      <a:lnTo>
                        <a:pt x="328" y="32"/>
                      </a:lnTo>
                      <a:lnTo>
                        <a:pt x="326" y="36"/>
                      </a:lnTo>
                      <a:lnTo>
                        <a:pt x="325" y="36"/>
                      </a:lnTo>
                      <a:lnTo>
                        <a:pt x="324" y="37"/>
                      </a:lnTo>
                      <a:lnTo>
                        <a:pt x="321" y="39"/>
                      </a:lnTo>
                      <a:lnTo>
                        <a:pt x="316" y="39"/>
                      </a:lnTo>
                      <a:lnTo>
                        <a:pt x="311" y="36"/>
                      </a:lnTo>
                      <a:lnTo>
                        <a:pt x="310" y="32"/>
                      </a:lnTo>
                      <a:lnTo>
                        <a:pt x="308" y="22"/>
                      </a:lnTo>
                      <a:lnTo>
                        <a:pt x="305" y="13"/>
                      </a:lnTo>
                      <a:lnTo>
                        <a:pt x="304" y="6"/>
                      </a:lnTo>
                      <a:lnTo>
                        <a:pt x="303" y="3"/>
                      </a:lnTo>
                      <a:lnTo>
                        <a:pt x="301" y="2"/>
                      </a:lnTo>
                      <a:lnTo>
                        <a:pt x="297" y="2"/>
                      </a:lnTo>
                      <a:lnTo>
                        <a:pt x="292" y="2"/>
                      </a:lnTo>
                      <a:lnTo>
                        <a:pt x="284" y="3"/>
                      </a:lnTo>
                      <a:lnTo>
                        <a:pt x="275" y="5"/>
                      </a:lnTo>
                      <a:lnTo>
                        <a:pt x="264" y="5"/>
                      </a:lnTo>
                      <a:lnTo>
                        <a:pt x="254" y="5"/>
                      </a:lnTo>
                      <a:lnTo>
                        <a:pt x="244" y="3"/>
                      </a:lnTo>
                      <a:lnTo>
                        <a:pt x="236" y="3"/>
                      </a:lnTo>
                      <a:lnTo>
                        <a:pt x="230" y="2"/>
                      </a:lnTo>
                      <a:lnTo>
                        <a:pt x="227" y="2"/>
                      </a:lnTo>
                      <a:lnTo>
                        <a:pt x="224" y="2"/>
                      </a:lnTo>
                      <a:lnTo>
                        <a:pt x="222" y="2"/>
                      </a:lnTo>
                      <a:lnTo>
                        <a:pt x="220" y="2"/>
                      </a:lnTo>
                      <a:lnTo>
                        <a:pt x="217" y="5"/>
                      </a:lnTo>
                      <a:lnTo>
                        <a:pt x="215" y="12"/>
                      </a:lnTo>
                      <a:lnTo>
                        <a:pt x="213" y="21"/>
                      </a:lnTo>
                      <a:lnTo>
                        <a:pt x="211" y="30"/>
                      </a:lnTo>
                      <a:lnTo>
                        <a:pt x="210" y="35"/>
                      </a:lnTo>
                      <a:lnTo>
                        <a:pt x="210" y="35"/>
                      </a:lnTo>
                      <a:lnTo>
                        <a:pt x="208" y="36"/>
                      </a:lnTo>
                      <a:lnTo>
                        <a:pt x="206" y="37"/>
                      </a:lnTo>
                      <a:lnTo>
                        <a:pt x="201" y="37"/>
                      </a:lnTo>
                      <a:lnTo>
                        <a:pt x="197" y="37"/>
                      </a:lnTo>
                      <a:lnTo>
                        <a:pt x="191" y="35"/>
                      </a:lnTo>
                      <a:lnTo>
                        <a:pt x="190" y="30"/>
                      </a:lnTo>
                      <a:lnTo>
                        <a:pt x="188" y="21"/>
                      </a:lnTo>
                      <a:lnTo>
                        <a:pt x="186" y="10"/>
                      </a:lnTo>
                      <a:lnTo>
                        <a:pt x="184" y="5"/>
                      </a:lnTo>
                      <a:lnTo>
                        <a:pt x="183" y="2"/>
                      </a:lnTo>
                      <a:lnTo>
                        <a:pt x="181" y="0"/>
                      </a:lnTo>
                      <a:lnTo>
                        <a:pt x="179" y="0"/>
                      </a:lnTo>
                      <a:lnTo>
                        <a:pt x="174" y="1"/>
                      </a:lnTo>
                      <a:lnTo>
                        <a:pt x="166" y="2"/>
                      </a:lnTo>
                      <a:lnTo>
                        <a:pt x="156" y="3"/>
                      </a:lnTo>
                      <a:lnTo>
                        <a:pt x="146" y="3"/>
                      </a:lnTo>
                      <a:lnTo>
                        <a:pt x="135" y="2"/>
                      </a:lnTo>
                      <a:lnTo>
                        <a:pt x="125" y="2"/>
                      </a:lnTo>
                      <a:lnTo>
                        <a:pt x="116" y="2"/>
                      </a:lnTo>
                      <a:lnTo>
                        <a:pt x="110" y="1"/>
                      </a:lnTo>
                      <a:lnTo>
                        <a:pt x="107" y="1"/>
                      </a:lnTo>
                      <a:lnTo>
                        <a:pt x="105" y="1"/>
                      </a:lnTo>
                      <a:lnTo>
                        <a:pt x="102" y="0"/>
                      </a:lnTo>
                      <a:lnTo>
                        <a:pt x="101" y="1"/>
                      </a:lnTo>
                      <a:lnTo>
                        <a:pt x="99" y="3"/>
                      </a:lnTo>
                      <a:lnTo>
                        <a:pt x="96" y="9"/>
                      </a:lnTo>
                      <a:lnTo>
                        <a:pt x="94" y="21"/>
                      </a:lnTo>
                      <a:lnTo>
                        <a:pt x="92" y="30"/>
                      </a:lnTo>
                      <a:lnTo>
                        <a:pt x="90" y="35"/>
                      </a:lnTo>
                      <a:lnTo>
                        <a:pt x="89" y="35"/>
                      </a:lnTo>
                      <a:lnTo>
                        <a:pt x="88" y="36"/>
                      </a:lnTo>
                      <a:lnTo>
                        <a:pt x="85" y="36"/>
                      </a:lnTo>
                      <a:lnTo>
                        <a:pt x="80" y="37"/>
                      </a:lnTo>
                      <a:lnTo>
                        <a:pt x="74" y="36"/>
                      </a:lnTo>
                      <a:lnTo>
                        <a:pt x="63" y="37"/>
                      </a:lnTo>
                      <a:lnTo>
                        <a:pt x="54" y="43"/>
                      </a:lnTo>
                      <a:lnTo>
                        <a:pt x="47" y="60"/>
                      </a:lnTo>
                      <a:lnTo>
                        <a:pt x="44" y="80"/>
                      </a:lnTo>
                      <a:lnTo>
                        <a:pt x="36" y="115"/>
                      </a:lnTo>
                      <a:lnTo>
                        <a:pt x="29" y="160"/>
                      </a:lnTo>
                      <a:lnTo>
                        <a:pt x="21" y="209"/>
                      </a:lnTo>
                      <a:lnTo>
                        <a:pt x="13" y="256"/>
                      </a:lnTo>
                      <a:lnTo>
                        <a:pt x="6" y="298"/>
                      </a:lnTo>
                      <a:lnTo>
                        <a:pt x="1" y="328"/>
                      </a:lnTo>
                      <a:lnTo>
                        <a:pt x="0" y="340"/>
                      </a:lnTo>
                      <a:lnTo>
                        <a:pt x="0" y="345"/>
                      </a:lnTo>
                      <a:lnTo>
                        <a:pt x="2" y="351"/>
                      </a:lnTo>
                      <a:lnTo>
                        <a:pt x="6" y="356"/>
                      </a:lnTo>
                      <a:lnTo>
                        <a:pt x="12" y="357"/>
                      </a:lnTo>
                      <a:lnTo>
                        <a:pt x="216" y="357"/>
                      </a:lnTo>
                      <a:lnTo>
                        <a:pt x="215" y="332"/>
                      </a:lnTo>
                      <a:lnTo>
                        <a:pt x="214" y="311"/>
                      </a:lnTo>
                      <a:lnTo>
                        <a:pt x="213" y="297"/>
                      </a:lnTo>
                      <a:lnTo>
                        <a:pt x="213" y="291"/>
                      </a:lnTo>
                      <a:lnTo>
                        <a:pt x="316" y="291"/>
                      </a:lnTo>
                      <a:lnTo>
                        <a:pt x="322" y="357"/>
                      </a:lnTo>
                      <a:lnTo>
                        <a:pt x="1580" y="35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Freeform 436"/>
                <p:cNvSpPr>
                  <a:spLocks/>
                </p:cNvSpPr>
                <p:nvPr/>
              </p:nvSpPr>
              <p:spPr bwMode="auto">
                <a:xfrm>
                  <a:off x="2730" y="3327"/>
                  <a:ext cx="89" cy="39"/>
                </a:xfrm>
                <a:custGeom>
                  <a:avLst/>
                  <a:gdLst>
                    <a:gd name="T0" fmla="*/ 87 w 89"/>
                    <a:gd name="T1" fmla="*/ 4 h 39"/>
                    <a:gd name="T2" fmla="*/ 87 w 89"/>
                    <a:gd name="T3" fmla="*/ 2 h 39"/>
                    <a:gd name="T4" fmla="*/ 85 w 89"/>
                    <a:gd name="T5" fmla="*/ 0 h 39"/>
                    <a:gd name="T6" fmla="*/ 81 w 89"/>
                    <a:gd name="T7" fmla="*/ 0 h 39"/>
                    <a:gd name="T8" fmla="*/ 76 w 89"/>
                    <a:gd name="T9" fmla="*/ 1 h 39"/>
                    <a:gd name="T10" fmla="*/ 68 w 89"/>
                    <a:gd name="T11" fmla="*/ 2 h 39"/>
                    <a:gd name="T12" fmla="*/ 59 w 89"/>
                    <a:gd name="T13" fmla="*/ 3 h 39"/>
                    <a:gd name="T14" fmla="*/ 48 w 89"/>
                    <a:gd name="T15" fmla="*/ 3 h 39"/>
                    <a:gd name="T16" fmla="*/ 38 w 89"/>
                    <a:gd name="T17" fmla="*/ 2 h 39"/>
                    <a:gd name="T18" fmla="*/ 27 w 89"/>
                    <a:gd name="T19" fmla="*/ 2 h 39"/>
                    <a:gd name="T20" fmla="*/ 19 w 89"/>
                    <a:gd name="T21" fmla="*/ 2 h 39"/>
                    <a:gd name="T22" fmla="*/ 13 w 89"/>
                    <a:gd name="T23" fmla="*/ 1 h 39"/>
                    <a:gd name="T24" fmla="*/ 9 w 89"/>
                    <a:gd name="T25" fmla="*/ 1 h 39"/>
                    <a:gd name="T26" fmla="*/ 7 w 89"/>
                    <a:gd name="T27" fmla="*/ 1 h 39"/>
                    <a:gd name="T28" fmla="*/ 5 w 89"/>
                    <a:gd name="T29" fmla="*/ 0 h 39"/>
                    <a:gd name="T30" fmla="*/ 2 w 89"/>
                    <a:gd name="T31" fmla="*/ 1 h 39"/>
                    <a:gd name="T32" fmla="*/ 1 w 89"/>
                    <a:gd name="T33" fmla="*/ 3 h 39"/>
                    <a:gd name="T34" fmla="*/ 0 w 89"/>
                    <a:gd name="T35" fmla="*/ 10 h 39"/>
                    <a:gd name="T36" fmla="*/ 0 w 89"/>
                    <a:gd name="T37" fmla="*/ 17 h 39"/>
                    <a:gd name="T38" fmla="*/ 0 w 89"/>
                    <a:gd name="T39" fmla="*/ 24 h 39"/>
                    <a:gd name="T40" fmla="*/ 1 w 89"/>
                    <a:gd name="T41" fmla="*/ 29 h 39"/>
                    <a:gd name="T42" fmla="*/ 2 w 89"/>
                    <a:gd name="T43" fmla="*/ 31 h 39"/>
                    <a:gd name="T44" fmla="*/ 4 w 89"/>
                    <a:gd name="T45" fmla="*/ 34 h 39"/>
                    <a:gd name="T46" fmla="*/ 5 w 89"/>
                    <a:gd name="T47" fmla="*/ 35 h 39"/>
                    <a:gd name="T48" fmla="*/ 8 w 89"/>
                    <a:gd name="T49" fmla="*/ 36 h 39"/>
                    <a:gd name="T50" fmla="*/ 13 w 89"/>
                    <a:gd name="T51" fmla="*/ 36 h 39"/>
                    <a:gd name="T52" fmla="*/ 20 w 89"/>
                    <a:gd name="T53" fmla="*/ 37 h 39"/>
                    <a:gd name="T54" fmla="*/ 31 w 89"/>
                    <a:gd name="T55" fmla="*/ 37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7 h 39"/>
                    <a:gd name="T64" fmla="*/ 81 w 89"/>
                    <a:gd name="T65" fmla="*/ 36 h 39"/>
                    <a:gd name="T66" fmla="*/ 85 w 89"/>
                    <a:gd name="T67" fmla="*/ 35 h 39"/>
                    <a:gd name="T68" fmla="*/ 87 w 89"/>
                    <a:gd name="T69" fmla="*/ 34 h 39"/>
                    <a:gd name="T70" fmla="*/ 88 w 89"/>
                    <a:gd name="T71" fmla="*/ 31 h 39"/>
                    <a:gd name="T72" fmla="*/ 89 w 89"/>
                    <a:gd name="T73" fmla="*/ 28 h 39"/>
                    <a:gd name="T74" fmla="*/ 89 w 89"/>
                    <a:gd name="T75" fmla="*/ 23 h 39"/>
                    <a:gd name="T76" fmla="*/ 88 w 89"/>
                    <a:gd name="T77" fmla="*/ 15 h 39"/>
                    <a:gd name="T78" fmla="*/ 87 w 89"/>
                    <a:gd name="T79" fmla="*/ 8 h 39"/>
                    <a:gd name="T80" fmla="*/ 87 w 89"/>
                    <a:gd name="T81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4"/>
                      </a:moveTo>
                      <a:lnTo>
                        <a:pt x="87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2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1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8" name="Freeform 437"/>
                <p:cNvSpPr>
                  <a:spLocks/>
                </p:cNvSpPr>
                <p:nvPr/>
              </p:nvSpPr>
              <p:spPr bwMode="auto">
                <a:xfrm>
                  <a:off x="2730" y="3327"/>
                  <a:ext cx="89" cy="39"/>
                </a:xfrm>
                <a:custGeom>
                  <a:avLst/>
                  <a:gdLst>
                    <a:gd name="T0" fmla="*/ 87 w 89"/>
                    <a:gd name="T1" fmla="*/ 4 h 39"/>
                    <a:gd name="T2" fmla="*/ 87 w 89"/>
                    <a:gd name="T3" fmla="*/ 4 h 39"/>
                    <a:gd name="T4" fmla="*/ 87 w 89"/>
                    <a:gd name="T5" fmla="*/ 2 h 39"/>
                    <a:gd name="T6" fmla="*/ 85 w 89"/>
                    <a:gd name="T7" fmla="*/ 0 h 39"/>
                    <a:gd name="T8" fmla="*/ 81 w 89"/>
                    <a:gd name="T9" fmla="*/ 0 h 39"/>
                    <a:gd name="T10" fmla="*/ 76 w 89"/>
                    <a:gd name="T11" fmla="*/ 1 h 39"/>
                    <a:gd name="T12" fmla="*/ 76 w 89"/>
                    <a:gd name="T13" fmla="*/ 1 h 39"/>
                    <a:gd name="T14" fmla="*/ 68 w 89"/>
                    <a:gd name="T15" fmla="*/ 2 h 39"/>
                    <a:gd name="T16" fmla="*/ 59 w 89"/>
                    <a:gd name="T17" fmla="*/ 3 h 39"/>
                    <a:gd name="T18" fmla="*/ 48 w 89"/>
                    <a:gd name="T19" fmla="*/ 3 h 39"/>
                    <a:gd name="T20" fmla="*/ 38 w 89"/>
                    <a:gd name="T21" fmla="*/ 2 h 39"/>
                    <a:gd name="T22" fmla="*/ 27 w 89"/>
                    <a:gd name="T23" fmla="*/ 2 h 39"/>
                    <a:gd name="T24" fmla="*/ 19 w 89"/>
                    <a:gd name="T25" fmla="*/ 2 h 39"/>
                    <a:gd name="T26" fmla="*/ 13 w 89"/>
                    <a:gd name="T27" fmla="*/ 1 h 39"/>
                    <a:gd name="T28" fmla="*/ 9 w 89"/>
                    <a:gd name="T29" fmla="*/ 1 h 39"/>
                    <a:gd name="T30" fmla="*/ 9 w 89"/>
                    <a:gd name="T31" fmla="*/ 1 h 39"/>
                    <a:gd name="T32" fmla="*/ 7 w 89"/>
                    <a:gd name="T33" fmla="*/ 1 h 39"/>
                    <a:gd name="T34" fmla="*/ 5 w 89"/>
                    <a:gd name="T35" fmla="*/ 0 h 39"/>
                    <a:gd name="T36" fmla="*/ 2 w 89"/>
                    <a:gd name="T37" fmla="*/ 1 h 39"/>
                    <a:gd name="T38" fmla="*/ 1 w 89"/>
                    <a:gd name="T39" fmla="*/ 3 h 39"/>
                    <a:gd name="T40" fmla="*/ 1 w 89"/>
                    <a:gd name="T41" fmla="*/ 3 h 39"/>
                    <a:gd name="T42" fmla="*/ 0 w 89"/>
                    <a:gd name="T43" fmla="*/ 10 h 39"/>
                    <a:gd name="T44" fmla="*/ 0 w 89"/>
                    <a:gd name="T45" fmla="*/ 17 h 39"/>
                    <a:gd name="T46" fmla="*/ 0 w 89"/>
                    <a:gd name="T47" fmla="*/ 24 h 39"/>
                    <a:gd name="T48" fmla="*/ 1 w 89"/>
                    <a:gd name="T49" fmla="*/ 29 h 39"/>
                    <a:gd name="T50" fmla="*/ 1 w 89"/>
                    <a:gd name="T51" fmla="*/ 29 h 39"/>
                    <a:gd name="T52" fmla="*/ 2 w 89"/>
                    <a:gd name="T53" fmla="*/ 31 h 39"/>
                    <a:gd name="T54" fmla="*/ 4 w 89"/>
                    <a:gd name="T55" fmla="*/ 34 h 39"/>
                    <a:gd name="T56" fmla="*/ 5 w 89"/>
                    <a:gd name="T57" fmla="*/ 35 h 39"/>
                    <a:gd name="T58" fmla="*/ 8 w 89"/>
                    <a:gd name="T59" fmla="*/ 36 h 39"/>
                    <a:gd name="T60" fmla="*/ 8 w 89"/>
                    <a:gd name="T61" fmla="*/ 36 h 39"/>
                    <a:gd name="T62" fmla="*/ 13 w 89"/>
                    <a:gd name="T63" fmla="*/ 36 h 39"/>
                    <a:gd name="T64" fmla="*/ 20 w 89"/>
                    <a:gd name="T65" fmla="*/ 37 h 39"/>
                    <a:gd name="T66" fmla="*/ 31 w 89"/>
                    <a:gd name="T67" fmla="*/ 37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7 h 39"/>
                    <a:gd name="T76" fmla="*/ 81 w 89"/>
                    <a:gd name="T77" fmla="*/ 36 h 39"/>
                    <a:gd name="T78" fmla="*/ 81 w 89"/>
                    <a:gd name="T79" fmla="*/ 36 h 39"/>
                    <a:gd name="T80" fmla="*/ 85 w 89"/>
                    <a:gd name="T81" fmla="*/ 35 h 39"/>
                    <a:gd name="T82" fmla="*/ 87 w 89"/>
                    <a:gd name="T83" fmla="*/ 34 h 39"/>
                    <a:gd name="T84" fmla="*/ 88 w 89"/>
                    <a:gd name="T85" fmla="*/ 31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3 h 39"/>
                    <a:gd name="T92" fmla="*/ 88 w 89"/>
                    <a:gd name="T93" fmla="*/ 15 h 39"/>
                    <a:gd name="T94" fmla="*/ 87 w 89"/>
                    <a:gd name="T95" fmla="*/ 8 h 39"/>
                    <a:gd name="T96" fmla="*/ 87 w 89"/>
                    <a:gd name="T97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7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1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9" name="Freeform 438"/>
                <p:cNvSpPr>
                  <a:spLocks/>
                </p:cNvSpPr>
                <p:nvPr/>
              </p:nvSpPr>
              <p:spPr bwMode="auto">
                <a:xfrm>
                  <a:off x="2615" y="3324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6 w 88"/>
                    <a:gd name="T3" fmla="*/ 3 h 40"/>
                    <a:gd name="T4" fmla="*/ 83 w 88"/>
                    <a:gd name="T5" fmla="*/ 2 h 40"/>
                    <a:gd name="T6" fmla="*/ 81 w 88"/>
                    <a:gd name="T7" fmla="*/ 2 h 40"/>
                    <a:gd name="T8" fmla="*/ 76 w 88"/>
                    <a:gd name="T9" fmla="*/ 2 h 40"/>
                    <a:gd name="T10" fmla="*/ 68 w 88"/>
                    <a:gd name="T11" fmla="*/ 3 h 40"/>
                    <a:gd name="T12" fmla="*/ 58 w 88"/>
                    <a:gd name="T13" fmla="*/ 4 h 40"/>
                    <a:gd name="T14" fmla="*/ 47 w 88"/>
                    <a:gd name="T15" fmla="*/ 4 h 40"/>
                    <a:gd name="T16" fmla="*/ 36 w 88"/>
                    <a:gd name="T17" fmla="*/ 3 h 40"/>
                    <a:gd name="T18" fmla="*/ 27 w 88"/>
                    <a:gd name="T19" fmla="*/ 3 h 40"/>
                    <a:gd name="T20" fmla="*/ 19 w 88"/>
                    <a:gd name="T21" fmla="*/ 3 h 40"/>
                    <a:gd name="T22" fmla="*/ 13 w 88"/>
                    <a:gd name="T23" fmla="*/ 2 h 40"/>
                    <a:gd name="T24" fmla="*/ 9 w 88"/>
                    <a:gd name="T25" fmla="*/ 2 h 40"/>
                    <a:gd name="T26" fmla="*/ 7 w 88"/>
                    <a:gd name="T27" fmla="*/ 2 h 40"/>
                    <a:gd name="T28" fmla="*/ 4 w 88"/>
                    <a:gd name="T29" fmla="*/ 0 h 40"/>
                    <a:gd name="T30" fmla="*/ 1 w 88"/>
                    <a:gd name="T31" fmla="*/ 2 h 40"/>
                    <a:gd name="T32" fmla="*/ 0 w 88"/>
                    <a:gd name="T33" fmla="*/ 4 h 40"/>
                    <a:gd name="T34" fmla="*/ 0 w 88"/>
                    <a:gd name="T35" fmla="*/ 12 h 40"/>
                    <a:gd name="T36" fmla="*/ 0 w 88"/>
                    <a:gd name="T37" fmla="*/ 19 h 40"/>
                    <a:gd name="T38" fmla="*/ 0 w 88"/>
                    <a:gd name="T39" fmla="*/ 25 h 40"/>
                    <a:gd name="T40" fmla="*/ 0 w 88"/>
                    <a:gd name="T41" fmla="*/ 30 h 40"/>
                    <a:gd name="T42" fmla="*/ 1 w 88"/>
                    <a:gd name="T43" fmla="*/ 33 h 40"/>
                    <a:gd name="T44" fmla="*/ 2 w 88"/>
                    <a:gd name="T45" fmla="*/ 36 h 40"/>
                    <a:gd name="T46" fmla="*/ 4 w 88"/>
                    <a:gd name="T47" fmla="*/ 37 h 40"/>
                    <a:gd name="T48" fmla="*/ 7 w 88"/>
                    <a:gd name="T49" fmla="*/ 38 h 40"/>
                    <a:gd name="T50" fmla="*/ 12 w 88"/>
                    <a:gd name="T51" fmla="*/ 38 h 40"/>
                    <a:gd name="T52" fmla="*/ 20 w 88"/>
                    <a:gd name="T53" fmla="*/ 39 h 40"/>
                    <a:gd name="T54" fmla="*/ 31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5 w 88"/>
                    <a:gd name="T61" fmla="*/ 39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6 h 40"/>
                    <a:gd name="T68" fmla="*/ 86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30 h 40"/>
                    <a:gd name="T74" fmla="*/ 88 w 88"/>
                    <a:gd name="T75" fmla="*/ 24 h 40"/>
                    <a:gd name="T76" fmla="*/ 88 w 88"/>
                    <a:gd name="T77" fmla="*/ 16 h 40"/>
                    <a:gd name="T78" fmla="*/ 87 w 88"/>
                    <a:gd name="T79" fmla="*/ 9 h 40"/>
                    <a:gd name="T80" fmla="*/ 87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3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3"/>
                      </a:lnTo>
                      <a:lnTo>
                        <a:pt x="2" y="36"/>
                      </a:lnTo>
                      <a:lnTo>
                        <a:pt x="4" y="37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0" name="Freeform 439"/>
                <p:cNvSpPr>
                  <a:spLocks/>
                </p:cNvSpPr>
                <p:nvPr/>
              </p:nvSpPr>
              <p:spPr bwMode="auto">
                <a:xfrm>
                  <a:off x="2615" y="3324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5 h 40"/>
                    <a:gd name="T4" fmla="*/ 86 w 88"/>
                    <a:gd name="T5" fmla="*/ 3 h 40"/>
                    <a:gd name="T6" fmla="*/ 83 w 88"/>
                    <a:gd name="T7" fmla="*/ 2 h 40"/>
                    <a:gd name="T8" fmla="*/ 81 w 88"/>
                    <a:gd name="T9" fmla="*/ 2 h 40"/>
                    <a:gd name="T10" fmla="*/ 76 w 88"/>
                    <a:gd name="T11" fmla="*/ 2 h 40"/>
                    <a:gd name="T12" fmla="*/ 76 w 88"/>
                    <a:gd name="T13" fmla="*/ 2 h 40"/>
                    <a:gd name="T14" fmla="*/ 68 w 88"/>
                    <a:gd name="T15" fmla="*/ 3 h 40"/>
                    <a:gd name="T16" fmla="*/ 58 w 88"/>
                    <a:gd name="T17" fmla="*/ 4 h 40"/>
                    <a:gd name="T18" fmla="*/ 47 w 88"/>
                    <a:gd name="T19" fmla="*/ 4 h 40"/>
                    <a:gd name="T20" fmla="*/ 36 w 88"/>
                    <a:gd name="T21" fmla="*/ 3 h 40"/>
                    <a:gd name="T22" fmla="*/ 27 w 88"/>
                    <a:gd name="T23" fmla="*/ 3 h 40"/>
                    <a:gd name="T24" fmla="*/ 19 w 88"/>
                    <a:gd name="T25" fmla="*/ 3 h 40"/>
                    <a:gd name="T26" fmla="*/ 13 w 88"/>
                    <a:gd name="T27" fmla="*/ 2 h 40"/>
                    <a:gd name="T28" fmla="*/ 9 w 88"/>
                    <a:gd name="T29" fmla="*/ 2 h 40"/>
                    <a:gd name="T30" fmla="*/ 9 w 88"/>
                    <a:gd name="T31" fmla="*/ 2 h 40"/>
                    <a:gd name="T32" fmla="*/ 7 w 88"/>
                    <a:gd name="T33" fmla="*/ 2 h 40"/>
                    <a:gd name="T34" fmla="*/ 4 w 88"/>
                    <a:gd name="T35" fmla="*/ 0 h 40"/>
                    <a:gd name="T36" fmla="*/ 1 w 88"/>
                    <a:gd name="T37" fmla="*/ 2 h 40"/>
                    <a:gd name="T38" fmla="*/ 0 w 88"/>
                    <a:gd name="T39" fmla="*/ 4 h 40"/>
                    <a:gd name="T40" fmla="*/ 0 w 88"/>
                    <a:gd name="T41" fmla="*/ 4 h 40"/>
                    <a:gd name="T42" fmla="*/ 0 w 88"/>
                    <a:gd name="T43" fmla="*/ 12 h 40"/>
                    <a:gd name="T44" fmla="*/ 0 w 88"/>
                    <a:gd name="T45" fmla="*/ 19 h 40"/>
                    <a:gd name="T46" fmla="*/ 0 w 88"/>
                    <a:gd name="T47" fmla="*/ 25 h 40"/>
                    <a:gd name="T48" fmla="*/ 0 w 88"/>
                    <a:gd name="T49" fmla="*/ 30 h 40"/>
                    <a:gd name="T50" fmla="*/ 0 w 88"/>
                    <a:gd name="T51" fmla="*/ 30 h 40"/>
                    <a:gd name="T52" fmla="*/ 1 w 88"/>
                    <a:gd name="T53" fmla="*/ 33 h 40"/>
                    <a:gd name="T54" fmla="*/ 2 w 88"/>
                    <a:gd name="T55" fmla="*/ 36 h 40"/>
                    <a:gd name="T56" fmla="*/ 4 w 88"/>
                    <a:gd name="T57" fmla="*/ 37 h 40"/>
                    <a:gd name="T58" fmla="*/ 7 w 88"/>
                    <a:gd name="T59" fmla="*/ 38 h 40"/>
                    <a:gd name="T60" fmla="*/ 7 w 88"/>
                    <a:gd name="T61" fmla="*/ 38 h 40"/>
                    <a:gd name="T62" fmla="*/ 12 w 88"/>
                    <a:gd name="T63" fmla="*/ 38 h 40"/>
                    <a:gd name="T64" fmla="*/ 20 w 88"/>
                    <a:gd name="T65" fmla="*/ 39 h 40"/>
                    <a:gd name="T66" fmla="*/ 31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5 w 88"/>
                    <a:gd name="T73" fmla="*/ 39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6 h 40"/>
                    <a:gd name="T82" fmla="*/ 86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4 h 40"/>
                    <a:gd name="T92" fmla="*/ 88 w 88"/>
                    <a:gd name="T93" fmla="*/ 16 h 40"/>
                    <a:gd name="T94" fmla="*/ 87 w 88"/>
                    <a:gd name="T95" fmla="*/ 9 h 40"/>
                    <a:gd name="T96" fmla="*/ 87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3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3"/>
                      </a:lnTo>
                      <a:lnTo>
                        <a:pt x="2" y="36"/>
                      </a:lnTo>
                      <a:lnTo>
                        <a:pt x="4" y="37"/>
                      </a:lnTo>
                      <a:lnTo>
                        <a:pt x="7" y="38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Freeform 440"/>
                <p:cNvSpPr>
                  <a:spLocks/>
                </p:cNvSpPr>
                <p:nvPr/>
              </p:nvSpPr>
              <p:spPr bwMode="auto">
                <a:xfrm>
                  <a:off x="2499" y="3324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5 w 88"/>
                    <a:gd name="T3" fmla="*/ 3 h 39"/>
                    <a:gd name="T4" fmla="*/ 83 w 88"/>
                    <a:gd name="T5" fmla="*/ 0 h 39"/>
                    <a:gd name="T6" fmla="*/ 81 w 88"/>
                    <a:gd name="T7" fmla="*/ 0 h 39"/>
                    <a:gd name="T8" fmla="*/ 76 w 88"/>
                    <a:gd name="T9" fmla="*/ 2 h 39"/>
                    <a:gd name="T10" fmla="*/ 68 w 88"/>
                    <a:gd name="T11" fmla="*/ 3 h 39"/>
                    <a:gd name="T12" fmla="*/ 57 w 88"/>
                    <a:gd name="T13" fmla="*/ 4 h 39"/>
                    <a:gd name="T14" fmla="*/ 47 w 88"/>
                    <a:gd name="T15" fmla="*/ 4 h 39"/>
                    <a:gd name="T16" fmla="*/ 36 w 88"/>
                    <a:gd name="T17" fmla="*/ 3 h 39"/>
                    <a:gd name="T18" fmla="*/ 27 w 88"/>
                    <a:gd name="T19" fmla="*/ 3 h 39"/>
                    <a:gd name="T20" fmla="*/ 19 w 88"/>
                    <a:gd name="T21" fmla="*/ 3 h 39"/>
                    <a:gd name="T22" fmla="*/ 13 w 88"/>
                    <a:gd name="T23" fmla="*/ 2 h 39"/>
                    <a:gd name="T24" fmla="*/ 9 w 88"/>
                    <a:gd name="T25" fmla="*/ 2 h 39"/>
                    <a:gd name="T26" fmla="*/ 7 w 88"/>
                    <a:gd name="T27" fmla="*/ 2 h 39"/>
                    <a:gd name="T28" fmla="*/ 3 w 88"/>
                    <a:gd name="T29" fmla="*/ 0 h 39"/>
                    <a:gd name="T30" fmla="*/ 1 w 88"/>
                    <a:gd name="T31" fmla="*/ 2 h 39"/>
                    <a:gd name="T32" fmla="*/ 0 w 88"/>
                    <a:gd name="T33" fmla="*/ 4 h 39"/>
                    <a:gd name="T34" fmla="*/ 0 w 88"/>
                    <a:gd name="T35" fmla="*/ 11 h 39"/>
                    <a:gd name="T36" fmla="*/ 0 w 88"/>
                    <a:gd name="T37" fmla="*/ 18 h 39"/>
                    <a:gd name="T38" fmla="*/ 0 w 88"/>
                    <a:gd name="T39" fmla="*/ 25 h 39"/>
                    <a:gd name="T40" fmla="*/ 0 w 88"/>
                    <a:gd name="T41" fmla="*/ 30 h 39"/>
                    <a:gd name="T42" fmla="*/ 1 w 88"/>
                    <a:gd name="T43" fmla="*/ 32 h 39"/>
                    <a:gd name="T44" fmla="*/ 2 w 88"/>
                    <a:gd name="T45" fmla="*/ 34 h 39"/>
                    <a:gd name="T46" fmla="*/ 4 w 88"/>
                    <a:gd name="T47" fmla="*/ 36 h 39"/>
                    <a:gd name="T48" fmla="*/ 8 w 88"/>
                    <a:gd name="T49" fmla="*/ 37 h 39"/>
                    <a:gd name="T50" fmla="*/ 13 w 88"/>
                    <a:gd name="T51" fmla="*/ 37 h 39"/>
                    <a:gd name="T52" fmla="*/ 20 w 88"/>
                    <a:gd name="T53" fmla="*/ 38 h 39"/>
                    <a:gd name="T54" fmla="*/ 30 w 88"/>
                    <a:gd name="T55" fmla="*/ 38 h 39"/>
                    <a:gd name="T56" fmla="*/ 42 w 88"/>
                    <a:gd name="T57" fmla="*/ 39 h 39"/>
                    <a:gd name="T58" fmla="*/ 54 w 88"/>
                    <a:gd name="T59" fmla="*/ 39 h 39"/>
                    <a:gd name="T60" fmla="*/ 64 w 88"/>
                    <a:gd name="T61" fmla="*/ 39 h 39"/>
                    <a:gd name="T62" fmla="*/ 74 w 88"/>
                    <a:gd name="T63" fmla="*/ 38 h 39"/>
                    <a:gd name="T64" fmla="*/ 80 w 88"/>
                    <a:gd name="T65" fmla="*/ 37 h 39"/>
                    <a:gd name="T66" fmla="*/ 83 w 88"/>
                    <a:gd name="T67" fmla="*/ 36 h 39"/>
                    <a:gd name="T68" fmla="*/ 85 w 88"/>
                    <a:gd name="T69" fmla="*/ 34 h 39"/>
                    <a:gd name="T70" fmla="*/ 88 w 88"/>
                    <a:gd name="T71" fmla="*/ 32 h 39"/>
                    <a:gd name="T72" fmla="*/ 88 w 88"/>
                    <a:gd name="T73" fmla="*/ 29 h 39"/>
                    <a:gd name="T74" fmla="*/ 88 w 88"/>
                    <a:gd name="T75" fmla="*/ 24 h 39"/>
                    <a:gd name="T76" fmla="*/ 88 w 88"/>
                    <a:gd name="T77" fmla="*/ 16 h 39"/>
                    <a:gd name="T78" fmla="*/ 87 w 88"/>
                    <a:gd name="T79" fmla="*/ 9 h 39"/>
                    <a:gd name="T80" fmla="*/ 87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5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4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3" y="36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" name="Freeform 441"/>
                <p:cNvSpPr>
                  <a:spLocks/>
                </p:cNvSpPr>
                <p:nvPr/>
              </p:nvSpPr>
              <p:spPr bwMode="auto">
                <a:xfrm>
                  <a:off x="2499" y="3324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7 w 88"/>
                    <a:gd name="T3" fmla="*/ 5 h 39"/>
                    <a:gd name="T4" fmla="*/ 85 w 88"/>
                    <a:gd name="T5" fmla="*/ 3 h 39"/>
                    <a:gd name="T6" fmla="*/ 83 w 88"/>
                    <a:gd name="T7" fmla="*/ 0 h 39"/>
                    <a:gd name="T8" fmla="*/ 81 w 88"/>
                    <a:gd name="T9" fmla="*/ 0 h 39"/>
                    <a:gd name="T10" fmla="*/ 76 w 88"/>
                    <a:gd name="T11" fmla="*/ 2 h 39"/>
                    <a:gd name="T12" fmla="*/ 76 w 88"/>
                    <a:gd name="T13" fmla="*/ 2 h 39"/>
                    <a:gd name="T14" fmla="*/ 68 w 88"/>
                    <a:gd name="T15" fmla="*/ 3 h 39"/>
                    <a:gd name="T16" fmla="*/ 57 w 88"/>
                    <a:gd name="T17" fmla="*/ 4 h 39"/>
                    <a:gd name="T18" fmla="*/ 47 w 88"/>
                    <a:gd name="T19" fmla="*/ 4 h 39"/>
                    <a:gd name="T20" fmla="*/ 36 w 88"/>
                    <a:gd name="T21" fmla="*/ 3 h 39"/>
                    <a:gd name="T22" fmla="*/ 27 w 88"/>
                    <a:gd name="T23" fmla="*/ 3 h 39"/>
                    <a:gd name="T24" fmla="*/ 19 w 88"/>
                    <a:gd name="T25" fmla="*/ 3 h 39"/>
                    <a:gd name="T26" fmla="*/ 13 w 88"/>
                    <a:gd name="T27" fmla="*/ 2 h 39"/>
                    <a:gd name="T28" fmla="*/ 9 w 88"/>
                    <a:gd name="T29" fmla="*/ 2 h 39"/>
                    <a:gd name="T30" fmla="*/ 9 w 88"/>
                    <a:gd name="T31" fmla="*/ 2 h 39"/>
                    <a:gd name="T32" fmla="*/ 7 w 88"/>
                    <a:gd name="T33" fmla="*/ 2 h 39"/>
                    <a:gd name="T34" fmla="*/ 3 w 88"/>
                    <a:gd name="T35" fmla="*/ 0 h 39"/>
                    <a:gd name="T36" fmla="*/ 1 w 88"/>
                    <a:gd name="T37" fmla="*/ 2 h 39"/>
                    <a:gd name="T38" fmla="*/ 0 w 88"/>
                    <a:gd name="T39" fmla="*/ 4 h 39"/>
                    <a:gd name="T40" fmla="*/ 0 w 88"/>
                    <a:gd name="T41" fmla="*/ 4 h 39"/>
                    <a:gd name="T42" fmla="*/ 0 w 88"/>
                    <a:gd name="T43" fmla="*/ 11 h 39"/>
                    <a:gd name="T44" fmla="*/ 0 w 88"/>
                    <a:gd name="T45" fmla="*/ 18 h 39"/>
                    <a:gd name="T46" fmla="*/ 0 w 88"/>
                    <a:gd name="T47" fmla="*/ 25 h 39"/>
                    <a:gd name="T48" fmla="*/ 0 w 88"/>
                    <a:gd name="T49" fmla="*/ 30 h 39"/>
                    <a:gd name="T50" fmla="*/ 0 w 88"/>
                    <a:gd name="T51" fmla="*/ 30 h 39"/>
                    <a:gd name="T52" fmla="*/ 1 w 88"/>
                    <a:gd name="T53" fmla="*/ 32 h 39"/>
                    <a:gd name="T54" fmla="*/ 2 w 88"/>
                    <a:gd name="T55" fmla="*/ 34 h 39"/>
                    <a:gd name="T56" fmla="*/ 4 w 88"/>
                    <a:gd name="T57" fmla="*/ 36 h 39"/>
                    <a:gd name="T58" fmla="*/ 8 w 88"/>
                    <a:gd name="T59" fmla="*/ 37 h 39"/>
                    <a:gd name="T60" fmla="*/ 8 w 88"/>
                    <a:gd name="T61" fmla="*/ 37 h 39"/>
                    <a:gd name="T62" fmla="*/ 13 w 88"/>
                    <a:gd name="T63" fmla="*/ 37 h 39"/>
                    <a:gd name="T64" fmla="*/ 20 w 88"/>
                    <a:gd name="T65" fmla="*/ 38 h 39"/>
                    <a:gd name="T66" fmla="*/ 30 w 88"/>
                    <a:gd name="T67" fmla="*/ 38 h 39"/>
                    <a:gd name="T68" fmla="*/ 42 w 88"/>
                    <a:gd name="T69" fmla="*/ 39 h 39"/>
                    <a:gd name="T70" fmla="*/ 54 w 88"/>
                    <a:gd name="T71" fmla="*/ 39 h 39"/>
                    <a:gd name="T72" fmla="*/ 64 w 88"/>
                    <a:gd name="T73" fmla="*/ 39 h 39"/>
                    <a:gd name="T74" fmla="*/ 74 w 88"/>
                    <a:gd name="T75" fmla="*/ 38 h 39"/>
                    <a:gd name="T76" fmla="*/ 80 w 88"/>
                    <a:gd name="T77" fmla="*/ 37 h 39"/>
                    <a:gd name="T78" fmla="*/ 80 w 88"/>
                    <a:gd name="T79" fmla="*/ 37 h 39"/>
                    <a:gd name="T80" fmla="*/ 83 w 88"/>
                    <a:gd name="T81" fmla="*/ 36 h 39"/>
                    <a:gd name="T82" fmla="*/ 85 w 88"/>
                    <a:gd name="T83" fmla="*/ 34 h 39"/>
                    <a:gd name="T84" fmla="*/ 88 w 88"/>
                    <a:gd name="T85" fmla="*/ 32 h 39"/>
                    <a:gd name="T86" fmla="*/ 88 w 88"/>
                    <a:gd name="T87" fmla="*/ 29 h 39"/>
                    <a:gd name="T88" fmla="*/ 88 w 88"/>
                    <a:gd name="T89" fmla="*/ 29 h 39"/>
                    <a:gd name="T90" fmla="*/ 88 w 88"/>
                    <a:gd name="T91" fmla="*/ 24 h 39"/>
                    <a:gd name="T92" fmla="*/ 88 w 88"/>
                    <a:gd name="T93" fmla="*/ 16 h 39"/>
                    <a:gd name="T94" fmla="*/ 87 w 88"/>
                    <a:gd name="T95" fmla="*/ 9 h 39"/>
                    <a:gd name="T96" fmla="*/ 87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5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4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3" y="36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3" name="Freeform 442"/>
                <p:cNvSpPr>
                  <a:spLocks/>
                </p:cNvSpPr>
                <p:nvPr/>
              </p:nvSpPr>
              <p:spPr bwMode="auto">
                <a:xfrm>
                  <a:off x="2381" y="3321"/>
                  <a:ext cx="90" cy="40"/>
                </a:xfrm>
                <a:custGeom>
                  <a:avLst/>
                  <a:gdLst>
                    <a:gd name="T0" fmla="*/ 87 w 90"/>
                    <a:gd name="T1" fmla="*/ 5 h 40"/>
                    <a:gd name="T2" fmla="*/ 86 w 90"/>
                    <a:gd name="T3" fmla="*/ 2 h 40"/>
                    <a:gd name="T4" fmla="*/ 84 w 90"/>
                    <a:gd name="T5" fmla="*/ 1 h 40"/>
                    <a:gd name="T6" fmla="*/ 81 w 90"/>
                    <a:gd name="T7" fmla="*/ 1 h 40"/>
                    <a:gd name="T8" fmla="*/ 77 w 90"/>
                    <a:gd name="T9" fmla="*/ 1 h 40"/>
                    <a:gd name="T10" fmla="*/ 68 w 90"/>
                    <a:gd name="T11" fmla="*/ 2 h 40"/>
                    <a:gd name="T12" fmla="*/ 59 w 90"/>
                    <a:gd name="T13" fmla="*/ 3 h 40"/>
                    <a:gd name="T14" fmla="*/ 49 w 90"/>
                    <a:gd name="T15" fmla="*/ 3 h 40"/>
                    <a:gd name="T16" fmla="*/ 38 w 90"/>
                    <a:gd name="T17" fmla="*/ 2 h 40"/>
                    <a:gd name="T18" fmla="*/ 27 w 90"/>
                    <a:gd name="T19" fmla="*/ 2 h 40"/>
                    <a:gd name="T20" fmla="*/ 19 w 90"/>
                    <a:gd name="T21" fmla="*/ 2 h 40"/>
                    <a:gd name="T22" fmla="*/ 13 w 90"/>
                    <a:gd name="T23" fmla="*/ 1 h 40"/>
                    <a:gd name="T24" fmla="*/ 10 w 90"/>
                    <a:gd name="T25" fmla="*/ 1 h 40"/>
                    <a:gd name="T26" fmla="*/ 7 w 90"/>
                    <a:gd name="T27" fmla="*/ 1 h 40"/>
                    <a:gd name="T28" fmla="*/ 4 w 90"/>
                    <a:gd name="T29" fmla="*/ 0 h 40"/>
                    <a:gd name="T30" fmla="*/ 3 w 90"/>
                    <a:gd name="T31" fmla="*/ 1 h 40"/>
                    <a:gd name="T32" fmla="*/ 2 w 90"/>
                    <a:gd name="T33" fmla="*/ 3 h 40"/>
                    <a:gd name="T34" fmla="*/ 0 w 90"/>
                    <a:gd name="T35" fmla="*/ 12 h 40"/>
                    <a:gd name="T36" fmla="*/ 0 w 90"/>
                    <a:gd name="T37" fmla="*/ 19 h 40"/>
                    <a:gd name="T38" fmla="*/ 0 w 90"/>
                    <a:gd name="T39" fmla="*/ 25 h 40"/>
                    <a:gd name="T40" fmla="*/ 2 w 90"/>
                    <a:gd name="T41" fmla="*/ 29 h 40"/>
                    <a:gd name="T42" fmla="*/ 2 w 90"/>
                    <a:gd name="T43" fmla="*/ 33 h 40"/>
                    <a:gd name="T44" fmla="*/ 3 w 90"/>
                    <a:gd name="T45" fmla="*/ 35 h 40"/>
                    <a:gd name="T46" fmla="*/ 5 w 90"/>
                    <a:gd name="T47" fmla="*/ 36 h 40"/>
                    <a:gd name="T48" fmla="*/ 9 w 90"/>
                    <a:gd name="T49" fmla="*/ 37 h 40"/>
                    <a:gd name="T50" fmla="*/ 13 w 90"/>
                    <a:gd name="T51" fmla="*/ 37 h 40"/>
                    <a:gd name="T52" fmla="*/ 20 w 90"/>
                    <a:gd name="T53" fmla="*/ 39 h 40"/>
                    <a:gd name="T54" fmla="*/ 31 w 90"/>
                    <a:gd name="T55" fmla="*/ 39 h 40"/>
                    <a:gd name="T56" fmla="*/ 43 w 90"/>
                    <a:gd name="T57" fmla="*/ 39 h 40"/>
                    <a:gd name="T58" fmla="*/ 54 w 90"/>
                    <a:gd name="T59" fmla="*/ 40 h 40"/>
                    <a:gd name="T60" fmla="*/ 66 w 90"/>
                    <a:gd name="T61" fmla="*/ 39 h 40"/>
                    <a:gd name="T62" fmla="*/ 76 w 90"/>
                    <a:gd name="T63" fmla="*/ 39 h 40"/>
                    <a:gd name="T64" fmla="*/ 81 w 90"/>
                    <a:gd name="T65" fmla="*/ 37 h 40"/>
                    <a:gd name="T66" fmla="*/ 85 w 90"/>
                    <a:gd name="T67" fmla="*/ 35 h 40"/>
                    <a:gd name="T68" fmla="*/ 87 w 90"/>
                    <a:gd name="T69" fmla="*/ 34 h 40"/>
                    <a:gd name="T70" fmla="*/ 88 w 90"/>
                    <a:gd name="T71" fmla="*/ 32 h 40"/>
                    <a:gd name="T72" fmla="*/ 90 w 90"/>
                    <a:gd name="T73" fmla="*/ 29 h 40"/>
                    <a:gd name="T74" fmla="*/ 90 w 90"/>
                    <a:gd name="T75" fmla="*/ 23 h 40"/>
                    <a:gd name="T76" fmla="*/ 88 w 90"/>
                    <a:gd name="T77" fmla="*/ 15 h 40"/>
                    <a:gd name="T78" fmla="*/ 87 w 90"/>
                    <a:gd name="T79" fmla="*/ 8 h 40"/>
                    <a:gd name="T80" fmla="*/ 87 w 90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90" h="40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7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9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2" y="3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5"/>
                      </a:lnTo>
                      <a:lnTo>
                        <a:pt x="2" y="29"/>
                      </a:lnTo>
                      <a:lnTo>
                        <a:pt x="2" y="33"/>
                      </a:lnTo>
                      <a:lnTo>
                        <a:pt x="3" y="35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13" y="37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6" y="39"/>
                      </a:lnTo>
                      <a:lnTo>
                        <a:pt x="81" y="37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90" y="29"/>
                      </a:lnTo>
                      <a:lnTo>
                        <a:pt x="90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4" name="Freeform 443"/>
                <p:cNvSpPr>
                  <a:spLocks/>
                </p:cNvSpPr>
                <p:nvPr/>
              </p:nvSpPr>
              <p:spPr bwMode="auto">
                <a:xfrm>
                  <a:off x="2381" y="3321"/>
                  <a:ext cx="90" cy="40"/>
                </a:xfrm>
                <a:custGeom>
                  <a:avLst/>
                  <a:gdLst>
                    <a:gd name="T0" fmla="*/ 87 w 90"/>
                    <a:gd name="T1" fmla="*/ 5 h 40"/>
                    <a:gd name="T2" fmla="*/ 87 w 90"/>
                    <a:gd name="T3" fmla="*/ 5 h 40"/>
                    <a:gd name="T4" fmla="*/ 86 w 90"/>
                    <a:gd name="T5" fmla="*/ 2 h 40"/>
                    <a:gd name="T6" fmla="*/ 84 w 90"/>
                    <a:gd name="T7" fmla="*/ 1 h 40"/>
                    <a:gd name="T8" fmla="*/ 81 w 90"/>
                    <a:gd name="T9" fmla="*/ 1 h 40"/>
                    <a:gd name="T10" fmla="*/ 77 w 90"/>
                    <a:gd name="T11" fmla="*/ 1 h 40"/>
                    <a:gd name="T12" fmla="*/ 77 w 90"/>
                    <a:gd name="T13" fmla="*/ 1 h 40"/>
                    <a:gd name="T14" fmla="*/ 68 w 90"/>
                    <a:gd name="T15" fmla="*/ 2 h 40"/>
                    <a:gd name="T16" fmla="*/ 59 w 90"/>
                    <a:gd name="T17" fmla="*/ 3 h 40"/>
                    <a:gd name="T18" fmla="*/ 49 w 90"/>
                    <a:gd name="T19" fmla="*/ 3 h 40"/>
                    <a:gd name="T20" fmla="*/ 38 w 90"/>
                    <a:gd name="T21" fmla="*/ 2 h 40"/>
                    <a:gd name="T22" fmla="*/ 27 w 90"/>
                    <a:gd name="T23" fmla="*/ 2 h 40"/>
                    <a:gd name="T24" fmla="*/ 19 w 90"/>
                    <a:gd name="T25" fmla="*/ 2 h 40"/>
                    <a:gd name="T26" fmla="*/ 13 w 90"/>
                    <a:gd name="T27" fmla="*/ 1 h 40"/>
                    <a:gd name="T28" fmla="*/ 10 w 90"/>
                    <a:gd name="T29" fmla="*/ 1 h 40"/>
                    <a:gd name="T30" fmla="*/ 10 w 90"/>
                    <a:gd name="T31" fmla="*/ 1 h 40"/>
                    <a:gd name="T32" fmla="*/ 7 w 90"/>
                    <a:gd name="T33" fmla="*/ 1 h 40"/>
                    <a:gd name="T34" fmla="*/ 4 w 90"/>
                    <a:gd name="T35" fmla="*/ 0 h 40"/>
                    <a:gd name="T36" fmla="*/ 3 w 90"/>
                    <a:gd name="T37" fmla="*/ 1 h 40"/>
                    <a:gd name="T38" fmla="*/ 2 w 90"/>
                    <a:gd name="T39" fmla="*/ 3 h 40"/>
                    <a:gd name="T40" fmla="*/ 2 w 90"/>
                    <a:gd name="T41" fmla="*/ 3 h 40"/>
                    <a:gd name="T42" fmla="*/ 0 w 90"/>
                    <a:gd name="T43" fmla="*/ 12 h 40"/>
                    <a:gd name="T44" fmla="*/ 0 w 90"/>
                    <a:gd name="T45" fmla="*/ 19 h 40"/>
                    <a:gd name="T46" fmla="*/ 0 w 90"/>
                    <a:gd name="T47" fmla="*/ 25 h 40"/>
                    <a:gd name="T48" fmla="*/ 2 w 90"/>
                    <a:gd name="T49" fmla="*/ 29 h 40"/>
                    <a:gd name="T50" fmla="*/ 2 w 90"/>
                    <a:gd name="T51" fmla="*/ 29 h 40"/>
                    <a:gd name="T52" fmla="*/ 2 w 90"/>
                    <a:gd name="T53" fmla="*/ 33 h 40"/>
                    <a:gd name="T54" fmla="*/ 3 w 90"/>
                    <a:gd name="T55" fmla="*/ 35 h 40"/>
                    <a:gd name="T56" fmla="*/ 5 w 90"/>
                    <a:gd name="T57" fmla="*/ 36 h 40"/>
                    <a:gd name="T58" fmla="*/ 9 w 90"/>
                    <a:gd name="T59" fmla="*/ 37 h 40"/>
                    <a:gd name="T60" fmla="*/ 9 w 90"/>
                    <a:gd name="T61" fmla="*/ 37 h 40"/>
                    <a:gd name="T62" fmla="*/ 13 w 90"/>
                    <a:gd name="T63" fmla="*/ 37 h 40"/>
                    <a:gd name="T64" fmla="*/ 20 w 90"/>
                    <a:gd name="T65" fmla="*/ 39 h 40"/>
                    <a:gd name="T66" fmla="*/ 31 w 90"/>
                    <a:gd name="T67" fmla="*/ 39 h 40"/>
                    <a:gd name="T68" fmla="*/ 43 w 90"/>
                    <a:gd name="T69" fmla="*/ 39 h 40"/>
                    <a:gd name="T70" fmla="*/ 54 w 90"/>
                    <a:gd name="T71" fmla="*/ 40 h 40"/>
                    <a:gd name="T72" fmla="*/ 66 w 90"/>
                    <a:gd name="T73" fmla="*/ 39 h 40"/>
                    <a:gd name="T74" fmla="*/ 76 w 90"/>
                    <a:gd name="T75" fmla="*/ 39 h 40"/>
                    <a:gd name="T76" fmla="*/ 81 w 90"/>
                    <a:gd name="T77" fmla="*/ 37 h 40"/>
                    <a:gd name="T78" fmla="*/ 81 w 90"/>
                    <a:gd name="T79" fmla="*/ 37 h 40"/>
                    <a:gd name="T80" fmla="*/ 85 w 90"/>
                    <a:gd name="T81" fmla="*/ 35 h 40"/>
                    <a:gd name="T82" fmla="*/ 87 w 90"/>
                    <a:gd name="T83" fmla="*/ 34 h 40"/>
                    <a:gd name="T84" fmla="*/ 88 w 90"/>
                    <a:gd name="T85" fmla="*/ 32 h 40"/>
                    <a:gd name="T86" fmla="*/ 90 w 90"/>
                    <a:gd name="T87" fmla="*/ 29 h 40"/>
                    <a:gd name="T88" fmla="*/ 90 w 90"/>
                    <a:gd name="T89" fmla="*/ 29 h 40"/>
                    <a:gd name="T90" fmla="*/ 90 w 90"/>
                    <a:gd name="T91" fmla="*/ 23 h 40"/>
                    <a:gd name="T92" fmla="*/ 88 w 90"/>
                    <a:gd name="T93" fmla="*/ 15 h 40"/>
                    <a:gd name="T94" fmla="*/ 87 w 90"/>
                    <a:gd name="T95" fmla="*/ 8 h 40"/>
                    <a:gd name="T96" fmla="*/ 87 w 90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7" y="1"/>
                      </a:lnTo>
                      <a:lnTo>
                        <a:pt x="77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9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3" y="1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5"/>
                      </a:lnTo>
                      <a:lnTo>
                        <a:pt x="2" y="29"/>
                      </a:lnTo>
                      <a:lnTo>
                        <a:pt x="2" y="29"/>
                      </a:lnTo>
                      <a:lnTo>
                        <a:pt x="2" y="33"/>
                      </a:lnTo>
                      <a:lnTo>
                        <a:pt x="3" y="35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9" y="37"/>
                      </a:lnTo>
                      <a:lnTo>
                        <a:pt x="13" y="37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6" y="39"/>
                      </a:lnTo>
                      <a:lnTo>
                        <a:pt x="81" y="37"/>
                      </a:lnTo>
                      <a:lnTo>
                        <a:pt x="81" y="37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90" y="29"/>
                      </a:lnTo>
                      <a:lnTo>
                        <a:pt x="90" y="29"/>
                      </a:lnTo>
                      <a:lnTo>
                        <a:pt x="90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Freeform 444"/>
                <p:cNvSpPr>
                  <a:spLocks/>
                </p:cNvSpPr>
                <p:nvPr/>
              </p:nvSpPr>
              <p:spPr bwMode="auto">
                <a:xfrm>
                  <a:off x="2257" y="3320"/>
                  <a:ext cx="89" cy="40"/>
                </a:xfrm>
                <a:custGeom>
                  <a:avLst/>
                  <a:gdLst>
                    <a:gd name="T0" fmla="*/ 87 w 89"/>
                    <a:gd name="T1" fmla="*/ 4 h 40"/>
                    <a:gd name="T2" fmla="*/ 87 w 89"/>
                    <a:gd name="T3" fmla="*/ 2 h 40"/>
                    <a:gd name="T4" fmla="*/ 84 w 89"/>
                    <a:gd name="T5" fmla="*/ 1 h 40"/>
                    <a:gd name="T6" fmla="*/ 81 w 89"/>
                    <a:gd name="T7" fmla="*/ 1 h 40"/>
                    <a:gd name="T8" fmla="*/ 76 w 89"/>
                    <a:gd name="T9" fmla="*/ 1 h 40"/>
                    <a:gd name="T10" fmla="*/ 68 w 89"/>
                    <a:gd name="T11" fmla="*/ 2 h 40"/>
                    <a:gd name="T12" fmla="*/ 59 w 89"/>
                    <a:gd name="T13" fmla="*/ 3 h 40"/>
                    <a:gd name="T14" fmla="*/ 48 w 89"/>
                    <a:gd name="T15" fmla="*/ 3 h 40"/>
                    <a:gd name="T16" fmla="*/ 38 w 89"/>
                    <a:gd name="T17" fmla="*/ 2 h 40"/>
                    <a:gd name="T18" fmla="*/ 27 w 89"/>
                    <a:gd name="T19" fmla="*/ 2 h 40"/>
                    <a:gd name="T20" fmla="*/ 19 w 89"/>
                    <a:gd name="T21" fmla="*/ 2 h 40"/>
                    <a:gd name="T22" fmla="*/ 13 w 89"/>
                    <a:gd name="T23" fmla="*/ 1 h 40"/>
                    <a:gd name="T24" fmla="*/ 9 w 89"/>
                    <a:gd name="T25" fmla="*/ 1 h 40"/>
                    <a:gd name="T26" fmla="*/ 7 w 89"/>
                    <a:gd name="T27" fmla="*/ 1 h 40"/>
                    <a:gd name="T28" fmla="*/ 5 w 89"/>
                    <a:gd name="T29" fmla="*/ 0 h 40"/>
                    <a:gd name="T30" fmla="*/ 2 w 89"/>
                    <a:gd name="T31" fmla="*/ 1 h 40"/>
                    <a:gd name="T32" fmla="*/ 1 w 89"/>
                    <a:gd name="T33" fmla="*/ 3 h 40"/>
                    <a:gd name="T34" fmla="*/ 0 w 89"/>
                    <a:gd name="T35" fmla="*/ 10 h 40"/>
                    <a:gd name="T36" fmla="*/ 0 w 89"/>
                    <a:gd name="T37" fmla="*/ 17 h 40"/>
                    <a:gd name="T38" fmla="*/ 0 w 89"/>
                    <a:gd name="T39" fmla="*/ 24 h 40"/>
                    <a:gd name="T40" fmla="*/ 1 w 89"/>
                    <a:gd name="T41" fmla="*/ 29 h 40"/>
                    <a:gd name="T42" fmla="*/ 2 w 89"/>
                    <a:gd name="T43" fmla="*/ 33 h 40"/>
                    <a:gd name="T44" fmla="*/ 3 w 89"/>
                    <a:gd name="T45" fmla="*/ 35 h 40"/>
                    <a:gd name="T46" fmla="*/ 5 w 89"/>
                    <a:gd name="T47" fmla="*/ 36 h 40"/>
                    <a:gd name="T48" fmla="*/ 8 w 89"/>
                    <a:gd name="T49" fmla="*/ 37 h 40"/>
                    <a:gd name="T50" fmla="*/ 13 w 89"/>
                    <a:gd name="T51" fmla="*/ 37 h 40"/>
                    <a:gd name="T52" fmla="*/ 20 w 89"/>
                    <a:gd name="T53" fmla="*/ 38 h 40"/>
                    <a:gd name="T54" fmla="*/ 30 w 89"/>
                    <a:gd name="T55" fmla="*/ 38 h 40"/>
                    <a:gd name="T56" fmla="*/ 42 w 89"/>
                    <a:gd name="T57" fmla="*/ 38 h 40"/>
                    <a:gd name="T58" fmla="*/ 54 w 89"/>
                    <a:gd name="T59" fmla="*/ 40 h 40"/>
                    <a:gd name="T60" fmla="*/ 66 w 89"/>
                    <a:gd name="T61" fmla="*/ 38 h 40"/>
                    <a:gd name="T62" fmla="*/ 75 w 89"/>
                    <a:gd name="T63" fmla="*/ 38 h 40"/>
                    <a:gd name="T64" fmla="*/ 81 w 89"/>
                    <a:gd name="T65" fmla="*/ 37 h 40"/>
                    <a:gd name="T66" fmla="*/ 84 w 89"/>
                    <a:gd name="T67" fmla="*/ 35 h 40"/>
                    <a:gd name="T68" fmla="*/ 87 w 89"/>
                    <a:gd name="T69" fmla="*/ 34 h 40"/>
                    <a:gd name="T70" fmla="*/ 88 w 89"/>
                    <a:gd name="T71" fmla="*/ 31 h 40"/>
                    <a:gd name="T72" fmla="*/ 89 w 89"/>
                    <a:gd name="T73" fmla="*/ 29 h 40"/>
                    <a:gd name="T74" fmla="*/ 89 w 89"/>
                    <a:gd name="T75" fmla="*/ 23 h 40"/>
                    <a:gd name="T76" fmla="*/ 88 w 89"/>
                    <a:gd name="T77" fmla="*/ 15 h 40"/>
                    <a:gd name="T78" fmla="*/ 87 w 89"/>
                    <a:gd name="T79" fmla="*/ 8 h 40"/>
                    <a:gd name="T80" fmla="*/ 87 w 89"/>
                    <a:gd name="T81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7" y="4"/>
                      </a:moveTo>
                      <a:lnTo>
                        <a:pt x="87" y="2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3" y="35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8"/>
                      </a:lnTo>
                      <a:lnTo>
                        <a:pt x="54" y="40"/>
                      </a:lnTo>
                      <a:lnTo>
                        <a:pt x="66" y="38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1"/>
                      </a:lnTo>
                      <a:lnTo>
                        <a:pt x="89" y="29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6" name="Freeform 445"/>
                <p:cNvSpPr>
                  <a:spLocks/>
                </p:cNvSpPr>
                <p:nvPr/>
              </p:nvSpPr>
              <p:spPr bwMode="auto">
                <a:xfrm>
                  <a:off x="2257" y="3320"/>
                  <a:ext cx="89" cy="40"/>
                </a:xfrm>
                <a:custGeom>
                  <a:avLst/>
                  <a:gdLst>
                    <a:gd name="T0" fmla="*/ 87 w 89"/>
                    <a:gd name="T1" fmla="*/ 4 h 40"/>
                    <a:gd name="T2" fmla="*/ 87 w 89"/>
                    <a:gd name="T3" fmla="*/ 4 h 40"/>
                    <a:gd name="T4" fmla="*/ 87 w 89"/>
                    <a:gd name="T5" fmla="*/ 2 h 40"/>
                    <a:gd name="T6" fmla="*/ 84 w 89"/>
                    <a:gd name="T7" fmla="*/ 1 h 40"/>
                    <a:gd name="T8" fmla="*/ 81 w 89"/>
                    <a:gd name="T9" fmla="*/ 1 h 40"/>
                    <a:gd name="T10" fmla="*/ 76 w 89"/>
                    <a:gd name="T11" fmla="*/ 1 h 40"/>
                    <a:gd name="T12" fmla="*/ 76 w 89"/>
                    <a:gd name="T13" fmla="*/ 1 h 40"/>
                    <a:gd name="T14" fmla="*/ 68 w 89"/>
                    <a:gd name="T15" fmla="*/ 2 h 40"/>
                    <a:gd name="T16" fmla="*/ 59 w 89"/>
                    <a:gd name="T17" fmla="*/ 3 h 40"/>
                    <a:gd name="T18" fmla="*/ 48 w 89"/>
                    <a:gd name="T19" fmla="*/ 3 h 40"/>
                    <a:gd name="T20" fmla="*/ 38 w 89"/>
                    <a:gd name="T21" fmla="*/ 2 h 40"/>
                    <a:gd name="T22" fmla="*/ 27 w 89"/>
                    <a:gd name="T23" fmla="*/ 2 h 40"/>
                    <a:gd name="T24" fmla="*/ 19 w 89"/>
                    <a:gd name="T25" fmla="*/ 2 h 40"/>
                    <a:gd name="T26" fmla="*/ 13 w 89"/>
                    <a:gd name="T27" fmla="*/ 1 h 40"/>
                    <a:gd name="T28" fmla="*/ 9 w 89"/>
                    <a:gd name="T29" fmla="*/ 1 h 40"/>
                    <a:gd name="T30" fmla="*/ 9 w 89"/>
                    <a:gd name="T31" fmla="*/ 1 h 40"/>
                    <a:gd name="T32" fmla="*/ 7 w 89"/>
                    <a:gd name="T33" fmla="*/ 1 h 40"/>
                    <a:gd name="T34" fmla="*/ 5 w 89"/>
                    <a:gd name="T35" fmla="*/ 0 h 40"/>
                    <a:gd name="T36" fmla="*/ 2 w 89"/>
                    <a:gd name="T37" fmla="*/ 1 h 40"/>
                    <a:gd name="T38" fmla="*/ 1 w 89"/>
                    <a:gd name="T39" fmla="*/ 3 h 40"/>
                    <a:gd name="T40" fmla="*/ 1 w 89"/>
                    <a:gd name="T41" fmla="*/ 3 h 40"/>
                    <a:gd name="T42" fmla="*/ 0 w 89"/>
                    <a:gd name="T43" fmla="*/ 10 h 40"/>
                    <a:gd name="T44" fmla="*/ 0 w 89"/>
                    <a:gd name="T45" fmla="*/ 17 h 40"/>
                    <a:gd name="T46" fmla="*/ 0 w 89"/>
                    <a:gd name="T47" fmla="*/ 24 h 40"/>
                    <a:gd name="T48" fmla="*/ 1 w 89"/>
                    <a:gd name="T49" fmla="*/ 29 h 40"/>
                    <a:gd name="T50" fmla="*/ 1 w 89"/>
                    <a:gd name="T51" fmla="*/ 29 h 40"/>
                    <a:gd name="T52" fmla="*/ 2 w 89"/>
                    <a:gd name="T53" fmla="*/ 33 h 40"/>
                    <a:gd name="T54" fmla="*/ 3 w 89"/>
                    <a:gd name="T55" fmla="*/ 35 h 40"/>
                    <a:gd name="T56" fmla="*/ 5 w 89"/>
                    <a:gd name="T57" fmla="*/ 36 h 40"/>
                    <a:gd name="T58" fmla="*/ 8 w 89"/>
                    <a:gd name="T59" fmla="*/ 37 h 40"/>
                    <a:gd name="T60" fmla="*/ 8 w 89"/>
                    <a:gd name="T61" fmla="*/ 37 h 40"/>
                    <a:gd name="T62" fmla="*/ 13 w 89"/>
                    <a:gd name="T63" fmla="*/ 37 h 40"/>
                    <a:gd name="T64" fmla="*/ 20 w 89"/>
                    <a:gd name="T65" fmla="*/ 38 h 40"/>
                    <a:gd name="T66" fmla="*/ 30 w 89"/>
                    <a:gd name="T67" fmla="*/ 38 h 40"/>
                    <a:gd name="T68" fmla="*/ 42 w 89"/>
                    <a:gd name="T69" fmla="*/ 38 h 40"/>
                    <a:gd name="T70" fmla="*/ 54 w 89"/>
                    <a:gd name="T71" fmla="*/ 40 h 40"/>
                    <a:gd name="T72" fmla="*/ 66 w 89"/>
                    <a:gd name="T73" fmla="*/ 38 h 40"/>
                    <a:gd name="T74" fmla="*/ 75 w 89"/>
                    <a:gd name="T75" fmla="*/ 38 h 40"/>
                    <a:gd name="T76" fmla="*/ 81 w 89"/>
                    <a:gd name="T77" fmla="*/ 37 h 40"/>
                    <a:gd name="T78" fmla="*/ 81 w 89"/>
                    <a:gd name="T79" fmla="*/ 37 h 40"/>
                    <a:gd name="T80" fmla="*/ 84 w 89"/>
                    <a:gd name="T81" fmla="*/ 35 h 40"/>
                    <a:gd name="T82" fmla="*/ 87 w 89"/>
                    <a:gd name="T83" fmla="*/ 34 h 40"/>
                    <a:gd name="T84" fmla="*/ 88 w 89"/>
                    <a:gd name="T85" fmla="*/ 31 h 40"/>
                    <a:gd name="T86" fmla="*/ 89 w 89"/>
                    <a:gd name="T87" fmla="*/ 29 h 40"/>
                    <a:gd name="T88" fmla="*/ 89 w 89"/>
                    <a:gd name="T89" fmla="*/ 29 h 40"/>
                    <a:gd name="T90" fmla="*/ 89 w 89"/>
                    <a:gd name="T91" fmla="*/ 23 h 40"/>
                    <a:gd name="T92" fmla="*/ 88 w 89"/>
                    <a:gd name="T93" fmla="*/ 15 h 40"/>
                    <a:gd name="T94" fmla="*/ 87 w 89"/>
                    <a:gd name="T95" fmla="*/ 8 h 40"/>
                    <a:gd name="T96" fmla="*/ 87 w 89"/>
                    <a:gd name="T9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7" y="2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3"/>
                      </a:lnTo>
                      <a:lnTo>
                        <a:pt x="3" y="35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8"/>
                      </a:lnTo>
                      <a:lnTo>
                        <a:pt x="54" y="40"/>
                      </a:lnTo>
                      <a:lnTo>
                        <a:pt x="66" y="38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1" y="37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1"/>
                      </a:lnTo>
                      <a:lnTo>
                        <a:pt x="89" y="29"/>
                      </a:lnTo>
                      <a:lnTo>
                        <a:pt x="89" y="29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Freeform 446"/>
                <p:cNvSpPr>
                  <a:spLocks/>
                </p:cNvSpPr>
                <p:nvPr/>
              </p:nvSpPr>
              <p:spPr bwMode="auto">
                <a:xfrm>
                  <a:off x="2141" y="3320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7 w 89"/>
                    <a:gd name="T3" fmla="*/ 2 h 38"/>
                    <a:gd name="T4" fmla="*/ 84 w 89"/>
                    <a:gd name="T5" fmla="*/ 0 h 38"/>
                    <a:gd name="T6" fmla="*/ 81 w 89"/>
                    <a:gd name="T7" fmla="*/ 0 h 38"/>
                    <a:gd name="T8" fmla="*/ 76 w 89"/>
                    <a:gd name="T9" fmla="*/ 1 h 38"/>
                    <a:gd name="T10" fmla="*/ 68 w 89"/>
                    <a:gd name="T11" fmla="*/ 2 h 38"/>
                    <a:gd name="T12" fmla="*/ 58 w 89"/>
                    <a:gd name="T13" fmla="*/ 3 h 38"/>
                    <a:gd name="T14" fmla="*/ 48 w 89"/>
                    <a:gd name="T15" fmla="*/ 3 h 38"/>
                    <a:gd name="T16" fmla="*/ 37 w 89"/>
                    <a:gd name="T17" fmla="*/ 2 h 38"/>
                    <a:gd name="T18" fmla="*/ 27 w 89"/>
                    <a:gd name="T19" fmla="*/ 2 h 38"/>
                    <a:gd name="T20" fmla="*/ 19 w 89"/>
                    <a:gd name="T21" fmla="*/ 2 h 38"/>
                    <a:gd name="T22" fmla="*/ 13 w 89"/>
                    <a:gd name="T23" fmla="*/ 1 h 38"/>
                    <a:gd name="T24" fmla="*/ 9 w 89"/>
                    <a:gd name="T25" fmla="*/ 1 h 38"/>
                    <a:gd name="T26" fmla="*/ 7 w 89"/>
                    <a:gd name="T27" fmla="*/ 1 h 38"/>
                    <a:gd name="T28" fmla="*/ 4 w 89"/>
                    <a:gd name="T29" fmla="*/ 0 h 38"/>
                    <a:gd name="T30" fmla="*/ 2 w 89"/>
                    <a:gd name="T31" fmla="*/ 1 h 38"/>
                    <a:gd name="T32" fmla="*/ 1 w 89"/>
                    <a:gd name="T33" fmla="*/ 3 h 38"/>
                    <a:gd name="T34" fmla="*/ 0 w 89"/>
                    <a:gd name="T35" fmla="*/ 10 h 38"/>
                    <a:gd name="T36" fmla="*/ 0 w 89"/>
                    <a:gd name="T37" fmla="*/ 17 h 38"/>
                    <a:gd name="T38" fmla="*/ 0 w 89"/>
                    <a:gd name="T39" fmla="*/ 24 h 38"/>
                    <a:gd name="T40" fmla="*/ 1 w 89"/>
                    <a:gd name="T41" fmla="*/ 29 h 38"/>
                    <a:gd name="T42" fmla="*/ 2 w 89"/>
                    <a:gd name="T43" fmla="*/ 31 h 38"/>
                    <a:gd name="T44" fmla="*/ 3 w 89"/>
                    <a:gd name="T45" fmla="*/ 34 h 38"/>
                    <a:gd name="T46" fmla="*/ 4 w 89"/>
                    <a:gd name="T47" fmla="*/ 35 h 38"/>
                    <a:gd name="T48" fmla="*/ 8 w 89"/>
                    <a:gd name="T49" fmla="*/ 36 h 38"/>
                    <a:gd name="T50" fmla="*/ 13 w 89"/>
                    <a:gd name="T51" fmla="*/ 36 h 38"/>
                    <a:gd name="T52" fmla="*/ 20 w 89"/>
                    <a:gd name="T53" fmla="*/ 37 h 38"/>
                    <a:gd name="T54" fmla="*/ 30 w 89"/>
                    <a:gd name="T55" fmla="*/ 37 h 38"/>
                    <a:gd name="T56" fmla="*/ 42 w 89"/>
                    <a:gd name="T57" fmla="*/ 38 h 38"/>
                    <a:gd name="T58" fmla="*/ 54 w 89"/>
                    <a:gd name="T59" fmla="*/ 38 h 38"/>
                    <a:gd name="T60" fmla="*/ 65 w 89"/>
                    <a:gd name="T61" fmla="*/ 38 h 38"/>
                    <a:gd name="T62" fmla="*/ 75 w 89"/>
                    <a:gd name="T63" fmla="*/ 37 h 38"/>
                    <a:gd name="T64" fmla="*/ 81 w 89"/>
                    <a:gd name="T65" fmla="*/ 36 h 38"/>
                    <a:gd name="T66" fmla="*/ 84 w 89"/>
                    <a:gd name="T67" fmla="*/ 35 h 38"/>
                    <a:gd name="T68" fmla="*/ 87 w 89"/>
                    <a:gd name="T69" fmla="*/ 34 h 38"/>
                    <a:gd name="T70" fmla="*/ 88 w 89"/>
                    <a:gd name="T71" fmla="*/ 31 h 38"/>
                    <a:gd name="T72" fmla="*/ 89 w 89"/>
                    <a:gd name="T73" fmla="*/ 28 h 38"/>
                    <a:gd name="T74" fmla="*/ 89 w 89"/>
                    <a:gd name="T75" fmla="*/ 23 h 38"/>
                    <a:gd name="T76" fmla="*/ 88 w 89"/>
                    <a:gd name="T77" fmla="*/ 15 h 38"/>
                    <a:gd name="T78" fmla="*/ 87 w 89"/>
                    <a:gd name="T79" fmla="*/ 8 h 38"/>
                    <a:gd name="T80" fmla="*/ 87 w 89"/>
                    <a:gd name="T81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7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2" y="31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5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1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8" name="Freeform 447"/>
                <p:cNvSpPr>
                  <a:spLocks/>
                </p:cNvSpPr>
                <p:nvPr/>
              </p:nvSpPr>
              <p:spPr bwMode="auto">
                <a:xfrm>
                  <a:off x="2141" y="3320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7 w 89"/>
                    <a:gd name="T3" fmla="*/ 4 h 38"/>
                    <a:gd name="T4" fmla="*/ 87 w 89"/>
                    <a:gd name="T5" fmla="*/ 2 h 38"/>
                    <a:gd name="T6" fmla="*/ 84 w 89"/>
                    <a:gd name="T7" fmla="*/ 0 h 38"/>
                    <a:gd name="T8" fmla="*/ 81 w 89"/>
                    <a:gd name="T9" fmla="*/ 0 h 38"/>
                    <a:gd name="T10" fmla="*/ 76 w 89"/>
                    <a:gd name="T11" fmla="*/ 1 h 38"/>
                    <a:gd name="T12" fmla="*/ 76 w 89"/>
                    <a:gd name="T13" fmla="*/ 1 h 38"/>
                    <a:gd name="T14" fmla="*/ 68 w 89"/>
                    <a:gd name="T15" fmla="*/ 2 h 38"/>
                    <a:gd name="T16" fmla="*/ 58 w 89"/>
                    <a:gd name="T17" fmla="*/ 3 h 38"/>
                    <a:gd name="T18" fmla="*/ 48 w 89"/>
                    <a:gd name="T19" fmla="*/ 3 h 38"/>
                    <a:gd name="T20" fmla="*/ 37 w 89"/>
                    <a:gd name="T21" fmla="*/ 2 h 38"/>
                    <a:gd name="T22" fmla="*/ 27 w 89"/>
                    <a:gd name="T23" fmla="*/ 2 h 38"/>
                    <a:gd name="T24" fmla="*/ 19 w 89"/>
                    <a:gd name="T25" fmla="*/ 2 h 38"/>
                    <a:gd name="T26" fmla="*/ 13 w 89"/>
                    <a:gd name="T27" fmla="*/ 1 h 38"/>
                    <a:gd name="T28" fmla="*/ 9 w 89"/>
                    <a:gd name="T29" fmla="*/ 1 h 38"/>
                    <a:gd name="T30" fmla="*/ 9 w 89"/>
                    <a:gd name="T31" fmla="*/ 1 h 38"/>
                    <a:gd name="T32" fmla="*/ 7 w 89"/>
                    <a:gd name="T33" fmla="*/ 1 h 38"/>
                    <a:gd name="T34" fmla="*/ 4 w 89"/>
                    <a:gd name="T35" fmla="*/ 0 h 38"/>
                    <a:gd name="T36" fmla="*/ 2 w 89"/>
                    <a:gd name="T37" fmla="*/ 1 h 38"/>
                    <a:gd name="T38" fmla="*/ 1 w 89"/>
                    <a:gd name="T39" fmla="*/ 3 h 38"/>
                    <a:gd name="T40" fmla="*/ 1 w 89"/>
                    <a:gd name="T41" fmla="*/ 3 h 38"/>
                    <a:gd name="T42" fmla="*/ 0 w 89"/>
                    <a:gd name="T43" fmla="*/ 10 h 38"/>
                    <a:gd name="T44" fmla="*/ 0 w 89"/>
                    <a:gd name="T45" fmla="*/ 17 h 38"/>
                    <a:gd name="T46" fmla="*/ 0 w 89"/>
                    <a:gd name="T47" fmla="*/ 24 h 38"/>
                    <a:gd name="T48" fmla="*/ 1 w 89"/>
                    <a:gd name="T49" fmla="*/ 29 h 38"/>
                    <a:gd name="T50" fmla="*/ 1 w 89"/>
                    <a:gd name="T51" fmla="*/ 29 h 38"/>
                    <a:gd name="T52" fmla="*/ 2 w 89"/>
                    <a:gd name="T53" fmla="*/ 31 h 38"/>
                    <a:gd name="T54" fmla="*/ 3 w 89"/>
                    <a:gd name="T55" fmla="*/ 34 h 38"/>
                    <a:gd name="T56" fmla="*/ 4 w 89"/>
                    <a:gd name="T57" fmla="*/ 35 h 38"/>
                    <a:gd name="T58" fmla="*/ 8 w 89"/>
                    <a:gd name="T59" fmla="*/ 36 h 38"/>
                    <a:gd name="T60" fmla="*/ 8 w 89"/>
                    <a:gd name="T61" fmla="*/ 36 h 38"/>
                    <a:gd name="T62" fmla="*/ 13 w 89"/>
                    <a:gd name="T63" fmla="*/ 36 h 38"/>
                    <a:gd name="T64" fmla="*/ 20 w 89"/>
                    <a:gd name="T65" fmla="*/ 37 h 38"/>
                    <a:gd name="T66" fmla="*/ 30 w 89"/>
                    <a:gd name="T67" fmla="*/ 37 h 38"/>
                    <a:gd name="T68" fmla="*/ 42 w 89"/>
                    <a:gd name="T69" fmla="*/ 38 h 38"/>
                    <a:gd name="T70" fmla="*/ 54 w 89"/>
                    <a:gd name="T71" fmla="*/ 38 h 38"/>
                    <a:gd name="T72" fmla="*/ 65 w 89"/>
                    <a:gd name="T73" fmla="*/ 38 h 38"/>
                    <a:gd name="T74" fmla="*/ 75 w 89"/>
                    <a:gd name="T75" fmla="*/ 37 h 38"/>
                    <a:gd name="T76" fmla="*/ 81 w 89"/>
                    <a:gd name="T77" fmla="*/ 36 h 38"/>
                    <a:gd name="T78" fmla="*/ 81 w 89"/>
                    <a:gd name="T79" fmla="*/ 36 h 38"/>
                    <a:gd name="T80" fmla="*/ 84 w 89"/>
                    <a:gd name="T81" fmla="*/ 35 h 38"/>
                    <a:gd name="T82" fmla="*/ 87 w 89"/>
                    <a:gd name="T83" fmla="*/ 34 h 38"/>
                    <a:gd name="T84" fmla="*/ 88 w 89"/>
                    <a:gd name="T85" fmla="*/ 31 h 38"/>
                    <a:gd name="T86" fmla="*/ 89 w 89"/>
                    <a:gd name="T87" fmla="*/ 28 h 38"/>
                    <a:gd name="T88" fmla="*/ 89 w 89"/>
                    <a:gd name="T89" fmla="*/ 28 h 38"/>
                    <a:gd name="T90" fmla="*/ 89 w 89"/>
                    <a:gd name="T91" fmla="*/ 23 h 38"/>
                    <a:gd name="T92" fmla="*/ 88 w 89"/>
                    <a:gd name="T93" fmla="*/ 15 h 38"/>
                    <a:gd name="T94" fmla="*/ 87 w 89"/>
                    <a:gd name="T95" fmla="*/ 8 h 38"/>
                    <a:gd name="T96" fmla="*/ 87 w 89"/>
                    <a:gd name="T97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7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1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5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1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9" name="Freeform 448"/>
                <p:cNvSpPr>
                  <a:spLocks/>
                </p:cNvSpPr>
                <p:nvPr/>
              </p:nvSpPr>
              <p:spPr bwMode="auto">
                <a:xfrm>
                  <a:off x="2025" y="3316"/>
                  <a:ext cx="89" cy="40"/>
                </a:xfrm>
                <a:custGeom>
                  <a:avLst/>
                  <a:gdLst>
                    <a:gd name="T0" fmla="*/ 86 w 89"/>
                    <a:gd name="T1" fmla="*/ 5 h 40"/>
                    <a:gd name="T2" fmla="*/ 86 w 89"/>
                    <a:gd name="T3" fmla="*/ 3 h 40"/>
                    <a:gd name="T4" fmla="*/ 84 w 89"/>
                    <a:gd name="T5" fmla="*/ 1 h 40"/>
                    <a:gd name="T6" fmla="*/ 81 w 89"/>
                    <a:gd name="T7" fmla="*/ 1 h 40"/>
                    <a:gd name="T8" fmla="*/ 76 w 89"/>
                    <a:gd name="T9" fmla="*/ 1 h 40"/>
                    <a:gd name="T10" fmla="*/ 68 w 89"/>
                    <a:gd name="T11" fmla="*/ 3 h 40"/>
                    <a:gd name="T12" fmla="*/ 58 w 89"/>
                    <a:gd name="T13" fmla="*/ 4 h 40"/>
                    <a:gd name="T14" fmla="*/ 48 w 89"/>
                    <a:gd name="T15" fmla="*/ 4 h 40"/>
                    <a:gd name="T16" fmla="*/ 37 w 89"/>
                    <a:gd name="T17" fmla="*/ 3 h 40"/>
                    <a:gd name="T18" fmla="*/ 27 w 89"/>
                    <a:gd name="T19" fmla="*/ 3 h 40"/>
                    <a:gd name="T20" fmla="*/ 18 w 89"/>
                    <a:gd name="T21" fmla="*/ 3 h 40"/>
                    <a:gd name="T22" fmla="*/ 12 w 89"/>
                    <a:gd name="T23" fmla="*/ 1 h 40"/>
                    <a:gd name="T24" fmla="*/ 10 w 89"/>
                    <a:gd name="T25" fmla="*/ 1 h 40"/>
                    <a:gd name="T26" fmla="*/ 7 w 89"/>
                    <a:gd name="T27" fmla="*/ 1 h 40"/>
                    <a:gd name="T28" fmla="*/ 4 w 89"/>
                    <a:gd name="T29" fmla="*/ 0 h 40"/>
                    <a:gd name="T30" fmla="*/ 2 w 89"/>
                    <a:gd name="T31" fmla="*/ 1 h 40"/>
                    <a:gd name="T32" fmla="*/ 1 w 89"/>
                    <a:gd name="T33" fmla="*/ 4 h 40"/>
                    <a:gd name="T34" fmla="*/ 0 w 89"/>
                    <a:gd name="T35" fmla="*/ 12 h 40"/>
                    <a:gd name="T36" fmla="*/ 0 w 89"/>
                    <a:gd name="T37" fmla="*/ 19 h 40"/>
                    <a:gd name="T38" fmla="*/ 0 w 89"/>
                    <a:gd name="T39" fmla="*/ 25 h 40"/>
                    <a:gd name="T40" fmla="*/ 1 w 89"/>
                    <a:gd name="T41" fmla="*/ 30 h 40"/>
                    <a:gd name="T42" fmla="*/ 2 w 89"/>
                    <a:gd name="T43" fmla="*/ 33 h 40"/>
                    <a:gd name="T44" fmla="*/ 3 w 89"/>
                    <a:gd name="T45" fmla="*/ 35 h 40"/>
                    <a:gd name="T46" fmla="*/ 4 w 89"/>
                    <a:gd name="T47" fmla="*/ 37 h 40"/>
                    <a:gd name="T48" fmla="*/ 8 w 89"/>
                    <a:gd name="T49" fmla="*/ 38 h 40"/>
                    <a:gd name="T50" fmla="*/ 12 w 89"/>
                    <a:gd name="T51" fmla="*/ 38 h 40"/>
                    <a:gd name="T52" fmla="*/ 19 w 89"/>
                    <a:gd name="T53" fmla="*/ 39 h 40"/>
                    <a:gd name="T54" fmla="*/ 30 w 89"/>
                    <a:gd name="T55" fmla="*/ 39 h 40"/>
                    <a:gd name="T56" fmla="*/ 42 w 89"/>
                    <a:gd name="T57" fmla="*/ 39 h 40"/>
                    <a:gd name="T58" fmla="*/ 54 w 89"/>
                    <a:gd name="T59" fmla="*/ 40 h 40"/>
                    <a:gd name="T60" fmla="*/ 65 w 89"/>
                    <a:gd name="T61" fmla="*/ 39 h 40"/>
                    <a:gd name="T62" fmla="*/ 75 w 89"/>
                    <a:gd name="T63" fmla="*/ 39 h 40"/>
                    <a:gd name="T64" fmla="*/ 81 w 89"/>
                    <a:gd name="T65" fmla="*/ 38 h 40"/>
                    <a:gd name="T66" fmla="*/ 84 w 89"/>
                    <a:gd name="T67" fmla="*/ 35 h 40"/>
                    <a:gd name="T68" fmla="*/ 86 w 89"/>
                    <a:gd name="T69" fmla="*/ 34 h 40"/>
                    <a:gd name="T70" fmla="*/ 89 w 89"/>
                    <a:gd name="T71" fmla="*/ 32 h 40"/>
                    <a:gd name="T72" fmla="*/ 89 w 89"/>
                    <a:gd name="T73" fmla="*/ 30 h 40"/>
                    <a:gd name="T74" fmla="*/ 89 w 89"/>
                    <a:gd name="T75" fmla="*/ 24 h 40"/>
                    <a:gd name="T76" fmla="*/ 88 w 89"/>
                    <a:gd name="T77" fmla="*/ 15 h 40"/>
                    <a:gd name="T78" fmla="*/ 86 w 89"/>
                    <a:gd name="T79" fmla="*/ 8 h 40"/>
                    <a:gd name="T80" fmla="*/ 86 w 89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6" y="5"/>
                      </a:moveTo>
                      <a:lnTo>
                        <a:pt x="86" y="3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3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2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3" y="35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12" y="38"/>
                      </a:lnTo>
                      <a:lnTo>
                        <a:pt x="19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9" y="32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Freeform 449"/>
                <p:cNvSpPr>
                  <a:spLocks/>
                </p:cNvSpPr>
                <p:nvPr/>
              </p:nvSpPr>
              <p:spPr bwMode="auto">
                <a:xfrm>
                  <a:off x="2025" y="3316"/>
                  <a:ext cx="89" cy="40"/>
                </a:xfrm>
                <a:custGeom>
                  <a:avLst/>
                  <a:gdLst>
                    <a:gd name="T0" fmla="*/ 86 w 89"/>
                    <a:gd name="T1" fmla="*/ 5 h 40"/>
                    <a:gd name="T2" fmla="*/ 86 w 89"/>
                    <a:gd name="T3" fmla="*/ 5 h 40"/>
                    <a:gd name="T4" fmla="*/ 86 w 89"/>
                    <a:gd name="T5" fmla="*/ 3 h 40"/>
                    <a:gd name="T6" fmla="*/ 84 w 89"/>
                    <a:gd name="T7" fmla="*/ 1 h 40"/>
                    <a:gd name="T8" fmla="*/ 81 w 89"/>
                    <a:gd name="T9" fmla="*/ 1 h 40"/>
                    <a:gd name="T10" fmla="*/ 76 w 89"/>
                    <a:gd name="T11" fmla="*/ 1 h 40"/>
                    <a:gd name="T12" fmla="*/ 76 w 89"/>
                    <a:gd name="T13" fmla="*/ 1 h 40"/>
                    <a:gd name="T14" fmla="*/ 68 w 89"/>
                    <a:gd name="T15" fmla="*/ 3 h 40"/>
                    <a:gd name="T16" fmla="*/ 58 w 89"/>
                    <a:gd name="T17" fmla="*/ 4 h 40"/>
                    <a:gd name="T18" fmla="*/ 48 w 89"/>
                    <a:gd name="T19" fmla="*/ 4 h 40"/>
                    <a:gd name="T20" fmla="*/ 37 w 89"/>
                    <a:gd name="T21" fmla="*/ 3 h 40"/>
                    <a:gd name="T22" fmla="*/ 27 w 89"/>
                    <a:gd name="T23" fmla="*/ 3 h 40"/>
                    <a:gd name="T24" fmla="*/ 18 w 89"/>
                    <a:gd name="T25" fmla="*/ 3 h 40"/>
                    <a:gd name="T26" fmla="*/ 12 w 89"/>
                    <a:gd name="T27" fmla="*/ 1 h 40"/>
                    <a:gd name="T28" fmla="*/ 10 w 89"/>
                    <a:gd name="T29" fmla="*/ 1 h 40"/>
                    <a:gd name="T30" fmla="*/ 10 w 89"/>
                    <a:gd name="T31" fmla="*/ 1 h 40"/>
                    <a:gd name="T32" fmla="*/ 7 w 89"/>
                    <a:gd name="T33" fmla="*/ 1 h 40"/>
                    <a:gd name="T34" fmla="*/ 4 w 89"/>
                    <a:gd name="T35" fmla="*/ 0 h 40"/>
                    <a:gd name="T36" fmla="*/ 2 w 89"/>
                    <a:gd name="T37" fmla="*/ 1 h 40"/>
                    <a:gd name="T38" fmla="*/ 1 w 89"/>
                    <a:gd name="T39" fmla="*/ 4 h 40"/>
                    <a:gd name="T40" fmla="*/ 1 w 89"/>
                    <a:gd name="T41" fmla="*/ 4 h 40"/>
                    <a:gd name="T42" fmla="*/ 0 w 89"/>
                    <a:gd name="T43" fmla="*/ 12 h 40"/>
                    <a:gd name="T44" fmla="*/ 0 w 89"/>
                    <a:gd name="T45" fmla="*/ 19 h 40"/>
                    <a:gd name="T46" fmla="*/ 0 w 89"/>
                    <a:gd name="T47" fmla="*/ 25 h 40"/>
                    <a:gd name="T48" fmla="*/ 1 w 89"/>
                    <a:gd name="T49" fmla="*/ 30 h 40"/>
                    <a:gd name="T50" fmla="*/ 1 w 89"/>
                    <a:gd name="T51" fmla="*/ 30 h 40"/>
                    <a:gd name="T52" fmla="*/ 2 w 89"/>
                    <a:gd name="T53" fmla="*/ 33 h 40"/>
                    <a:gd name="T54" fmla="*/ 3 w 89"/>
                    <a:gd name="T55" fmla="*/ 35 h 40"/>
                    <a:gd name="T56" fmla="*/ 4 w 89"/>
                    <a:gd name="T57" fmla="*/ 37 h 40"/>
                    <a:gd name="T58" fmla="*/ 8 w 89"/>
                    <a:gd name="T59" fmla="*/ 38 h 40"/>
                    <a:gd name="T60" fmla="*/ 8 w 89"/>
                    <a:gd name="T61" fmla="*/ 38 h 40"/>
                    <a:gd name="T62" fmla="*/ 12 w 89"/>
                    <a:gd name="T63" fmla="*/ 38 h 40"/>
                    <a:gd name="T64" fmla="*/ 19 w 89"/>
                    <a:gd name="T65" fmla="*/ 39 h 40"/>
                    <a:gd name="T66" fmla="*/ 30 w 89"/>
                    <a:gd name="T67" fmla="*/ 39 h 40"/>
                    <a:gd name="T68" fmla="*/ 42 w 89"/>
                    <a:gd name="T69" fmla="*/ 39 h 40"/>
                    <a:gd name="T70" fmla="*/ 54 w 89"/>
                    <a:gd name="T71" fmla="*/ 40 h 40"/>
                    <a:gd name="T72" fmla="*/ 65 w 89"/>
                    <a:gd name="T73" fmla="*/ 39 h 40"/>
                    <a:gd name="T74" fmla="*/ 75 w 89"/>
                    <a:gd name="T75" fmla="*/ 39 h 40"/>
                    <a:gd name="T76" fmla="*/ 81 w 89"/>
                    <a:gd name="T77" fmla="*/ 38 h 40"/>
                    <a:gd name="T78" fmla="*/ 81 w 89"/>
                    <a:gd name="T79" fmla="*/ 38 h 40"/>
                    <a:gd name="T80" fmla="*/ 84 w 89"/>
                    <a:gd name="T81" fmla="*/ 35 h 40"/>
                    <a:gd name="T82" fmla="*/ 86 w 89"/>
                    <a:gd name="T83" fmla="*/ 34 h 40"/>
                    <a:gd name="T84" fmla="*/ 89 w 89"/>
                    <a:gd name="T85" fmla="*/ 32 h 40"/>
                    <a:gd name="T86" fmla="*/ 89 w 89"/>
                    <a:gd name="T87" fmla="*/ 30 h 40"/>
                    <a:gd name="T88" fmla="*/ 89 w 89"/>
                    <a:gd name="T89" fmla="*/ 30 h 40"/>
                    <a:gd name="T90" fmla="*/ 89 w 89"/>
                    <a:gd name="T91" fmla="*/ 24 h 40"/>
                    <a:gd name="T92" fmla="*/ 88 w 89"/>
                    <a:gd name="T93" fmla="*/ 15 h 40"/>
                    <a:gd name="T94" fmla="*/ 86 w 89"/>
                    <a:gd name="T95" fmla="*/ 8 h 40"/>
                    <a:gd name="T96" fmla="*/ 86 w 89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6" y="3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3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2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3" y="35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12" y="38"/>
                      </a:lnTo>
                      <a:lnTo>
                        <a:pt x="19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9" y="32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1" name="Freeform 450"/>
                <p:cNvSpPr>
                  <a:spLocks/>
                </p:cNvSpPr>
                <p:nvPr/>
              </p:nvSpPr>
              <p:spPr bwMode="auto">
                <a:xfrm>
                  <a:off x="1908" y="3315"/>
                  <a:ext cx="90" cy="40"/>
                </a:xfrm>
                <a:custGeom>
                  <a:avLst/>
                  <a:gdLst>
                    <a:gd name="T0" fmla="*/ 88 w 90"/>
                    <a:gd name="T1" fmla="*/ 5 h 40"/>
                    <a:gd name="T2" fmla="*/ 87 w 90"/>
                    <a:gd name="T3" fmla="*/ 2 h 40"/>
                    <a:gd name="T4" fmla="*/ 85 w 90"/>
                    <a:gd name="T5" fmla="*/ 1 h 40"/>
                    <a:gd name="T6" fmla="*/ 81 w 90"/>
                    <a:gd name="T7" fmla="*/ 1 h 40"/>
                    <a:gd name="T8" fmla="*/ 77 w 90"/>
                    <a:gd name="T9" fmla="*/ 1 h 40"/>
                    <a:gd name="T10" fmla="*/ 68 w 90"/>
                    <a:gd name="T11" fmla="*/ 2 h 40"/>
                    <a:gd name="T12" fmla="*/ 59 w 90"/>
                    <a:gd name="T13" fmla="*/ 4 h 40"/>
                    <a:gd name="T14" fmla="*/ 48 w 90"/>
                    <a:gd name="T15" fmla="*/ 4 h 40"/>
                    <a:gd name="T16" fmla="*/ 38 w 90"/>
                    <a:gd name="T17" fmla="*/ 4 h 40"/>
                    <a:gd name="T18" fmla="*/ 27 w 90"/>
                    <a:gd name="T19" fmla="*/ 4 h 40"/>
                    <a:gd name="T20" fmla="*/ 19 w 90"/>
                    <a:gd name="T21" fmla="*/ 2 h 40"/>
                    <a:gd name="T22" fmla="*/ 13 w 90"/>
                    <a:gd name="T23" fmla="*/ 1 h 40"/>
                    <a:gd name="T24" fmla="*/ 11 w 90"/>
                    <a:gd name="T25" fmla="*/ 1 h 40"/>
                    <a:gd name="T26" fmla="*/ 7 w 90"/>
                    <a:gd name="T27" fmla="*/ 1 h 40"/>
                    <a:gd name="T28" fmla="*/ 5 w 90"/>
                    <a:gd name="T29" fmla="*/ 0 h 40"/>
                    <a:gd name="T30" fmla="*/ 3 w 90"/>
                    <a:gd name="T31" fmla="*/ 1 h 40"/>
                    <a:gd name="T32" fmla="*/ 1 w 90"/>
                    <a:gd name="T33" fmla="*/ 4 h 40"/>
                    <a:gd name="T34" fmla="*/ 0 w 90"/>
                    <a:gd name="T35" fmla="*/ 12 h 40"/>
                    <a:gd name="T36" fmla="*/ 0 w 90"/>
                    <a:gd name="T37" fmla="*/ 19 h 40"/>
                    <a:gd name="T38" fmla="*/ 0 w 90"/>
                    <a:gd name="T39" fmla="*/ 26 h 40"/>
                    <a:gd name="T40" fmla="*/ 1 w 90"/>
                    <a:gd name="T41" fmla="*/ 29 h 40"/>
                    <a:gd name="T42" fmla="*/ 3 w 90"/>
                    <a:gd name="T43" fmla="*/ 33 h 40"/>
                    <a:gd name="T44" fmla="*/ 4 w 90"/>
                    <a:gd name="T45" fmla="*/ 35 h 40"/>
                    <a:gd name="T46" fmla="*/ 5 w 90"/>
                    <a:gd name="T47" fmla="*/ 36 h 40"/>
                    <a:gd name="T48" fmla="*/ 9 w 90"/>
                    <a:gd name="T49" fmla="*/ 38 h 40"/>
                    <a:gd name="T50" fmla="*/ 13 w 90"/>
                    <a:gd name="T51" fmla="*/ 38 h 40"/>
                    <a:gd name="T52" fmla="*/ 20 w 90"/>
                    <a:gd name="T53" fmla="*/ 39 h 40"/>
                    <a:gd name="T54" fmla="*/ 31 w 90"/>
                    <a:gd name="T55" fmla="*/ 39 h 40"/>
                    <a:gd name="T56" fmla="*/ 43 w 90"/>
                    <a:gd name="T57" fmla="*/ 39 h 40"/>
                    <a:gd name="T58" fmla="*/ 54 w 90"/>
                    <a:gd name="T59" fmla="*/ 40 h 40"/>
                    <a:gd name="T60" fmla="*/ 66 w 90"/>
                    <a:gd name="T61" fmla="*/ 39 h 40"/>
                    <a:gd name="T62" fmla="*/ 75 w 90"/>
                    <a:gd name="T63" fmla="*/ 39 h 40"/>
                    <a:gd name="T64" fmla="*/ 81 w 90"/>
                    <a:gd name="T65" fmla="*/ 38 h 40"/>
                    <a:gd name="T66" fmla="*/ 85 w 90"/>
                    <a:gd name="T67" fmla="*/ 35 h 40"/>
                    <a:gd name="T68" fmla="*/ 87 w 90"/>
                    <a:gd name="T69" fmla="*/ 34 h 40"/>
                    <a:gd name="T70" fmla="*/ 90 w 90"/>
                    <a:gd name="T71" fmla="*/ 32 h 40"/>
                    <a:gd name="T72" fmla="*/ 90 w 90"/>
                    <a:gd name="T73" fmla="*/ 29 h 40"/>
                    <a:gd name="T74" fmla="*/ 90 w 90"/>
                    <a:gd name="T75" fmla="*/ 24 h 40"/>
                    <a:gd name="T76" fmla="*/ 90 w 90"/>
                    <a:gd name="T77" fmla="*/ 15 h 40"/>
                    <a:gd name="T78" fmla="*/ 88 w 90"/>
                    <a:gd name="T79" fmla="*/ 8 h 40"/>
                    <a:gd name="T80" fmla="*/ 88 w 90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90" h="40">
                      <a:moveTo>
                        <a:pt x="88" y="5"/>
                      </a:moveTo>
                      <a:lnTo>
                        <a:pt x="87" y="2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7" y="1"/>
                      </a:lnTo>
                      <a:lnTo>
                        <a:pt x="68" y="2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4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3" y="33"/>
                      </a:lnTo>
                      <a:lnTo>
                        <a:pt x="4" y="35"/>
                      </a:lnTo>
                      <a:lnTo>
                        <a:pt x="5" y="36"/>
                      </a:lnTo>
                      <a:lnTo>
                        <a:pt x="9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90" y="32"/>
                      </a:lnTo>
                      <a:lnTo>
                        <a:pt x="90" y="29"/>
                      </a:lnTo>
                      <a:lnTo>
                        <a:pt x="90" y="24"/>
                      </a:lnTo>
                      <a:lnTo>
                        <a:pt x="90" y="15"/>
                      </a:lnTo>
                      <a:lnTo>
                        <a:pt x="88" y="8"/>
                      </a:lnTo>
                      <a:lnTo>
                        <a:pt x="88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2" name="Freeform 451"/>
                <p:cNvSpPr>
                  <a:spLocks/>
                </p:cNvSpPr>
                <p:nvPr/>
              </p:nvSpPr>
              <p:spPr bwMode="auto">
                <a:xfrm>
                  <a:off x="1908" y="3315"/>
                  <a:ext cx="90" cy="40"/>
                </a:xfrm>
                <a:custGeom>
                  <a:avLst/>
                  <a:gdLst>
                    <a:gd name="T0" fmla="*/ 88 w 90"/>
                    <a:gd name="T1" fmla="*/ 5 h 40"/>
                    <a:gd name="T2" fmla="*/ 88 w 90"/>
                    <a:gd name="T3" fmla="*/ 5 h 40"/>
                    <a:gd name="T4" fmla="*/ 87 w 90"/>
                    <a:gd name="T5" fmla="*/ 2 h 40"/>
                    <a:gd name="T6" fmla="*/ 85 w 90"/>
                    <a:gd name="T7" fmla="*/ 1 h 40"/>
                    <a:gd name="T8" fmla="*/ 81 w 90"/>
                    <a:gd name="T9" fmla="*/ 1 h 40"/>
                    <a:gd name="T10" fmla="*/ 77 w 90"/>
                    <a:gd name="T11" fmla="*/ 1 h 40"/>
                    <a:gd name="T12" fmla="*/ 77 w 90"/>
                    <a:gd name="T13" fmla="*/ 1 h 40"/>
                    <a:gd name="T14" fmla="*/ 68 w 90"/>
                    <a:gd name="T15" fmla="*/ 2 h 40"/>
                    <a:gd name="T16" fmla="*/ 59 w 90"/>
                    <a:gd name="T17" fmla="*/ 4 h 40"/>
                    <a:gd name="T18" fmla="*/ 48 w 90"/>
                    <a:gd name="T19" fmla="*/ 4 h 40"/>
                    <a:gd name="T20" fmla="*/ 38 w 90"/>
                    <a:gd name="T21" fmla="*/ 4 h 40"/>
                    <a:gd name="T22" fmla="*/ 27 w 90"/>
                    <a:gd name="T23" fmla="*/ 4 h 40"/>
                    <a:gd name="T24" fmla="*/ 19 w 90"/>
                    <a:gd name="T25" fmla="*/ 2 h 40"/>
                    <a:gd name="T26" fmla="*/ 13 w 90"/>
                    <a:gd name="T27" fmla="*/ 1 h 40"/>
                    <a:gd name="T28" fmla="*/ 11 w 90"/>
                    <a:gd name="T29" fmla="*/ 1 h 40"/>
                    <a:gd name="T30" fmla="*/ 11 w 90"/>
                    <a:gd name="T31" fmla="*/ 1 h 40"/>
                    <a:gd name="T32" fmla="*/ 7 w 90"/>
                    <a:gd name="T33" fmla="*/ 1 h 40"/>
                    <a:gd name="T34" fmla="*/ 5 w 90"/>
                    <a:gd name="T35" fmla="*/ 0 h 40"/>
                    <a:gd name="T36" fmla="*/ 3 w 90"/>
                    <a:gd name="T37" fmla="*/ 1 h 40"/>
                    <a:gd name="T38" fmla="*/ 1 w 90"/>
                    <a:gd name="T39" fmla="*/ 4 h 40"/>
                    <a:gd name="T40" fmla="*/ 1 w 90"/>
                    <a:gd name="T41" fmla="*/ 4 h 40"/>
                    <a:gd name="T42" fmla="*/ 0 w 90"/>
                    <a:gd name="T43" fmla="*/ 12 h 40"/>
                    <a:gd name="T44" fmla="*/ 0 w 90"/>
                    <a:gd name="T45" fmla="*/ 19 h 40"/>
                    <a:gd name="T46" fmla="*/ 0 w 90"/>
                    <a:gd name="T47" fmla="*/ 26 h 40"/>
                    <a:gd name="T48" fmla="*/ 1 w 90"/>
                    <a:gd name="T49" fmla="*/ 29 h 40"/>
                    <a:gd name="T50" fmla="*/ 1 w 90"/>
                    <a:gd name="T51" fmla="*/ 29 h 40"/>
                    <a:gd name="T52" fmla="*/ 3 w 90"/>
                    <a:gd name="T53" fmla="*/ 33 h 40"/>
                    <a:gd name="T54" fmla="*/ 4 w 90"/>
                    <a:gd name="T55" fmla="*/ 35 h 40"/>
                    <a:gd name="T56" fmla="*/ 5 w 90"/>
                    <a:gd name="T57" fmla="*/ 36 h 40"/>
                    <a:gd name="T58" fmla="*/ 9 w 90"/>
                    <a:gd name="T59" fmla="*/ 38 h 40"/>
                    <a:gd name="T60" fmla="*/ 9 w 90"/>
                    <a:gd name="T61" fmla="*/ 38 h 40"/>
                    <a:gd name="T62" fmla="*/ 13 w 90"/>
                    <a:gd name="T63" fmla="*/ 38 h 40"/>
                    <a:gd name="T64" fmla="*/ 20 w 90"/>
                    <a:gd name="T65" fmla="*/ 39 h 40"/>
                    <a:gd name="T66" fmla="*/ 31 w 90"/>
                    <a:gd name="T67" fmla="*/ 39 h 40"/>
                    <a:gd name="T68" fmla="*/ 43 w 90"/>
                    <a:gd name="T69" fmla="*/ 39 h 40"/>
                    <a:gd name="T70" fmla="*/ 54 w 90"/>
                    <a:gd name="T71" fmla="*/ 40 h 40"/>
                    <a:gd name="T72" fmla="*/ 66 w 90"/>
                    <a:gd name="T73" fmla="*/ 39 h 40"/>
                    <a:gd name="T74" fmla="*/ 75 w 90"/>
                    <a:gd name="T75" fmla="*/ 39 h 40"/>
                    <a:gd name="T76" fmla="*/ 81 w 90"/>
                    <a:gd name="T77" fmla="*/ 38 h 40"/>
                    <a:gd name="T78" fmla="*/ 81 w 90"/>
                    <a:gd name="T79" fmla="*/ 38 h 40"/>
                    <a:gd name="T80" fmla="*/ 85 w 90"/>
                    <a:gd name="T81" fmla="*/ 35 h 40"/>
                    <a:gd name="T82" fmla="*/ 87 w 90"/>
                    <a:gd name="T83" fmla="*/ 34 h 40"/>
                    <a:gd name="T84" fmla="*/ 90 w 90"/>
                    <a:gd name="T85" fmla="*/ 32 h 40"/>
                    <a:gd name="T86" fmla="*/ 90 w 90"/>
                    <a:gd name="T87" fmla="*/ 29 h 40"/>
                    <a:gd name="T88" fmla="*/ 90 w 90"/>
                    <a:gd name="T89" fmla="*/ 29 h 40"/>
                    <a:gd name="T90" fmla="*/ 90 w 90"/>
                    <a:gd name="T91" fmla="*/ 24 h 40"/>
                    <a:gd name="T92" fmla="*/ 90 w 90"/>
                    <a:gd name="T93" fmla="*/ 15 h 40"/>
                    <a:gd name="T94" fmla="*/ 88 w 90"/>
                    <a:gd name="T95" fmla="*/ 8 h 40"/>
                    <a:gd name="T96" fmla="*/ 88 w 90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40">
                      <a:moveTo>
                        <a:pt x="88" y="5"/>
                      </a:moveTo>
                      <a:lnTo>
                        <a:pt x="88" y="5"/>
                      </a:lnTo>
                      <a:lnTo>
                        <a:pt x="87" y="2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7" y="1"/>
                      </a:lnTo>
                      <a:lnTo>
                        <a:pt x="77" y="1"/>
                      </a:lnTo>
                      <a:lnTo>
                        <a:pt x="68" y="2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4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3" y="33"/>
                      </a:lnTo>
                      <a:lnTo>
                        <a:pt x="4" y="35"/>
                      </a:lnTo>
                      <a:lnTo>
                        <a:pt x="5" y="36"/>
                      </a:lnTo>
                      <a:lnTo>
                        <a:pt x="9" y="38"/>
                      </a:lnTo>
                      <a:lnTo>
                        <a:pt x="9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90" y="32"/>
                      </a:lnTo>
                      <a:lnTo>
                        <a:pt x="90" y="29"/>
                      </a:lnTo>
                      <a:lnTo>
                        <a:pt x="90" y="29"/>
                      </a:lnTo>
                      <a:lnTo>
                        <a:pt x="90" y="24"/>
                      </a:lnTo>
                      <a:lnTo>
                        <a:pt x="90" y="15"/>
                      </a:lnTo>
                      <a:lnTo>
                        <a:pt x="88" y="8"/>
                      </a:lnTo>
                      <a:lnTo>
                        <a:pt x="88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3" name="Freeform 452"/>
                <p:cNvSpPr>
                  <a:spLocks/>
                </p:cNvSpPr>
                <p:nvPr/>
              </p:nvSpPr>
              <p:spPr bwMode="auto">
                <a:xfrm>
                  <a:off x="1789" y="3314"/>
                  <a:ext cx="88" cy="39"/>
                </a:xfrm>
                <a:custGeom>
                  <a:avLst/>
                  <a:gdLst>
                    <a:gd name="T0" fmla="*/ 86 w 88"/>
                    <a:gd name="T1" fmla="*/ 5 h 39"/>
                    <a:gd name="T2" fmla="*/ 85 w 88"/>
                    <a:gd name="T3" fmla="*/ 2 h 39"/>
                    <a:gd name="T4" fmla="*/ 83 w 88"/>
                    <a:gd name="T5" fmla="*/ 0 h 39"/>
                    <a:gd name="T6" fmla="*/ 81 w 88"/>
                    <a:gd name="T7" fmla="*/ 0 h 39"/>
                    <a:gd name="T8" fmla="*/ 76 w 88"/>
                    <a:gd name="T9" fmla="*/ 1 h 39"/>
                    <a:gd name="T10" fmla="*/ 68 w 88"/>
                    <a:gd name="T11" fmla="*/ 2 h 39"/>
                    <a:gd name="T12" fmla="*/ 57 w 88"/>
                    <a:gd name="T13" fmla="*/ 3 h 39"/>
                    <a:gd name="T14" fmla="*/ 46 w 88"/>
                    <a:gd name="T15" fmla="*/ 3 h 39"/>
                    <a:gd name="T16" fmla="*/ 36 w 88"/>
                    <a:gd name="T17" fmla="*/ 2 h 39"/>
                    <a:gd name="T18" fmla="*/ 27 w 88"/>
                    <a:gd name="T19" fmla="*/ 2 h 39"/>
                    <a:gd name="T20" fmla="*/ 18 w 88"/>
                    <a:gd name="T21" fmla="*/ 2 h 39"/>
                    <a:gd name="T22" fmla="*/ 12 w 88"/>
                    <a:gd name="T23" fmla="*/ 1 h 39"/>
                    <a:gd name="T24" fmla="*/ 9 w 88"/>
                    <a:gd name="T25" fmla="*/ 1 h 39"/>
                    <a:gd name="T26" fmla="*/ 7 w 88"/>
                    <a:gd name="T27" fmla="*/ 1 h 39"/>
                    <a:gd name="T28" fmla="*/ 3 w 88"/>
                    <a:gd name="T29" fmla="*/ 0 h 39"/>
                    <a:gd name="T30" fmla="*/ 1 w 88"/>
                    <a:gd name="T31" fmla="*/ 1 h 39"/>
                    <a:gd name="T32" fmla="*/ 0 w 88"/>
                    <a:gd name="T33" fmla="*/ 3 h 39"/>
                    <a:gd name="T34" fmla="*/ 0 w 88"/>
                    <a:gd name="T35" fmla="*/ 10 h 39"/>
                    <a:gd name="T36" fmla="*/ 0 w 88"/>
                    <a:gd name="T37" fmla="*/ 17 h 39"/>
                    <a:gd name="T38" fmla="*/ 0 w 88"/>
                    <a:gd name="T39" fmla="*/ 25 h 39"/>
                    <a:gd name="T40" fmla="*/ 0 w 88"/>
                    <a:gd name="T41" fmla="*/ 29 h 39"/>
                    <a:gd name="T42" fmla="*/ 1 w 88"/>
                    <a:gd name="T43" fmla="*/ 32 h 39"/>
                    <a:gd name="T44" fmla="*/ 2 w 88"/>
                    <a:gd name="T45" fmla="*/ 34 h 39"/>
                    <a:gd name="T46" fmla="*/ 4 w 88"/>
                    <a:gd name="T47" fmla="*/ 35 h 39"/>
                    <a:gd name="T48" fmla="*/ 8 w 88"/>
                    <a:gd name="T49" fmla="*/ 36 h 39"/>
                    <a:gd name="T50" fmla="*/ 12 w 88"/>
                    <a:gd name="T51" fmla="*/ 36 h 39"/>
                    <a:gd name="T52" fmla="*/ 19 w 88"/>
                    <a:gd name="T53" fmla="*/ 37 h 39"/>
                    <a:gd name="T54" fmla="*/ 30 w 88"/>
                    <a:gd name="T55" fmla="*/ 39 h 39"/>
                    <a:gd name="T56" fmla="*/ 42 w 88"/>
                    <a:gd name="T57" fmla="*/ 39 h 39"/>
                    <a:gd name="T58" fmla="*/ 54 w 88"/>
                    <a:gd name="T59" fmla="*/ 39 h 39"/>
                    <a:gd name="T60" fmla="*/ 64 w 88"/>
                    <a:gd name="T61" fmla="*/ 39 h 39"/>
                    <a:gd name="T62" fmla="*/ 73 w 88"/>
                    <a:gd name="T63" fmla="*/ 39 h 39"/>
                    <a:gd name="T64" fmla="*/ 79 w 88"/>
                    <a:gd name="T65" fmla="*/ 37 h 39"/>
                    <a:gd name="T66" fmla="*/ 83 w 88"/>
                    <a:gd name="T67" fmla="*/ 35 h 39"/>
                    <a:gd name="T68" fmla="*/ 85 w 88"/>
                    <a:gd name="T69" fmla="*/ 34 h 39"/>
                    <a:gd name="T70" fmla="*/ 88 w 88"/>
                    <a:gd name="T71" fmla="*/ 32 h 39"/>
                    <a:gd name="T72" fmla="*/ 88 w 88"/>
                    <a:gd name="T73" fmla="*/ 29 h 39"/>
                    <a:gd name="T74" fmla="*/ 88 w 88"/>
                    <a:gd name="T75" fmla="*/ 23 h 39"/>
                    <a:gd name="T76" fmla="*/ 88 w 88"/>
                    <a:gd name="T77" fmla="*/ 15 h 39"/>
                    <a:gd name="T78" fmla="*/ 86 w 88"/>
                    <a:gd name="T79" fmla="*/ 8 h 39"/>
                    <a:gd name="T80" fmla="*/ 86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6" y="5"/>
                      </a:moveTo>
                      <a:lnTo>
                        <a:pt x="85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7" y="3"/>
                      </a:lnTo>
                      <a:lnTo>
                        <a:pt x="46" y="3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12" y="36"/>
                      </a:lnTo>
                      <a:lnTo>
                        <a:pt x="19" y="37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4" y="39"/>
                      </a:lnTo>
                      <a:lnTo>
                        <a:pt x="73" y="39"/>
                      </a:lnTo>
                      <a:lnTo>
                        <a:pt x="79" y="37"/>
                      </a:lnTo>
                      <a:lnTo>
                        <a:pt x="83" y="35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4" name="Freeform 453"/>
                <p:cNvSpPr>
                  <a:spLocks/>
                </p:cNvSpPr>
                <p:nvPr/>
              </p:nvSpPr>
              <p:spPr bwMode="auto">
                <a:xfrm>
                  <a:off x="1789" y="3314"/>
                  <a:ext cx="88" cy="39"/>
                </a:xfrm>
                <a:custGeom>
                  <a:avLst/>
                  <a:gdLst>
                    <a:gd name="T0" fmla="*/ 86 w 88"/>
                    <a:gd name="T1" fmla="*/ 5 h 39"/>
                    <a:gd name="T2" fmla="*/ 86 w 88"/>
                    <a:gd name="T3" fmla="*/ 5 h 39"/>
                    <a:gd name="T4" fmla="*/ 85 w 88"/>
                    <a:gd name="T5" fmla="*/ 2 h 39"/>
                    <a:gd name="T6" fmla="*/ 83 w 88"/>
                    <a:gd name="T7" fmla="*/ 0 h 39"/>
                    <a:gd name="T8" fmla="*/ 81 w 88"/>
                    <a:gd name="T9" fmla="*/ 0 h 39"/>
                    <a:gd name="T10" fmla="*/ 76 w 88"/>
                    <a:gd name="T11" fmla="*/ 1 h 39"/>
                    <a:gd name="T12" fmla="*/ 76 w 88"/>
                    <a:gd name="T13" fmla="*/ 1 h 39"/>
                    <a:gd name="T14" fmla="*/ 68 w 88"/>
                    <a:gd name="T15" fmla="*/ 2 h 39"/>
                    <a:gd name="T16" fmla="*/ 57 w 88"/>
                    <a:gd name="T17" fmla="*/ 3 h 39"/>
                    <a:gd name="T18" fmla="*/ 46 w 88"/>
                    <a:gd name="T19" fmla="*/ 3 h 39"/>
                    <a:gd name="T20" fmla="*/ 36 w 88"/>
                    <a:gd name="T21" fmla="*/ 2 h 39"/>
                    <a:gd name="T22" fmla="*/ 27 w 88"/>
                    <a:gd name="T23" fmla="*/ 2 h 39"/>
                    <a:gd name="T24" fmla="*/ 18 w 88"/>
                    <a:gd name="T25" fmla="*/ 2 h 39"/>
                    <a:gd name="T26" fmla="*/ 12 w 88"/>
                    <a:gd name="T27" fmla="*/ 1 h 39"/>
                    <a:gd name="T28" fmla="*/ 9 w 88"/>
                    <a:gd name="T29" fmla="*/ 1 h 39"/>
                    <a:gd name="T30" fmla="*/ 9 w 88"/>
                    <a:gd name="T31" fmla="*/ 1 h 39"/>
                    <a:gd name="T32" fmla="*/ 7 w 88"/>
                    <a:gd name="T33" fmla="*/ 1 h 39"/>
                    <a:gd name="T34" fmla="*/ 3 w 88"/>
                    <a:gd name="T35" fmla="*/ 0 h 39"/>
                    <a:gd name="T36" fmla="*/ 1 w 88"/>
                    <a:gd name="T37" fmla="*/ 1 h 39"/>
                    <a:gd name="T38" fmla="*/ 0 w 88"/>
                    <a:gd name="T39" fmla="*/ 3 h 39"/>
                    <a:gd name="T40" fmla="*/ 0 w 88"/>
                    <a:gd name="T41" fmla="*/ 3 h 39"/>
                    <a:gd name="T42" fmla="*/ 0 w 88"/>
                    <a:gd name="T43" fmla="*/ 10 h 39"/>
                    <a:gd name="T44" fmla="*/ 0 w 88"/>
                    <a:gd name="T45" fmla="*/ 17 h 39"/>
                    <a:gd name="T46" fmla="*/ 0 w 88"/>
                    <a:gd name="T47" fmla="*/ 25 h 39"/>
                    <a:gd name="T48" fmla="*/ 0 w 88"/>
                    <a:gd name="T49" fmla="*/ 29 h 39"/>
                    <a:gd name="T50" fmla="*/ 0 w 88"/>
                    <a:gd name="T51" fmla="*/ 29 h 39"/>
                    <a:gd name="T52" fmla="*/ 1 w 88"/>
                    <a:gd name="T53" fmla="*/ 32 h 39"/>
                    <a:gd name="T54" fmla="*/ 2 w 88"/>
                    <a:gd name="T55" fmla="*/ 34 h 39"/>
                    <a:gd name="T56" fmla="*/ 4 w 88"/>
                    <a:gd name="T57" fmla="*/ 35 h 39"/>
                    <a:gd name="T58" fmla="*/ 8 w 88"/>
                    <a:gd name="T59" fmla="*/ 36 h 39"/>
                    <a:gd name="T60" fmla="*/ 8 w 88"/>
                    <a:gd name="T61" fmla="*/ 36 h 39"/>
                    <a:gd name="T62" fmla="*/ 12 w 88"/>
                    <a:gd name="T63" fmla="*/ 36 h 39"/>
                    <a:gd name="T64" fmla="*/ 19 w 88"/>
                    <a:gd name="T65" fmla="*/ 37 h 39"/>
                    <a:gd name="T66" fmla="*/ 30 w 88"/>
                    <a:gd name="T67" fmla="*/ 39 h 39"/>
                    <a:gd name="T68" fmla="*/ 42 w 88"/>
                    <a:gd name="T69" fmla="*/ 39 h 39"/>
                    <a:gd name="T70" fmla="*/ 54 w 88"/>
                    <a:gd name="T71" fmla="*/ 39 h 39"/>
                    <a:gd name="T72" fmla="*/ 64 w 88"/>
                    <a:gd name="T73" fmla="*/ 39 h 39"/>
                    <a:gd name="T74" fmla="*/ 73 w 88"/>
                    <a:gd name="T75" fmla="*/ 39 h 39"/>
                    <a:gd name="T76" fmla="*/ 79 w 88"/>
                    <a:gd name="T77" fmla="*/ 37 h 39"/>
                    <a:gd name="T78" fmla="*/ 79 w 88"/>
                    <a:gd name="T79" fmla="*/ 37 h 39"/>
                    <a:gd name="T80" fmla="*/ 83 w 88"/>
                    <a:gd name="T81" fmla="*/ 35 h 39"/>
                    <a:gd name="T82" fmla="*/ 85 w 88"/>
                    <a:gd name="T83" fmla="*/ 34 h 39"/>
                    <a:gd name="T84" fmla="*/ 88 w 88"/>
                    <a:gd name="T85" fmla="*/ 32 h 39"/>
                    <a:gd name="T86" fmla="*/ 88 w 88"/>
                    <a:gd name="T87" fmla="*/ 29 h 39"/>
                    <a:gd name="T88" fmla="*/ 88 w 88"/>
                    <a:gd name="T89" fmla="*/ 29 h 39"/>
                    <a:gd name="T90" fmla="*/ 88 w 88"/>
                    <a:gd name="T91" fmla="*/ 23 h 39"/>
                    <a:gd name="T92" fmla="*/ 88 w 88"/>
                    <a:gd name="T93" fmla="*/ 15 h 39"/>
                    <a:gd name="T94" fmla="*/ 86 w 88"/>
                    <a:gd name="T95" fmla="*/ 8 h 39"/>
                    <a:gd name="T96" fmla="*/ 86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5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7" y="3"/>
                      </a:lnTo>
                      <a:lnTo>
                        <a:pt x="46" y="3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2" y="36"/>
                      </a:lnTo>
                      <a:lnTo>
                        <a:pt x="19" y="37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4" y="39"/>
                      </a:lnTo>
                      <a:lnTo>
                        <a:pt x="73" y="39"/>
                      </a:lnTo>
                      <a:lnTo>
                        <a:pt x="79" y="37"/>
                      </a:lnTo>
                      <a:lnTo>
                        <a:pt x="79" y="37"/>
                      </a:lnTo>
                      <a:lnTo>
                        <a:pt x="83" y="35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5" name="Freeform 454"/>
                <p:cNvSpPr>
                  <a:spLocks/>
                </p:cNvSpPr>
                <p:nvPr/>
              </p:nvSpPr>
              <p:spPr bwMode="auto">
                <a:xfrm>
                  <a:off x="2971" y="3326"/>
                  <a:ext cx="88" cy="40"/>
                </a:xfrm>
                <a:custGeom>
                  <a:avLst/>
                  <a:gdLst>
                    <a:gd name="T0" fmla="*/ 87 w 88"/>
                    <a:gd name="T1" fmla="*/ 4 h 40"/>
                    <a:gd name="T2" fmla="*/ 85 w 88"/>
                    <a:gd name="T3" fmla="*/ 2 h 40"/>
                    <a:gd name="T4" fmla="*/ 83 w 88"/>
                    <a:gd name="T5" fmla="*/ 1 h 40"/>
                    <a:gd name="T6" fmla="*/ 80 w 88"/>
                    <a:gd name="T7" fmla="*/ 1 h 40"/>
                    <a:gd name="T8" fmla="*/ 75 w 88"/>
                    <a:gd name="T9" fmla="*/ 2 h 40"/>
                    <a:gd name="T10" fmla="*/ 67 w 88"/>
                    <a:gd name="T11" fmla="*/ 3 h 40"/>
                    <a:gd name="T12" fmla="*/ 57 w 88"/>
                    <a:gd name="T13" fmla="*/ 4 h 40"/>
                    <a:gd name="T14" fmla="*/ 47 w 88"/>
                    <a:gd name="T15" fmla="*/ 4 h 40"/>
                    <a:gd name="T16" fmla="*/ 36 w 88"/>
                    <a:gd name="T17" fmla="*/ 3 h 40"/>
                    <a:gd name="T18" fmla="*/ 27 w 88"/>
                    <a:gd name="T19" fmla="*/ 3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6 w 88"/>
                    <a:gd name="T27" fmla="*/ 1 h 40"/>
                    <a:gd name="T28" fmla="*/ 3 w 88"/>
                    <a:gd name="T29" fmla="*/ 0 h 40"/>
                    <a:gd name="T30" fmla="*/ 1 w 88"/>
                    <a:gd name="T31" fmla="*/ 1 h 40"/>
                    <a:gd name="T32" fmla="*/ 0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9 h 40"/>
                    <a:gd name="T42" fmla="*/ 1 w 88"/>
                    <a:gd name="T43" fmla="*/ 32 h 40"/>
                    <a:gd name="T44" fmla="*/ 2 w 88"/>
                    <a:gd name="T45" fmla="*/ 35 h 40"/>
                    <a:gd name="T46" fmla="*/ 3 w 88"/>
                    <a:gd name="T47" fmla="*/ 36 h 40"/>
                    <a:gd name="T48" fmla="*/ 7 w 88"/>
                    <a:gd name="T49" fmla="*/ 37 h 40"/>
                    <a:gd name="T50" fmla="*/ 11 w 88"/>
                    <a:gd name="T51" fmla="*/ 37 h 40"/>
                    <a:gd name="T52" fmla="*/ 20 w 88"/>
                    <a:gd name="T53" fmla="*/ 38 h 40"/>
                    <a:gd name="T54" fmla="*/ 30 w 88"/>
                    <a:gd name="T55" fmla="*/ 38 h 40"/>
                    <a:gd name="T56" fmla="*/ 42 w 88"/>
                    <a:gd name="T57" fmla="*/ 38 h 40"/>
                    <a:gd name="T58" fmla="*/ 54 w 88"/>
                    <a:gd name="T59" fmla="*/ 40 h 40"/>
                    <a:gd name="T60" fmla="*/ 64 w 88"/>
                    <a:gd name="T61" fmla="*/ 38 h 40"/>
                    <a:gd name="T62" fmla="*/ 74 w 88"/>
                    <a:gd name="T63" fmla="*/ 38 h 40"/>
                    <a:gd name="T64" fmla="*/ 80 w 88"/>
                    <a:gd name="T65" fmla="*/ 37 h 40"/>
                    <a:gd name="T66" fmla="*/ 83 w 88"/>
                    <a:gd name="T67" fmla="*/ 36 h 40"/>
                    <a:gd name="T68" fmla="*/ 85 w 88"/>
                    <a:gd name="T69" fmla="*/ 34 h 40"/>
                    <a:gd name="T70" fmla="*/ 88 w 88"/>
                    <a:gd name="T71" fmla="*/ 31 h 40"/>
                    <a:gd name="T72" fmla="*/ 88 w 88"/>
                    <a:gd name="T73" fmla="*/ 29 h 40"/>
                    <a:gd name="T74" fmla="*/ 88 w 88"/>
                    <a:gd name="T75" fmla="*/ 23 h 40"/>
                    <a:gd name="T76" fmla="*/ 88 w 88"/>
                    <a:gd name="T77" fmla="*/ 15 h 40"/>
                    <a:gd name="T78" fmla="*/ 87 w 88"/>
                    <a:gd name="T79" fmla="*/ 8 h 40"/>
                    <a:gd name="T80" fmla="*/ 87 w 88"/>
                    <a:gd name="T81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4"/>
                      </a:moveTo>
                      <a:lnTo>
                        <a:pt x="85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2"/>
                      </a:lnTo>
                      <a:lnTo>
                        <a:pt x="67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5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8"/>
                      </a:lnTo>
                      <a:lnTo>
                        <a:pt x="54" y="40"/>
                      </a:lnTo>
                      <a:lnTo>
                        <a:pt x="64" y="38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3" y="36"/>
                      </a:lnTo>
                      <a:lnTo>
                        <a:pt x="85" y="34"/>
                      </a:lnTo>
                      <a:lnTo>
                        <a:pt x="88" y="31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6" name="Freeform 455"/>
                <p:cNvSpPr>
                  <a:spLocks/>
                </p:cNvSpPr>
                <p:nvPr/>
              </p:nvSpPr>
              <p:spPr bwMode="auto">
                <a:xfrm>
                  <a:off x="2971" y="3326"/>
                  <a:ext cx="88" cy="40"/>
                </a:xfrm>
                <a:custGeom>
                  <a:avLst/>
                  <a:gdLst>
                    <a:gd name="T0" fmla="*/ 87 w 88"/>
                    <a:gd name="T1" fmla="*/ 4 h 40"/>
                    <a:gd name="T2" fmla="*/ 87 w 88"/>
                    <a:gd name="T3" fmla="*/ 4 h 40"/>
                    <a:gd name="T4" fmla="*/ 85 w 88"/>
                    <a:gd name="T5" fmla="*/ 2 h 40"/>
                    <a:gd name="T6" fmla="*/ 83 w 88"/>
                    <a:gd name="T7" fmla="*/ 1 h 40"/>
                    <a:gd name="T8" fmla="*/ 80 w 88"/>
                    <a:gd name="T9" fmla="*/ 1 h 40"/>
                    <a:gd name="T10" fmla="*/ 75 w 88"/>
                    <a:gd name="T11" fmla="*/ 2 h 40"/>
                    <a:gd name="T12" fmla="*/ 75 w 88"/>
                    <a:gd name="T13" fmla="*/ 2 h 40"/>
                    <a:gd name="T14" fmla="*/ 67 w 88"/>
                    <a:gd name="T15" fmla="*/ 3 h 40"/>
                    <a:gd name="T16" fmla="*/ 57 w 88"/>
                    <a:gd name="T17" fmla="*/ 4 h 40"/>
                    <a:gd name="T18" fmla="*/ 47 w 88"/>
                    <a:gd name="T19" fmla="*/ 4 h 40"/>
                    <a:gd name="T20" fmla="*/ 36 w 88"/>
                    <a:gd name="T21" fmla="*/ 3 h 40"/>
                    <a:gd name="T22" fmla="*/ 27 w 88"/>
                    <a:gd name="T23" fmla="*/ 3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6 w 88"/>
                    <a:gd name="T33" fmla="*/ 1 h 40"/>
                    <a:gd name="T34" fmla="*/ 3 w 88"/>
                    <a:gd name="T35" fmla="*/ 0 h 40"/>
                    <a:gd name="T36" fmla="*/ 1 w 88"/>
                    <a:gd name="T37" fmla="*/ 1 h 40"/>
                    <a:gd name="T38" fmla="*/ 0 w 88"/>
                    <a:gd name="T39" fmla="*/ 3 h 40"/>
                    <a:gd name="T40" fmla="*/ 0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2 h 40"/>
                    <a:gd name="T54" fmla="*/ 2 w 88"/>
                    <a:gd name="T55" fmla="*/ 35 h 40"/>
                    <a:gd name="T56" fmla="*/ 3 w 88"/>
                    <a:gd name="T57" fmla="*/ 36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1 w 88"/>
                    <a:gd name="T63" fmla="*/ 37 h 40"/>
                    <a:gd name="T64" fmla="*/ 20 w 88"/>
                    <a:gd name="T65" fmla="*/ 38 h 40"/>
                    <a:gd name="T66" fmla="*/ 30 w 88"/>
                    <a:gd name="T67" fmla="*/ 38 h 40"/>
                    <a:gd name="T68" fmla="*/ 42 w 88"/>
                    <a:gd name="T69" fmla="*/ 38 h 40"/>
                    <a:gd name="T70" fmla="*/ 54 w 88"/>
                    <a:gd name="T71" fmla="*/ 40 h 40"/>
                    <a:gd name="T72" fmla="*/ 64 w 88"/>
                    <a:gd name="T73" fmla="*/ 38 h 40"/>
                    <a:gd name="T74" fmla="*/ 74 w 88"/>
                    <a:gd name="T75" fmla="*/ 38 h 40"/>
                    <a:gd name="T76" fmla="*/ 80 w 88"/>
                    <a:gd name="T77" fmla="*/ 37 h 40"/>
                    <a:gd name="T78" fmla="*/ 80 w 88"/>
                    <a:gd name="T79" fmla="*/ 37 h 40"/>
                    <a:gd name="T80" fmla="*/ 83 w 88"/>
                    <a:gd name="T81" fmla="*/ 36 h 40"/>
                    <a:gd name="T82" fmla="*/ 85 w 88"/>
                    <a:gd name="T83" fmla="*/ 34 h 40"/>
                    <a:gd name="T84" fmla="*/ 88 w 88"/>
                    <a:gd name="T85" fmla="*/ 31 h 40"/>
                    <a:gd name="T86" fmla="*/ 88 w 88"/>
                    <a:gd name="T87" fmla="*/ 29 h 40"/>
                    <a:gd name="T88" fmla="*/ 88 w 88"/>
                    <a:gd name="T89" fmla="*/ 29 h 40"/>
                    <a:gd name="T90" fmla="*/ 88 w 88"/>
                    <a:gd name="T91" fmla="*/ 23 h 40"/>
                    <a:gd name="T92" fmla="*/ 88 w 88"/>
                    <a:gd name="T93" fmla="*/ 15 h 40"/>
                    <a:gd name="T94" fmla="*/ 87 w 88"/>
                    <a:gd name="T95" fmla="*/ 8 h 40"/>
                    <a:gd name="T96" fmla="*/ 87 w 88"/>
                    <a:gd name="T9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5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2"/>
                      </a:lnTo>
                      <a:lnTo>
                        <a:pt x="75" y="2"/>
                      </a:lnTo>
                      <a:lnTo>
                        <a:pt x="67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5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8"/>
                      </a:lnTo>
                      <a:lnTo>
                        <a:pt x="54" y="40"/>
                      </a:lnTo>
                      <a:lnTo>
                        <a:pt x="64" y="38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3" y="36"/>
                      </a:lnTo>
                      <a:lnTo>
                        <a:pt x="85" y="34"/>
                      </a:lnTo>
                      <a:lnTo>
                        <a:pt x="88" y="31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7" name="Freeform 456"/>
                <p:cNvSpPr>
                  <a:spLocks/>
                </p:cNvSpPr>
                <p:nvPr/>
              </p:nvSpPr>
              <p:spPr bwMode="auto">
                <a:xfrm>
                  <a:off x="3087" y="3327"/>
                  <a:ext cx="87" cy="39"/>
                </a:xfrm>
                <a:custGeom>
                  <a:avLst/>
                  <a:gdLst>
                    <a:gd name="T0" fmla="*/ 86 w 87"/>
                    <a:gd name="T1" fmla="*/ 4 h 39"/>
                    <a:gd name="T2" fmla="*/ 84 w 87"/>
                    <a:gd name="T3" fmla="*/ 2 h 39"/>
                    <a:gd name="T4" fmla="*/ 82 w 87"/>
                    <a:gd name="T5" fmla="*/ 0 h 39"/>
                    <a:gd name="T6" fmla="*/ 80 w 87"/>
                    <a:gd name="T7" fmla="*/ 0 h 39"/>
                    <a:gd name="T8" fmla="*/ 75 w 87"/>
                    <a:gd name="T9" fmla="*/ 1 h 39"/>
                    <a:gd name="T10" fmla="*/ 67 w 87"/>
                    <a:gd name="T11" fmla="*/ 2 h 39"/>
                    <a:gd name="T12" fmla="*/ 57 w 87"/>
                    <a:gd name="T13" fmla="*/ 3 h 39"/>
                    <a:gd name="T14" fmla="*/ 47 w 87"/>
                    <a:gd name="T15" fmla="*/ 3 h 39"/>
                    <a:gd name="T16" fmla="*/ 36 w 87"/>
                    <a:gd name="T17" fmla="*/ 2 h 39"/>
                    <a:gd name="T18" fmla="*/ 26 w 87"/>
                    <a:gd name="T19" fmla="*/ 2 h 39"/>
                    <a:gd name="T20" fmla="*/ 18 w 87"/>
                    <a:gd name="T21" fmla="*/ 2 h 39"/>
                    <a:gd name="T22" fmla="*/ 12 w 87"/>
                    <a:gd name="T23" fmla="*/ 1 h 39"/>
                    <a:gd name="T24" fmla="*/ 9 w 87"/>
                    <a:gd name="T25" fmla="*/ 1 h 39"/>
                    <a:gd name="T26" fmla="*/ 6 w 87"/>
                    <a:gd name="T27" fmla="*/ 1 h 39"/>
                    <a:gd name="T28" fmla="*/ 3 w 87"/>
                    <a:gd name="T29" fmla="*/ 0 h 39"/>
                    <a:gd name="T30" fmla="*/ 1 w 87"/>
                    <a:gd name="T31" fmla="*/ 1 h 39"/>
                    <a:gd name="T32" fmla="*/ 0 w 87"/>
                    <a:gd name="T33" fmla="*/ 3 h 39"/>
                    <a:gd name="T34" fmla="*/ 0 w 87"/>
                    <a:gd name="T35" fmla="*/ 10 h 39"/>
                    <a:gd name="T36" fmla="*/ 0 w 87"/>
                    <a:gd name="T37" fmla="*/ 17 h 39"/>
                    <a:gd name="T38" fmla="*/ 0 w 87"/>
                    <a:gd name="T39" fmla="*/ 24 h 39"/>
                    <a:gd name="T40" fmla="*/ 0 w 87"/>
                    <a:gd name="T41" fmla="*/ 29 h 39"/>
                    <a:gd name="T42" fmla="*/ 1 w 87"/>
                    <a:gd name="T43" fmla="*/ 31 h 39"/>
                    <a:gd name="T44" fmla="*/ 2 w 87"/>
                    <a:gd name="T45" fmla="*/ 34 h 39"/>
                    <a:gd name="T46" fmla="*/ 3 w 87"/>
                    <a:gd name="T47" fmla="*/ 35 h 39"/>
                    <a:gd name="T48" fmla="*/ 7 w 87"/>
                    <a:gd name="T49" fmla="*/ 36 h 39"/>
                    <a:gd name="T50" fmla="*/ 12 w 87"/>
                    <a:gd name="T51" fmla="*/ 36 h 39"/>
                    <a:gd name="T52" fmla="*/ 20 w 87"/>
                    <a:gd name="T53" fmla="*/ 37 h 39"/>
                    <a:gd name="T54" fmla="*/ 30 w 87"/>
                    <a:gd name="T55" fmla="*/ 37 h 39"/>
                    <a:gd name="T56" fmla="*/ 42 w 87"/>
                    <a:gd name="T57" fmla="*/ 39 h 39"/>
                    <a:gd name="T58" fmla="*/ 54 w 87"/>
                    <a:gd name="T59" fmla="*/ 39 h 39"/>
                    <a:gd name="T60" fmla="*/ 65 w 87"/>
                    <a:gd name="T61" fmla="*/ 39 h 39"/>
                    <a:gd name="T62" fmla="*/ 73 w 87"/>
                    <a:gd name="T63" fmla="*/ 37 h 39"/>
                    <a:gd name="T64" fmla="*/ 79 w 87"/>
                    <a:gd name="T65" fmla="*/ 36 h 39"/>
                    <a:gd name="T66" fmla="*/ 82 w 87"/>
                    <a:gd name="T67" fmla="*/ 35 h 39"/>
                    <a:gd name="T68" fmla="*/ 84 w 87"/>
                    <a:gd name="T69" fmla="*/ 34 h 39"/>
                    <a:gd name="T70" fmla="*/ 87 w 87"/>
                    <a:gd name="T71" fmla="*/ 31 h 39"/>
                    <a:gd name="T72" fmla="*/ 87 w 87"/>
                    <a:gd name="T73" fmla="*/ 28 h 39"/>
                    <a:gd name="T74" fmla="*/ 87 w 87"/>
                    <a:gd name="T75" fmla="*/ 23 h 39"/>
                    <a:gd name="T76" fmla="*/ 87 w 87"/>
                    <a:gd name="T77" fmla="*/ 15 h 39"/>
                    <a:gd name="T78" fmla="*/ 86 w 87"/>
                    <a:gd name="T79" fmla="*/ 8 h 39"/>
                    <a:gd name="T80" fmla="*/ 86 w 87"/>
                    <a:gd name="T81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7" h="39">
                      <a:moveTo>
                        <a:pt x="86" y="4"/>
                      </a:moveTo>
                      <a:lnTo>
                        <a:pt x="84" y="2"/>
                      </a:lnTo>
                      <a:lnTo>
                        <a:pt x="82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3" y="37"/>
                      </a:lnTo>
                      <a:lnTo>
                        <a:pt x="79" y="36"/>
                      </a:lnTo>
                      <a:lnTo>
                        <a:pt x="82" y="35"/>
                      </a:lnTo>
                      <a:lnTo>
                        <a:pt x="84" y="34"/>
                      </a:lnTo>
                      <a:lnTo>
                        <a:pt x="87" y="31"/>
                      </a:lnTo>
                      <a:lnTo>
                        <a:pt x="87" y="28"/>
                      </a:lnTo>
                      <a:lnTo>
                        <a:pt x="87" y="23"/>
                      </a:lnTo>
                      <a:lnTo>
                        <a:pt x="87" y="15"/>
                      </a:lnTo>
                      <a:lnTo>
                        <a:pt x="86" y="8"/>
                      </a:lnTo>
                      <a:lnTo>
                        <a:pt x="86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8" name="Freeform 457"/>
                <p:cNvSpPr>
                  <a:spLocks/>
                </p:cNvSpPr>
                <p:nvPr/>
              </p:nvSpPr>
              <p:spPr bwMode="auto">
                <a:xfrm>
                  <a:off x="3087" y="3327"/>
                  <a:ext cx="87" cy="39"/>
                </a:xfrm>
                <a:custGeom>
                  <a:avLst/>
                  <a:gdLst>
                    <a:gd name="T0" fmla="*/ 86 w 87"/>
                    <a:gd name="T1" fmla="*/ 4 h 39"/>
                    <a:gd name="T2" fmla="*/ 86 w 87"/>
                    <a:gd name="T3" fmla="*/ 4 h 39"/>
                    <a:gd name="T4" fmla="*/ 84 w 87"/>
                    <a:gd name="T5" fmla="*/ 2 h 39"/>
                    <a:gd name="T6" fmla="*/ 82 w 87"/>
                    <a:gd name="T7" fmla="*/ 0 h 39"/>
                    <a:gd name="T8" fmla="*/ 80 w 87"/>
                    <a:gd name="T9" fmla="*/ 0 h 39"/>
                    <a:gd name="T10" fmla="*/ 75 w 87"/>
                    <a:gd name="T11" fmla="*/ 1 h 39"/>
                    <a:gd name="T12" fmla="*/ 75 w 87"/>
                    <a:gd name="T13" fmla="*/ 1 h 39"/>
                    <a:gd name="T14" fmla="*/ 67 w 87"/>
                    <a:gd name="T15" fmla="*/ 2 h 39"/>
                    <a:gd name="T16" fmla="*/ 57 w 87"/>
                    <a:gd name="T17" fmla="*/ 3 h 39"/>
                    <a:gd name="T18" fmla="*/ 47 w 87"/>
                    <a:gd name="T19" fmla="*/ 3 h 39"/>
                    <a:gd name="T20" fmla="*/ 36 w 87"/>
                    <a:gd name="T21" fmla="*/ 2 h 39"/>
                    <a:gd name="T22" fmla="*/ 26 w 87"/>
                    <a:gd name="T23" fmla="*/ 2 h 39"/>
                    <a:gd name="T24" fmla="*/ 18 w 87"/>
                    <a:gd name="T25" fmla="*/ 2 h 39"/>
                    <a:gd name="T26" fmla="*/ 12 w 87"/>
                    <a:gd name="T27" fmla="*/ 1 h 39"/>
                    <a:gd name="T28" fmla="*/ 9 w 87"/>
                    <a:gd name="T29" fmla="*/ 1 h 39"/>
                    <a:gd name="T30" fmla="*/ 9 w 87"/>
                    <a:gd name="T31" fmla="*/ 1 h 39"/>
                    <a:gd name="T32" fmla="*/ 6 w 87"/>
                    <a:gd name="T33" fmla="*/ 1 h 39"/>
                    <a:gd name="T34" fmla="*/ 3 w 87"/>
                    <a:gd name="T35" fmla="*/ 0 h 39"/>
                    <a:gd name="T36" fmla="*/ 1 w 87"/>
                    <a:gd name="T37" fmla="*/ 1 h 39"/>
                    <a:gd name="T38" fmla="*/ 0 w 87"/>
                    <a:gd name="T39" fmla="*/ 3 h 39"/>
                    <a:gd name="T40" fmla="*/ 0 w 87"/>
                    <a:gd name="T41" fmla="*/ 3 h 39"/>
                    <a:gd name="T42" fmla="*/ 0 w 87"/>
                    <a:gd name="T43" fmla="*/ 10 h 39"/>
                    <a:gd name="T44" fmla="*/ 0 w 87"/>
                    <a:gd name="T45" fmla="*/ 17 h 39"/>
                    <a:gd name="T46" fmla="*/ 0 w 87"/>
                    <a:gd name="T47" fmla="*/ 24 h 39"/>
                    <a:gd name="T48" fmla="*/ 0 w 87"/>
                    <a:gd name="T49" fmla="*/ 29 h 39"/>
                    <a:gd name="T50" fmla="*/ 0 w 87"/>
                    <a:gd name="T51" fmla="*/ 29 h 39"/>
                    <a:gd name="T52" fmla="*/ 1 w 87"/>
                    <a:gd name="T53" fmla="*/ 31 h 39"/>
                    <a:gd name="T54" fmla="*/ 2 w 87"/>
                    <a:gd name="T55" fmla="*/ 34 h 39"/>
                    <a:gd name="T56" fmla="*/ 3 w 87"/>
                    <a:gd name="T57" fmla="*/ 35 h 39"/>
                    <a:gd name="T58" fmla="*/ 7 w 87"/>
                    <a:gd name="T59" fmla="*/ 36 h 39"/>
                    <a:gd name="T60" fmla="*/ 7 w 87"/>
                    <a:gd name="T61" fmla="*/ 36 h 39"/>
                    <a:gd name="T62" fmla="*/ 12 w 87"/>
                    <a:gd name="T63" fmla="*/ 36 h 39"/>
                    <a:gd name="T64" fmla="*/ 20 w 87"/>
                    <a:gd name="T65" fmla="*/ 37 h 39"/>
                    <a:gd name="T66" fmla="*/ 30 w 87"/>
                    <a:gd name="T67" fmla="*/ 37 h 39"/>
                    <a:gd name="T68" fmla="*/ 42 w 87"/>
                    <a:gd name="T69" fmla="*/ 39 h 39"/>
                    <a:gd name="T70" fmla="*/ 54 w 87"/>
                    <a:gd name="T71" fmla="*/ 39 h 39"/>
                    <a:gd name="T72" fmla="*/ 65 w 87"/>
                    <a:gd name="T73" fmla="*/ 39 h 39"/>
                    <a:gd name="T74" fmla="*/ 73 w 87"/>
                    <a:gd name="T75" fmla="*/ 37 h 39"/>
                    <a:gd name="T76" fmla="*/ 79 w 87"/>
                    <a:gd name="T77" fmla="*/ 36 h 39"/>
                    <a:gd name="T78" fmla="*/ 79 w 87"/>
                    <a:gd name="T79" fmla="*/ 36 h 39"/>
                    <a:gd name="T80" fmla="*/ 82 w 87"/>
                    <a:gd name="T81" fmla="*/ 35 h 39"/>
                    <a:gd name="T82" fmla="*/ 84 w 87"/>
                    <a:gd name="T83" fmla="*/ 34 h 39"/>
                    <a:gd name="T84" fmla="*/ 87 w 87"/>
                    <a:gd name="T85" fmla="*/ 31 h 39"/>
                    <a:gd name="T86" fmla="*/ 87 w 87"/>
                    <a:gd name="T87" fmla="*/ 28 h 39"/>
                    <a:gd name="T88" fmla="*/ 87 w 87"/>
                    <a:gd name="T89" fmla="*/ 28 h 39"/>
                    <a:gd name="T90" fmla="*/ 87 w 87"/>
                    <a:gd name="T91" fmla="*/ 23 h 39"/>
                    <a:gd name="T92" fmla="*/ 87 w 87"/>
                    <a:gd name="T93" fmla="*/ 15 h 39"/>
                    <a:gd name="T94" fmla="*/ 86 w 87"/>
                    <a:gd name="T95" fmla="*/ 8 h 39"/>
                    <a:gd name="T96" fmla="*/ 86 w 87"/>
                    <a:gd name="T97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7" h="39">
                      <a:moveTo>
                        <a:pt x="86" y="4"/>
                      </a:moveTo>
                      <a:lnTo>
                        <a:pt x="86" y="4"/>
                      </a:lnTo>
                      <a:lnTo>
                        <a:pt x="84" y="2"/>
                      </a:lnTo>
                      <a:lnTo>
                        <a:pt x="82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3" y="37"/>
                      </a:lnTo>
                      <a:lnTo>
                        <a:pt x="79" y="36"/>
                      </a:lnTo>
                      <a:lnTo>
                        <a:pt x="79" y="36"/>
                      </a:lnTo>
                      <a:lnTo>
                        <a:pt x="82" y="35"/>
                      </a:lnTo>
                      <a:lnTo>
                        <a:pt x="84" y="34"/>
                      </a:lnTo>
                      <a:lnTo>
                        <a:pt x="87" y="31"/>
                      </a:lnTo>
                      <a:lnTo>
                        <a:pt x="87" y="28"/>
                      </a:lnTo>
                      <a:lnTo>
                        <a:pt x="87" y="28"/>
                      </a:lnTo>
                      <a:lnTo>
                        <a:pt x="87" y="23"/>
                      </a:lnTo>
                      <a:lnTo>
                        <a:pt x="87" y="15"/>
                      </a:lnTo>
                      <a:lnTo>
                        <a:pt x="86" y="8"/>
                      </a:lnTo>
                      <a:lnTo>
                        <a:pt x="86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9" name="Freeform 458"/>
                <p:cNvSpPr>
                  <a:spLocks/>
                </p:cNvSpPr>
                <p:nvPr/>
              </p:nvSpPr>
              <p:spPr bwMode="auto">
                <a:xfrm>
                  <a:off x="3202" y="3328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6 w 88"/>
                    <a:gd name="T3" fmla="*/ 2 h 40"/>
                    <a:gd name="T4" fmla="*/ 83 w 88"/>
                    <a:gd name="T5" fmla="*/ 0 h 40"/>
                    <a:gd name="T6" fmla="*/ 80 w 88"/>
                    <a:gd name="T7" fmla="*/ 0 h 40"/>
                    <a:gd name="T8" fmla="*/ 75 w 88"/>
                    <a:gd name="T9" fmla="*/ 1 h 40"/>
                    <a:gd name="T10" fmla="*/ 67 w 88"/>
                    <a:gd name="T11" fmla="*/ 2 h 40"/>
                    <a:gd name="T12" fmla="*/ 58 w 88"/>
                    <a:gd name="T13" fmla="*/ 3 h 40"/>
                    <a:gd name="T14" fmla="*/ 47 w 88"/>
                    <a:gd name="T15" fmla="*/ 3 h 40"/>
                    <a:gd name="T16" fmla="*/ 36 w 88"/>
                    <a:gd name="T17" fmla="*/ 2 h 40"/>
                    <a:gd name="T18" fmla="*/ 26 w 88"/>
                    <a:gd name="T19" fmla="*/ 2 h 40"/>
                    <a:gd name="T20" fmla="*/ 18 w 88"/>
                    <a:gd name="T21" fmla="*/ 2 h 40"/>
                    <a:gd name="T22" fmla="*/ 12 w 88"/>
                    <a:gd name="T23" fmla="*/ 1 h 40"/>
                    <a:gd name="T24" fmla="*/ 9 w 88"/>
                    <a:gd name="T25" fmla="*/ 1 h 40"/>
                    <a:gd name="T26" fmla="*/ 6 w 88"/>
                    <a:gd name="T27" fmla="*/ 1 h 40"/>
                    <a:gd name="T28" fmla="*/ 4 w 88"/>
                    <a:gd name="T29" fmla="*/ 0 h 40"/>
                    <a:gd name="T30" fmla="*/ 1 w 88"/>
                    <a:gd name="T31" fmla="*/ 1 h 40"/>
                    <a:gd name="T32" fmla="*/ 0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9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4 w 88"/>
                    <a:gd name="T47" fmla="*/ 35 h 40"/>
                    <a:gd name="T48" fmla="*/ 7 w 88"/>
                    <a:gd name="T49" fmla="*/ 36 h 40"/>
                    <a:gd name="T50" fmla="*/ 12 w 88"/>
                    <a:gd name="T51" fmla="*/ 38 h 40"/>
                    <a:gd name="T52" fmla="*/ 19 w 88"/>
                    <a:gd name="T53" fmla="*/ 38 h 40"/>
                    <a:gd name="T54" fmla="*/ 29 w 88"/>
                    <a:gd name="T55" fmla="*/ 39 h 40"/>
                    <a:gd name="T56" fmla="*/ 41 w 88"/>
                    <a:gd name="T57" fmla="*/ 39 h 40"/>
                    <a:gd name="T58" fmla="*/ 53 w 88"/>
                    <a:gd name="T59" fmla="*/ 40 h 40"/>
                    <a:gd name="T60" fmla="*/ 65 w 88"/>
                    <a:gd name="T61" fmla="*/ 39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5 h 40"/>
                    <a:gd name="T68" fmla="*/ 86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29 h 40"/>
                    <a:gd name="T74" fmla="*/ 88 w 88"/>
                    <a:gd name="T75" fmla="*/ 23 h 40"/>
                    <a:gd name="T76" fmla="*/ 88 w 88"/>
                    <a:gd name="T77" fmla="*/ 15 h 40"/>
                    <a:gd name="T78" fmla="*/ 87 w 88"/>
                    <a:gd name="T79" fmla="*/ 8 h 40"/>
                    <a:gd name="T80" fmla="*/ 87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8"/>
                      </a:lnTo>
                      <a:lnTo>
                        <a:pt x="19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0" name="Freeform 459"/>
                <p:cNvSpPr>
                  <a:spLocks/>
                </p:cNvSpPr>
                <p:nvPr/>
              </p:nvSpPr>
              <p:spPr bwMode="auto">
                <a:xfrm>
                  <a:off x="3202" y="3328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5 h 40"/>
                    <a:gd name="T4" fmla="*/ 86 w 88"/>
                    <a:gd name="T5" fmla="*/ 2 h 40"/>
                    <a:gd name="T6" fmla="*/ 83 w 88"/>
                    <a:gd name="T7" fmla="*/ 0 h 40"/>
                    <a:gd name="T8" fmla="*/ 80 w 88"/>
                    <a:gd name="T9" fmla="*/ 0 h 40"/>
                    <a:gd name="T10" fmla="*/ 75 w 88"/>
                    <a:gd name="T11" fmla="*/ 1 h 40"/>
                    <a:gd name="T12" fmla="*/ 75 w 88"/>
                    <a:gd name="T13" fmla="*/ 1 h 40"/>
                    <a:gd name="T14" fmla="*/ 67 w 88"/>
                    <a:gd name="T15" fmla="*/ 2 h 40"/>
                    <a:gd name="T16" fmla="*/ 58 w 88"/>
                    <a:gd name="T17" fmla="*/ 3 h 40"/>
                    <a:gd name="T18" fmla="*/ 47 w 88"/>
                    <a:gd name="T19" fmla="*/ 3 h 40"/>
                    <a:gd name="T20" fmla="*/ 36 w 88"/>
                    <a:gd name="T21" fmla="*/ 2 h 40"/>
                    <a:gd name="T22" fmla="*/ 26 w 88"/>
                    <a:gd name="T23" fmla="*/ 2 h 40"/>
                    <a:gd name="T24" fmla="*/ 18 w 88"/>
                    <a:gd name="T25" fmla="*/ 2 h 40"/>
                    <a:gd name="T26" fmla="*/ 12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6 w 88"/>
                    <a:gd name="T33" fmla="*/ 1 h 40"/>
                    <a:gd name="T34" fmla="*/ 4 w 88"/>
                    <a:gd name="T35" fmla="*/ 0 h 40"/>
                    <a:gd name="T36" fmla="*/ 1 w 88"/>
                    <a:gd name="T37" fmla="*/ 1 h 40"/>
                    <a:gd name="T38" fmla="*/ 0 w 88"/>
                    <a:gd name="T39" fmla="*/ 3 h 40"/>
                    <a:gd name="T40" fmla="*/ 0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4 w 88"/>
                    <a:gd name="T57" fmla="*/ 35 h 40"/>
                    <a:gd name="T58" fmla="*/ 7 w 88"/>
                    <a:gd name="T59" fmla="*/ 36 h 40"/>
                    <a:gd name="T60" fmla="*/ 7 w 88"/>
                    <a:gd name="T61" fmla="*/ 36 h 40"/>
                    <a:gd name="T62" fmla="*/ 12 w 88"/>
                    <a:gd name="T63" fmla="*/ 38 h 40"/>
                    <a:gd name="T64" fmla="*/ 19 w 88"/>
                    <a:gd name="T65" fmla="*/ 38 h 40"/>
                    <a:gd name="T66" fmla="*/ 29 w 88"/>
                    <a:gd name="T67" fmla="*/ 39 h 40"/>
                    <a:gd name="T68" fmla="*/ 41 w 88"/>
                    <a:gd name="T69" fmla="*/ 39 h 40"/>
                    <a:gd name="T70" fmla="*/ 53 w 88"/>
                    <a:gd name="T71" fmla="*/ 40 h 40"/>
                    <a:gd name="T72" fmla="*/ 65 w 88"/>
                    <a:gd name="T73" fmla="*/ 39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5 h 40"/>
                    <a:gd name="T82" fmla="*/ 86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29 h 40"/>
                    <a:gd name="T88" fmla="*/ 88 w 88"/>
                    <a:gd name="T89" fmla="*/ 29 h 40"/>
                    <a:gd name="T90" fmla="*/ 88 w 88"/>
                    <a:gd name="T91" fmla="*/ 23 h 40"/>
                    <a:gd name="T92" fmla="*/ 88 w 88"/>
                    <a:gd name="T93" fmla="*/ 15 h 40"/>
                    <a:gd name="T94" fmla="*/ 87 w 88"/>
                    <a:gd name="T95" fmla="*/ 8 h 40"/>
                    <a:gd name="T96" fmla="*/ 87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8"/>
                      </a:lnTo>
                      <a:lnTo>
                        <a:pt x="19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1" name="Freeform 460"/>
                <p:cNvSpPr>
                  <a:spLocks/>
                </p:cNvSpPr>
                <p:nvPr/>
              </p:nvSpPr>
              <p:spPr bwMode="auto">
                <a:xfrm>
                  <a:off x="2853" y="3328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6 w 88"/>
                    <a:gd name="T3" fmla="*/ 2 h 39"/>
                    <a:gd name="T4" fmla="*/ 84 w 88"/>
                    <a:gd name="T5" fmla="*/ 0 h 39"/>
                    <a:gd name="T6" fmla="*/ 80 w 88"/>
                    <a:gd name="T7" fmla="*/ 0 h 39"/>
                    <a:gd name="T8" fmla="*/ 75 w 88"/>
                    <a:gd name="T9" fmla="*/ 1 h 39"/>
                    <a:gd name="T10" fmla="*/ 67 w 88"/>
                    <a:gd name="T11" fmla="*/ 2 h 39"/>
                    <a:gd name="T12" fmla="*/ 58 w 88"/>
                    <a:gd name="T13" fmla="*/ 3 h 39"/>
                    <a:gd name="T14" fmla="*/ 47 w 88"/>
                    <a:gd name="T15" fmla="*/ 3 h 39"/>
                    <a:gd name="T16" fmla="*/ 37 w 88"/>
                    <a:gd name="T17" fmla="*/ 2 h 39"/>
                    <a:gd name="T18" fmla="*/ 26 w 88"/>
                    <a:gd name="T19" fmla="*/ 2 h 39"/>
                    <a:gd name="T20" fmla="*/ 18 w 88"/>
                    <a:gd name="T21" fmla="*/ 2 h 39"/>
                    <a:gd name="T22" fmla="*/ 12 w 88"/>
                    <a:gd name="T23" fmla="*/ 1 h 39"/>
                    <a:gd name="T24" fmla="*/ 10 w 88"/>
                    <a:gd name="T25" fmla="*/ 1 h 39"/>
                    <a:gd name="T26" fmla="*/ 6 w 88"/>
                    <a:gd name="T27" fmla="*/ 1 h 39"/>
                    <a:gd name="T28" fmla="*/ 4 w 88"/>
                    <a:gd name="T29" fmla="*/ 0 h 39"/>
                    <a:gd name="T30" fmla="*/ 2 w 88"/>
                    <a:gd name="T31" fmla="*/ 0 h 39"/>
                    <a:gd name="T32" fmla="*/ 0 w 88"/>
                    <a:gd name="T33" fmla="*/ 2 h 39"/>
                    <a:gd name="T34" fmla="*/ 0 w 88"/>
                    <a:gd name="T35" fmla="*/ 11 h 39"/>
                    <a:gd name="T36" fmla="*/ 0 w 88"/>
                    <a:gd name="T37" fmla="*/ 18 h 39"/>
                    <a:gd name="T38" fmla="*/ 0 w 88"/>
                    <a:gd name="T39" fmla="*/ 25 h 39"/>
                    <a:gd name="T40" fmla="*/ 0 w 88"/>
                    <a:gd name="T41" fmla="*/ 29 h 39"/>
                    <a:gd name="T42" fmla="*/ 2 w 88"/>
                    <a:gd name="T43" fmla="*/ 32 h 39"/>
                    <a:gd name="T44" fmla="*/ 3 w 88"/>
                    <a:gd name="T45" fmla="*/ 34 h 39"/>
                    <a:gd name="T46" fmla="*/ 4 w 88"/>
                    <a:gd name="T47" fmla="*/ 35 h 39"/>
                    <a:gd name="T48" fmla="*/ 7 w 88"/>
                    <a:gd name="T49" fmla="*/ 36 h 39"/>
                    <a:gd name="T50" fmla="*/ 12 w 88"/>
                    <a:gd name="T51" fmla="*/ 36 h 39"/>
                    <a:gd name="T52" fmla="*/ 20 w 88"/>
                    <a:gd name="T53" fmla="*/ 38 h 39"/>
                    <a:gd name="T54" fmla="*/ 31 w 88"/>
                    <a:gd name="T55" fmla="*/ 38 h 39"/>
                    <a:gd name="T56" fmla="*/ 43 w 88"/>
                    <a:gd name="T57" fmla="*/ 39 h 39"/>
                    <a:gd name="T58" fmla="*/ 54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8 h 39"/>
                    <a:gd name="T64" fmla="*/ 80 w 88"/>
                    <a:gd name="T65" fmla="*/ 36 h 39"/>
                    <a:gd name="T66" fmla="*/ 84 w 88"/>
                    <a:gd name="T67" fmla="*/ 35 h 39"/>
                    <a:gd name="T68" fmla="*/ 86 w 88"/>
                    <a:gd name="T69" fmla="*/ 34 h 39"/>
                    <a:gd name="T70" fmla="*/ 88 w 88"/>
                    <a:gd name="T71" fmla="*/ 32 h 39"/>
                    <a:gd name="T72" fmla="*/ 88 w 88"/>
                    <a:gd name="T73" fmla="*/ 28 h 39"/>
                    <a:gd name="T74" fmla="*/ 88 w 88"/>
                    <a:gd name="T75" fmla="*/ 23 h 39"/>
                    <a:gd name="T76" fmla="*/ 88 w 88"/>
                    <a:gd name="T77" fmla="*/ 15 h 39"/>
                    <a:gd name="T78" fmla="*/ 87 w 88"/>
                    <a:gd name="T79" fmla="*/ 8 h 39"/>
                    <a:gd name="T80" fmla="*/ 87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7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10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6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8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2" name="Freeform 461"/>
                <p:cNvSpPr>
                  <a:spLocks/>
                </p:cNvSpPr>
                <p:nvPr/>
              </p:nvSpPr>
              <p:spPr bwMode="auto">
                <a:xfrm>
                  <a:off x="2853" y="3328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7 w 88"/>
                    <a:gd name="T3" fmla="*/ 5 h 39"/>
                    <a:gd name="T4" fmla="*/ 86 w 88"/>
                    <a:gd name="T5" fmla="*/ 2 h 39"/>
                    <a:gd name="T6" fmla="*/ 84 w 88"/>
                    <a:gd name="T7" fmla="*/ 0 h 39"/>
                    <a:gd name="T8" fmla="*/ 80 w 88"/>
                    <a:gd name="T9" fmla="*/ 0 h 39"/>
                    <a:gd name="T10" fmla="*/ 75 w 88"/>
                    <a:gd name="T11" fmla="*/ 1 h 39"/>
                    <a:gd name="T12" fmla="*/ 75 w 88"/>
                    <a:gd name="T13" fmla="*/ 1 h 39"/>
                    <a:gd name="T14" fmla="*/ 67 w 88"/>
                    <a:gd name="T15" fmla="*/ 2 h 39"/>
                    <a:gd name="T16" fmla="*/ 58 w 88"/>
                    <a:gd name="T17" fmla="*/ 3 h 39"/>
                    <a:gd name="T18" fmla="*/ 47 w 88"/>
                    <a:gd name="T19" fmla="*/ 3 h 39"/>
                    <a:gd name="T20" fmla="*/ 37 w 88"/>
                    <a:gd name="T21" fmla="*/ 2 h 39"/>
                    <a:gd name="T22" fmla="*/ 26 w 88"/>
                    <a:gd name="T23" fmla="*/ 2 h 39"/>
                    <a:gd name="T24" fmla="*/ 18 w 88"/>
                    <a:gd name="T25" fmla="*/ 2 h 39"/>
                    <a:gd name="T26" fmla="*/ 12 w 88"/>
                    <a:gd name="T27" fmla="*/ 1 h 39"/>
                    <a:gd name="T28" fmla="*/ 10 w 88"/>
                    <a:gd name="T29" fmla="*/ 1 h 39"/>
                    <a:gd name="T30" fmla="*/ 10 w 88"/>
                    <a:gd name="T31" fmla="*/ 1 h 39"/>
                    <a:gd name="T32" fmla="*/ 6 w 88"/>
                    <a:gd name="T33" fmla="*/ 1 h 39"/>
                    <a:gd name="T34" fmla="*/ 4 w 88"/>
                    <a:gd name="T35" fmla="*/ 0 h 39"/>
                    <a:gd name="T36" fmla="*/ 2 w 88"/>
                    <a:gd name="T37" fmla="*/ 0 h 39"/>
                    <a:gd name="T38" fmla="*/ 0 w 88"/>
                    <a:gd name="T39" fmla="*/ 2 h 39"/>
                    <a:gd name="T40" fmla="*/ 0 w 88"/>
                    <a:gd name="T41" fmla="*/ 2 h 39"/>
                    <a:gd name="T42" fmla="*/ 0 w 88"/>
                    <a:gd name="T43" fmla="*/ 11 h 39"/>
                    <a:gd name="T44" fmla="*/ 0 w 88"/>
                    <a:gd name="T45" fmla="*/ 18 h 39"/>
                    <a:gd name="T46" fmla="*/ 0 w 88"/>
                    <a:gd name="T47" fmla="*/ 25 h 39"/>
                    <a:gd name="T48" fmla="*/ 0 w 88"/>
                    <a:gd name="T49" fmla="*/ 29 h 39"/>
                    <a:gd name="T50" fmla="*/ 0 w 88"/>
                    <a:gd name="T51" fmla="*/ 29 h 39"/>
                    <a:gd name="T52" fmla="*/ 2 w 88"/>
                    <a:gd name="T53" fmla="*/ 32 h 39"/>
                    <a:gd name="T54" fmla="*/ 3 w 88"/>
                    <a:gd name="T55" fmla="*/ 34 h 39"/>
                    <a:gd name="T56" fmla="*/ 4 w 88"/>
                    <a:gd name="T57" fmla="*/ 35 h 39"/>
                    <a:gd name="T58" fmla="*/ 7 w 88"/>
                    <a:gd name="T59" fmla="*/ 36 h 39"/>
                    <a:gd name="T60" fmla="*/ 7 w 88"/>
                    <a:gd name="T61" fmla="*/ 36 h 39"/>
                    <a:gd name="T62" fmla="*/ 12 w 88"/>
                    <a:gd name="T63" fmla="*/ 36 h 39"/>
                    <a:gd name="T64" fmla="*/ 20 w 88"/>
                    <a:gd name="T65" fmla="*/ 38 h 39"/>
                    <a:gd name="T66" fmla="*/ 31 w 88"/>
                    <a:gd name="T67" fmla="*/ 38 h 39"/>
                    <a:gd name="T68" fmla="*/ 43 w 88"/>
                    <a:gd name="T69" fmla="*/ 39 h 39"/>
                    <a:gd name="T70" fmla="*/ 54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8 h 39"/>
                    <a:gd name="T76" fmla="*/ 80 w 88"/>
                    <a:gd name="T77" fmla="*/ 36 h 39"/>
                    <a:gd name="T78" fmla="*/ 80 w 88"/>
                    <a:gd name="T79" fmla="*/ 36 h 39"/>
                    <a:gd name="T80" fmla="*/ 84 w 88"/>
                    <a:gd name="T81" fmla="*/ 35 h 39"/>
                    <a:gd name="T82" fmla="*/ 86 w 88"/>
                    <a:gd name="T83" fmla="*/ 34 h 39"/>
                    <a:gd name="T84" fmla="*/ 88 w 88"/>
                    <a:gd name="T85" fmla="*/ 32 h 39"/>
                    <a:gd name="T86" fmla="*/ 88 w 88"/>
                    <a:gd name="T87" fmla="*/ 28 h 39"/>
                    <a:gd name="T88" fmla="*/ 88 w 88"/>
                    <a:gd name="T89" fmla="*/ 28 h 39"/>
                    <a:gd name="T90" fmla="*/ 88 w 88"/>
                    <a:gd name="T91" fmla="*/ 23 h 39"/>
                    <a:gd name="T92" fmla="*/ 88 w 88"/>
                    <a:gd name="T93" fmla="*/ 15 h 39"/>
                    <a:gd name="T94" fmla="*/ 87 w 88"/>
                    <a:gd name="T95" fmla="*/ 8 h 39"/>
                    <a:gd name="T96" fmla="*/ 87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7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6"/>
                      </a:lnTo>
                      <a:lnTo>
                        <a:pt x="80" y="36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3" name="Freeform 462"/>
                <p:cNvSpPr>
                  <a:spLocks/>
                </p:cNvSpPr>
                <p:nvPr/>
              </p:nvSpPr>
              <p:spPr bwMode="auto">
                <a:xfrm>
                  <a:off x="2778" y="3388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2 h 39"/>
                    <a:gd name="T4" fmla="*/ 85 w 89"/>
                    <a:gd name="T5" fmla="*/ 0 h 39"/>
                    <a:gd name="T6" fmla="*/ 81 w 89"/>
                    <a:gd name="T7" fmla="*/ 0 h 39"/>
                    <a:gd name="T8" fmla="*/ 77 w 89"/>
                    <a:gd name="T9" fmla="*/ 1 h 39"/>
                    <a:gd name="T10" fmla="*/ 68 w 89"/>
                    <a:gd name="T11" fmla="*/ 2 h 39"/>
                    <a:gd name="T12" fmla="*/ 59 w 89"/>
                    <a:gd name="T13" fmla="*/ 3 h 39"/>
                    <a:gd name="T14" fmla="*/ 48 w 89"/>
                    <a:gd name="T15" fmla="*/ 3 h 39"/>
                    <a:gd name="T16" fmla="*/ 38 w 89"/>
                    <a:gd name="T17" fmla="*/ 2 h 39"/>
                    <a:gd name="T18" fmla="*/ 27 w 89"/>
                    <a:gd name="T19" fmla="*/ 2 h 39"/>
                    <a:gd name="T20" fmla="*/ 19 w 89"/>
                    <a:gd name="T21" fmla="*/ 2 h 39"/>
                    <a:gd name="T22" fmla="*/ 13 w 89"/>
                    <a:gd name="T23" fmla="*/ 1 h 39"/>
                    <a:gd name="T24" fmla="*/ 10 w 89"/>
                    <a:gd name="T25" fmla="*/ 1 h 39"/>
                    <a:gd name="T26" fmla="*/ 7 w 89"/>
                    <a:gd name="T27" fmla="*/ 1 h 39"/>
                    <a:gd name="T28" fmla="*/ 5 w 89"/>
                    <a:gd name="T29" fmla="*/ 0 h 39"/>
                    <a:gd name="T30" fmla="*/ 3 w 89"/>
                    <a:gd name="T31" fmla="*/ 0 h 39"/>
                    <a:gd name="T32" fmla="*/ 1 w 89"/>
                    <a:gd name="T33" fmla="*/ 2 h 39"/>
                    <a:gd name="T34" fmla="*/ 0 w 89"/>
                    <a:gd name="T35" fmla="*/ 10 h 39"/>
                    <a:gd name="T36" fmla="*/ 0 w 89"/>
                    <a:gd name="T37" fmla="*/ 17 h 39"/>
                    <a:gd name="T38" fmla="*/ 0 w 89"/>
                    <a:gd name="T39" fmla="*/ 25 h 39"/>
                    <a:gd name="T40" fmla="*/ 1 w 89"/>
                    <a:gd name="T41" fmla="*/ 29 h 39"/>
                    <a:gd name="T42" fmla="*/ 3 w 89"/>
                    <a:gd name="T43" fmla="*/ 32 h 39"/>
                    <a:gd name="T44" fmla="*/ 4 w 89"/>
                    <a:gd name="T45" fmla="*/ 34 h 39"/>
                    <a:gd name="T46" fmla="*/ 5 w 89"/>
                    <a:gd name="T47" fmla="*/ 35 h 39"/>
                    <a:gd name="T48" fmla="*/ 8 w 89"/>
                    <a:gd name="T49" fmla="*/ 36 h 39"/>
                    <a:gd name="T50" fmla="*/ 13 w 89"/>
                    <a:gd name="T51" fmla="*/ 36 h 39"/>
                    <a:gd name="T52" fmla="*/ 20 w 89"/>
                    <a:gd name="T53" fmla="*/ 37 h 39"/>
                    <a:gd name="T54" fmla="*/ 31 w 89"/>
                    <a:gd name="T55" fmla="*/ 37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7 h 39"/>
                    <a:gd name="T64" fmla="*/ 81 w 89"/>
                    <a:gd name="T65" fmla="*/ 36 h 39"/>
                    <a:gd name="T66" fmla="*/ 85 w 89"/>
                    <a:gd name="T67" fmla="*/ 35 h 39"/>
                    <a:gd name="T68" fmla="*/ 87 w 89"/>
                    <a:gd name="T69" fmla="*/ 34 h 39"/>
                    <a:gd name="T70" fmla="*/ 89 w 89"/>
                    <a:gd name="T71" fmla="*/ 32 h 39"/>
                    <a:gd name="T72" fmla="*/ 89 w 89"/>
                    <a:gd name="T73" fmla="*/ 28 h 39"/>
                    <a:gd name="T74" fmla="*/ 89 w 89"/>
                    <a:gd name="T75" fmla="*/ 23 h 39"/>
                    <a:gd name="T76" fmla="*/ 88 w 89"/>
                    <a:gd name="T77" fmla="*/ 15 h 39"/>
                    <a:gd name="T78" fmla="*/ 87 w 89"/>
                    <a:gd name="T79" fmla="*/ 8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7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9" y="32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4" name="Freeform 463"/>
                <p:cNvSpPr>
                  <a:spLocks/>
                </p:cNvSpPr>
                <p:nvPr/>
              </p:nvSpPr>
              <p:spPr bwMode="auto">
                <a:xfrm>
                  <a:off x="2778" y="3388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7 w 89"/>
                    <a:gd name="T5" fmla="*/ 2 h 39"/>
                    <a:gd name="T6" fmla="*/ 85 w 89"/>
                    <a:gd name="T7" fmla="*/ 0 h 39"/>
                    <a:gd name="T8" fmla="*/ 81 w 89"/>
                    <a:gd name="T9" fmla="*/ 0 h 39"/>
                    <a:gd name="T10" fmla="*/ 77 w 89"/>
                    <a:gd name="T11" fmla="*/ 1 h 39"/>
                    <a:gd name="T12" fmla="*/ 77 w 89"/>
                    <a:gd name="T13" fmla="*/ 1 h 39"/>
                    <a:gd name="T14" fmla="*/ 68 w 89"/>
                    <a:gd name="T15" fmla="*/ 2 h 39"/>
                    <a:gd name="T16" fmla="*/ 59 w 89"/>
                    <a:gd name="T17" fmla="*/ 3 h 39"/>
                    <a:gd name="T18" fmla="*/ 48 w 89"/>
                    <a:gd name="T19" fmla="*/ 3 h 39"/>
                    <a:gd name="T20" fmla="*/ 38 w 89"/>
                    <a:gd name="T21" fmla="*/ 2 h 39"/>
                    <a:gd name="T22" fmla="*/ 27 w 89"/>
                    <a:gd name="T23" fmla="*/ 2 h 39"/>
                    <a:gd name="T24" fmla="*/ 19 w 89"/>
                    <a:gd name="T25" fmla="*/ 2 h 39"/>
                    <a:gd name="T26" fmla="*/ 13 w 89"/>
                    <a:gd name="T27" fmla="*/ 1 h 39"/>
                    <a:gd name="T28" fmla="*/ 10 w 89"/>
                    <a:gd name="T29" fmla="*/ 1 h 39"/>
                    <a:gd name="T30" fmla="*/ 10 w 89"/>
                    <a:gd name="T31" fmla="*/ 1 h 39"/>
                    <a:gd name="T32" fmla="*/ 7 w 89"/>
                    <a:gd name="T33" fmla="*/ 1 h 39"/>
                    <a:gd name="T34" fmla="*/ 5 w 89"/>
                    <a:gd name="T35" fmla="*/ 0 h 39"/>
                    <a:gd name="T36" fmla="*/ 3 w 89"/>
                    <a:gd name="T37" fmla="*/ 0 h 39"/>
                    <a:gd name="T38" fmla="*/ 1 w 89"/>
                    <a:gd name="T39" fmla="*/ 2 h 39"/>
                    <a:gd name="T40" fmla="*/ 1 w 89"/>
                    <a:gd name="T41" fmla="*/ 2 h 39"/>
                    <a:gd name="T42" fmla="*/ 0 w 89"/>
                    <a:gd name="T43" fmla="*/ 10 h 39"/>
                    <a:gd name="T44" fmla="*/ 0 w 89"/>
                    <a:gd name="T45" fmla="*/ 17 h 39"/>
                    <a:gd name="T46" fmla="*/ 0 w 89"/>
                    <a:gd name="T47" fmla="*/ 25 h 39"/>
                    <a:gd name="T48" fmla="*/ 1 w 89"/>
                    <a:gd name="T49" fmla="*/ 29 h 39"/>
                    <a:gd name="T50" fmla="*/ 1 w 89"/>
                    <a:gd name="T51" fmla="*/ 29 h 39"/>
                    <a:gd name="T52" fmla="*/ 3 w 89"/>
                    <a:gd name="T53" fmla="*/ 32 h 39"/>
                    <a:gd name="T54" fmla="*/ 4 w 89"/>
                    <a:gd name="T55" fmla="*/ 34 h 39"/>
                    <a:gd name="T56" fmla="*/ 5 w 89"/>
                    <a:gd name="T57" fmla="*/ 35 h 39"/>
                    <a:gd name="T58" fmla="*/ 8 w 89"/>
                    <a:gd name="T59" fmla="*/ 36 h 39"/>
                    <a:gd name="T60" fmla="*/ 8 w 89"/>
                    <a:gd name="T61" fmla="*/ 36 h 39"/>
                    <a:gd name="T62" fmla="*/ 13 w 89"/>
                    <a:gd name="T63" fmla="*/ 36 h 39"/>
                    <a:gd name="T64" fmla="*/ 20 w 89"/>
                    <a:gd name="T65" fmla="*/ 37 h 39"/>
                    <a:gd name="T66" fmla="*/ 31 w 89"/>
                    <a:gd name="T67" fmla="*/ 37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7 h 39"/>
                    <a:gd name="T76" fmla="*/ 81 w 89"/>
                    <a:gd name="T77" fmla="*/ 36 h 39"/>
                    <a:gd name="T78" fmla="*/ 81 w 89"/>
                    <a:gd name="T79" fmla="*/ 36 h 39"/>
                    <a:gd name="T80" fmla="*/ 85 w 89"/>
                    <a:gd name="T81" fmla="*/ 35 h 39"/>
                    <a:gd name="T82" fmla="*/ 87 w 89"/>
                    <a:gd name="T83" fmla="*/ 34 h 39"/>
                    <a:gd name="T84" fmla="*/ 89 w 89"/>
                    <a:gd name="T85" fmla="*/ 32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3 h 39"/>
                    <a:gd name="T92" fmla="*/ 88 w 89"/>
                    <a:gd name="T93" fmla="*/ 15 h 39"/>
                    <a:gd name="T94" fmla="*/ 87 w 89"/>
                    <a:gd name="T95" fmla="*/ 8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7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7" y="1"/>
                      </a:lnTo>
                      <a:lnTo>
                        <a:pt x="77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9" y="32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5" name="Freeform 464"/>
                <p:cNvSpPr>
                  <a:spLocks/>
                </p:cNvSpPr>
                <p:nvPr/>
              </p:nvSpPr>
              <p:spPr bwMode="auto">
                <a:xfrm>
                  <a:off x="2661" y="3387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6 w 89"/>
                    <a:gd name="T3" fmla="*/ 2 h 38"/>
                    <a:gd name="T4" fmla="*/ 83 w 89"/>
                    <a:gd name="T5" fmla="*/ 0 h 38"/>
                    <a:gd name="T6" fmla="*/ 81 w 89"/>
                    <a:gd name="T7" fmla="*/ 0 h 38"/>
                    <a:gd name="T8" fmla="*/ 76 w 89"/>
                    <a:gd name="T9" fmla="*/ 1 h 38"/>
                    <a:gd name="T10" fmla="*/ 68 w 89"/>
                    <a:gd name="T11" fmla="*/ 2 h 38"/>
                    <a:gd name="T12" fmla="*/ 59 w 89"/>
                    <a:gd name="T13" fmla="*/ 3 h 38"/>
                    <a:gd name="T14" fmla="*/ 48 w 89"/>
                    <a:gd name="T15" fmla="*/ 3 h 38"/>
                    <a:gd name="T16" fmla="*/ 37 w 89"/>
                    <a:gd name="T17" fmla="*/ 2 h 38"/>
                    <a:gd name="T18" fmla="*/ 27 w 89"/>
                    <a:gd name="T19" fmla="*/ 2 h 38"/>
                    <a:gd name="T20" fmla="*/ 19 w 89"/>
                    <a:gd name="T21" fmla="*/ 2 h 38"/>
                    <a:gd name="T22" fmla="*/ 13 w 89"/>
                    <a:gd name="T23" fmla="*/ 1 h 38"/>
                    <a:gd name="T24" fmla="*/ 9 w 89"/>
                    <a:gd name="T25" fmla="*/ 1 h 38"/>
                    <a:gd name="T26" fmla="*/ 7 w 89"/>
                    <a:gd name="T27" fmla="*/ 1 h 38"/>
                    <a:gd name="T28" fmla="*/ 3 w 89"/>
                    <a:gd name="T29" fmla="*/ 0 h 38"/>
                    <a:gd name="T30" fmla="*/ 2 w 89"/>
                    <a:gd name="T31" fmla="*/ 1 h 38"/>
                    <a:gd name="T32" fmla="*/ 1 w 89"/>
                    <a:gd name="T33" fmla="*/ 3 h 38"/>
                    <a:gd name="T34" fmla="*/ 0 w 89"/>
                    <a:gd name="T35" fmla="*/ 10 h 38"/>
                    <a:gd name="T36" fmla="*/ 0 w 89"/>
                    <a:gd name="T37" fmla="*/ 17 h 38"/>
                    <a:gd name="T38" fmla="*/ 0 w 89"/>
                    <a:gd name="T39" fmla="*/ 24 h 38"/>
                    <a:gd name="T40" fmla="*/ 1 w 89"/>
                    <a:gd name="T41" fmla="*/ 29 h 38"/>
                    <a:gd name="T42" fmla="*/ 1 w 89"/>
                    <a:gd name="T43" fmla="*/ 31 h 38"/>
                    <a:gd name="T44" fmla="*/ 2 w 89"/>
                    <a:gd name="T45" fmla="*/ 34 h 38"/>
                    <a:gd name="T46" fmla="*/ 4 w 89"/>
                    <a:gd name="T47" fmla="*/ 35 h 38"/>
                    <a:gd name="T48" fmla="*/ 8 w 89"/>
                    <a:gd name="T49" fmla="*/ 36 h 38"/>
                    <a:gd name="T50" fmla="*/ 13 w 89"/>
                    <a:gd name="T51" fmla="*/ 36 h 38"/>
                    <a:gd name="T52" fmla="*/ 20 w 89"/>
                    <a:gd name="T53" fmla="*/ 37 h 38"/>
                    <a:gd name="T54" fmla="*/ 30 w 89"/>
                    <a:gd name="T55" fmla="*/ 37 h 38"/>
                    <a:gd name="T56" fmla="*/ 42 w 89"/>
                    <a:gd name="T57" fmla="*/ 38 h 38"/>
                    <a:gd name="T58" fmla="*/ 54 w 89"/>
                    <a:gd name="T59" fmla="*/ 38 h 38"/>
                    <a:gd name="T60" fmla="*/ 66 w 89"/>
                    <a:gd name="T61" fmla="*/ 38 h 38"/>
                    <a:gd name="T62" fmla="*/ 75 w 89"/>
                    <a:gd name="T63" fmla="*/ 37 h 38"/>
                    <a:gd name="T64" fmla="*/ 81 w 89"/>
                    <a:gd name="T65" fmla="*/ 36 h 38"/>
                    <a:gd name="T66" fmla="*/ 84 w 89"/>
                    <a:gd name="T67" fmla="*/ 35 h 38"/>
                    <a:gd name="T68" fmla="*/ 87 w 89"/>
                    <a:gd name="T69" fmla="*/ 34 h 38"/>
                    <a:gd name="T70" fmla="*/ 88 w 89"/>
                    <a:gd name="T71" fmla="*/ 31 h 38"/>
                    <a:gd name="T72" fmla="*/ 89 w 89"/>
                    <a:gd name="T73" fmla="*/ 28 h 38"/>
                    <a:gd name="T74" fmla="*/ 89 w 89"/>
                    <a:gd name="T75" fmla="*/ 23 h 38"/>
                    <a:gd name="T76" fmla="*/ 88 w 89"/>
                    <a:gd name="T77" fmla="*/ 15 h 38"/>
                    <a:gd name="T78" fmla="*/ 87 w 89"/>
                    <a:gd name="T79" fmla="*/ 8 h 38"/>
                    <a:gd name="T80" fmla="*/ 87 w 89"/>
                    <a:gd name="T81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6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1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6" name="Freeform 465"/>
                <p:cNvSpPr>
                  <a:spLocks/>
                </p:cNvSpPr>
                <p:nvPr/>
              </p:nvSpPr>
              <p:spPr bwMode="auto">
                <a:xfrm>
                  <a:off x="2661" y="3387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7 w 89"/>
                    <a:gd name="T3" fmla="*/ 4 h 38"/>
                    <a:gd name="T4" fmla="*/ 86 w 89"/>
                    <a:gd name="T5" fmla="*/ 2 h 38"/>
                    <a:gd name="T6" fmla="*/ 83 w 89"/>
                    <a:gd name="T7" fmla="*/ 0 h 38"/>
                    <a:gd name="T8" fmla="*/ 81 w 89"/>
                    <a:gd name="T9" fmla="*/ 0 h 38"/>
                    <a:gd name="T10" fmla="*/ 76 w 89"/>
                    <a:gd name="T11" fmla="*/ 1 h 38"/>
                    <a:gd name="T12" fmla="*/ 76 w 89"/>
                    <a:gd name="T13" fmla="*/ 1 h 38"/>
                    <a:gd name="T14" fmla="*/ 68 w 89"/>
                    <a:gd name="T15" fmla="*/ 2 h 38"/>
                    <a:gd name="T16" fmla="*/ 59 w 89"/>
                    <a:gd name="T17" fmla="*/ 3 h 38"/>
                    <a:gd name="T18" fmla="*/ 48 w 89"/>
                    <a:gd name="T19" fmla="*/ 3 h 38"/>
                    <a:gd name="T20" fmla="*/ 37 w 89"/>
                    <a:gd name="T21" fmla="*/ 2 h 38"/>
                    <a:gd name="T22" fmla="*/ 27 w 89"/>
                    <a:gd name="T23" fmla="*/ 2 h 38"/>
                    <a:gd name="T24" fmla="*/ 19 w 89"/>
                    <a:gd name="T25" fmla="*/ 2 h 38"/>
                    <a:gd name="T26" fmla="*/ 13 w 89"/>
                    <a:gd name="T27" fmla="*/ 1 h 38"/>
                    <a:gd name="T28" fmla="*/ 9 w 89"/>
                    <a:gd name="T29" fmla="*/ 1 h 38"/>
                    <a:gd name="T30" fmla="*/ 9 w 89"/>
                    <a:gd name="T31" fmla="*/ 1 h 38"/>
                    <a:gd name="T32" fmla="*/ 7 w 89"/>
                    <a:gd name="T33" fmla="*/ 1 h 38"/>
                    <a:gd name="T34" fmla="*/ 3 w 89"/>
                    <a:gd name="T35" fmla="*/ 0 h 38"/>
                    <a:gd name="T36" fmla="*/ 2 w 89"/>
                    <a:gd name="T37" fmla="*/ 1 h 38"/>
                    <a:gd name="T38" fmla="*/ 1 w 89"/>
                    <a:gd name="T39" fmla="*/ 3 h 38"/>
                    <a:gd name="T40" fmla="*/ 1 w 89"/>
                    <a:gd name="T41" fmla="*/ 3 h 38"/>
                    <a:gd name="T42" fmla="*/ 0 w 89"/>
                    <a:gd name="T43" fmla="*/ 10 h 38"/>
                    <a:gd name="T44" fmla="*/ 0 w 89"/>
                    <a:gd name="T45" fmla="*/ 17 h 38"/>
                    <a:gd name="T46" fmla="*/ 0 w 89"/>
                    <a:gd name="T47" fmla="*/ 24 h 38"/>
                    <a:gd name="T48" fmla="*/ 1 w 89"/>
                    <a:gd name="T49" fmla="*/ 29 h 38"/>
                    <a:gd name="T50" fmla="*/ 1 w 89"/>
                    <a:gd name="T51" fmla="*/ 29 h 38"/>
                    <a:gd name="T52" fmla="*/ 1 w 89"/>
                    <a:gd name="T53" fmla="*/ 31 h 38"/>
                    <a:gd name="T54" fmla="*/ 2 w 89"/>
                    <a:gd name="T55" fmla="*/ 34 h 38"/>
                    <a:gd name="T56" fmla="*/ 4 w 89"/>
                    <a:gd name="T57" fmla="*/ 35 h 38"/>
                    <a:gd name="T58" fmla="*/ 8 w 89"/>
                    <a:gd name="T59" fmla="*/ 36 h 38"/>
                    <a:gd name="T60" fmla="*/ 8 w 89"/>
                    <a:gd name="T61" fmla="*/ 36 h 38"/>
                    <a:gd name="T62" fmla="*/ 13 w 89"/>
                    <a:gd name="T63" fmla="*/ 36 h 38"/>
                    <a:gd name="T64" fmla="*/ 20 w 89"/>
                    <a:gd name="T65" fmla="*/ 37 h 38"/>
                    <a:gd name="T66" fmla="*/ 30 w 89"/>
                    <a:gd name="T67" fmla="*/ 37 h 38"/>
                    <a:gd name="T68" fmla="*/ 42 w 89"/>
                    <a:gd name="T69" fmla="*/ 38 h 38"/>
                    <a:gd name="T70" fmla="*/ 54 w 89"/>
                    <a:gd name="T71" fmla="*/ 38 h 38"/>
                    <a:gd name="T72" fmla="*/ 66 w 89"/>
                    <a:gd name="T73" fmla="*/ 38 h 38"/>
                    <a:gd name="T74" fmla="*/ 75 w 89"/>
                    <a:gd name="T75" fmla="*/ 37 h 38"/>
                    <a:gd name="T76" fmla="*/ 81 w 89"/>
                    <a:gd name="T77" fmla="*/ 36 h 38"/>
                    <a:gd name="T78" fmla="*/ 81 w 89"/>
                    <a:gd name="T79" fmla="*/ 36 h 38"/>
                    <a:gd name="T80" fmla="*/ 84 w 89"/>
                    <a:gd name="T81" fmla="*/ 35 h 38"/>
                    <a:gd name="T82" fmla="*/ 87 w 89"/>
                    <a:gd name="T83" fmla="*/ 34 h 38"/>
                    <a:gd name="T84" fmla="*/ 88 w 89"/>
                    <a:gd name="T85" fmla="*/ 31 h 38"/>
                    <a:gd name="T86" fmla="*/ 89 w 89"/>
                    <a:gd name="T87" fmla="*/ 28 h 38"/>
                    <a:gd name="T88" fmla="*/ 89 w 89"/>
                    <a:gd name="T89" fmla="*/ 28 h 38"/>
                    <a:gd name="T90" fmla="*/ 89 w 89"/>
                    <a:gd name="T91" fmla="*/ 23 h 38"/>
                    <a:gd name="T92" fmla="*/ 88 w 89"/>
                    <a:gd name="T93" fmla="*/ 15 h 38"/>
                    <a:gd name="T94" fmla="*/ 87 w 89"/>
                    <a:gd name="T95" fmla="*/ 8 h 38"/>
                    <a:gd name="T96" fmla="*/ 87 w 89"/>
                    <a:gd name="T97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6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1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7" name="Freeform 466"/>
                <p:cNvSpPr>
                  <a:spLocks/>
                </p:cNvSpPr>
                <p:nvPr/>
              </p:nvSpPr>
              <p:spPr bwMode="auto">
                <a:xfrm>
                  <a:off x="2543" y="3384"/>
                  <a:ext cx="90" cy="39"/>
                </a:xfrm>
                <a:custGeom>
                  <a:avLst/>
                  <a:gdLst>
                    <a:gd name="T0" fmla="*/ 87 w 90"/>
                    <a:gd name="T1" fmla="*/ 5 h 39"/>
                    <a:gd name="T2" fmla="*/ 86 w 90"/>
                    <a:gd name="T3" fmla="*/ 3 h 39"/>
                    <a:gd name="T4" fmla="*/ 85 w 90"/>
                    <a:gd name="T5" fmla="*/ 0 h 39"/>
                    <a:gd name="T6" fmla="*/ 81 w 90"/>
                    <a:gd name="T7" fmla="*/ 0 h 39"/>
                    <a:gd name="T8" fmla="*/ 77 w 90"/>
                    <a:gd name="T9" fmla="*/ 2 h 39"/>
                    <a:gd name="T10" fmla="*/ 68 w 90"/>
                    <a:gd name="T11" fmla="*/ 3 h 39"/>
                    <a:gd name="T12" fmla="*/ 59 w 90"/>
                    <a:gd name="T13" fmla="*/ 4 h 39"/>
                    <a:gd name="T14" fmla="*/ 49 w 90"/>
                    <a:gd name="T15" fmla="*/ 4 h 39"/>
                    <a:gd name="T16" fmla="*/ 38 w 90"/>
                    <a:gd name="T17" fmla="*/ 3 h 39"/>
                    <a:gd name="T18" fmla="*/ 27 w 90"/>
                    <a:gd name="T19" fmla="*/ 3 h 39"/>
                    <a:gd name="T20" fmla="*/ 19 w 90"/>
                    <a:gd name="T21" fmla="*/ 3 h 39"/>
                    <a:gd name="T22" fmla="*/ 13 w 90"/>
                    <a:gd name="T23" fmla="*/ 2 h 39"/>
                    <a:gd name="T24" fmla="*/ 10 w 90"/>
                    <a:gd name="T25" fmla="*/ 2 h 39"/>
                    <a:gd name="T26" fmla="*/ 7 w 90"/>
                    <a:gd name="T27" fmla="*/ 2 h 39"/>
                    <a:gd name="T28" fmla="*/ 4 w 90"/>
                    <a:gd name="T29" fmla="*/ 0 h 39"/>
                    <a:gd name="T30" fmla="*/ 3 w 90"/>
                    <a:gd name="T31" fmla="*/ 0 h 39"/>
                    <a:gd name="T32" fmla="*/ 2 w 90"/>
                    <a:gd name="T33" fmla="*/ 3 h 39"/>
                    <a:gd name="T34" fmla="*/ 0 w 90"/>
                    <a:gd name="T35" fmla="*/ 11 h 39"/>
                    <a:gd name="T36" fmla="*/ 0 w 90"/>
                    <a:gd name="T37" fmla="*/ 18 h 39"/>
                    <a:gd name="T38" fmla="*/ 0 w 90"/>
                    <a:gd name="T39" fmla="*/ 25 h 39"/>
                    <a:gd name="T40" fmla="*/ 2 w 90"/>
                    <a:gd name="T41" fmla="*/ 29 h 39"/>
                    <a:gd name="T42" fmla="*/ 3 w 90"/>
                    <a:gd name="T43" fmla="*/ 32 h 39"/>
                    <a:gd name="T44" fmla="*/ 4 w 90"/>
                    <a:gd name="T45" fmla="*/ 34 h 39"/>
                    <a:gd name="T46" fmla="*/ 5 w 90"/>
                    <a:gd name="T47" fmla="*/ 36 h 39"/>
                    <a:gd name="T48" fmla="*/ 9 w 90"/>
                    <a:gd name="T49" fmla="*/ 37 h 39"/>
                    <a:gd name="T50" fmla="*/ 13 w 90"/>
                    <a:gd name="T51" fmla="*/ 37 h 39"/>
                    <a:gd name="T52" fmla="*/ 20 w 90"/>
                    <a:gd name="T53" fmla="*/ 38 h 39"/>
                    <a:gd name="T54" fmla="*/ 31 w 90"/>
                    <a:gd name="T55" fmla="*/ 38 h 39"/>
                    <a:gd name="T56" fmla="*/ 43 w 90"/>
                    <a:gd name="T57" fmla="*/ 39 h 39"/>
                    <a:gd name="T58" fmla="*/ 54 w 90"/>
                    <a:gd name="T59" fmla="*/ 39 h 39"/>
                    <a:gd name="T60" fmla="*/ 66 w 90"/>
                    <a:gd name="T61" fmla="*/ 39 h 39"/>
                    <a:gd name="T62" fmla="*/ 76 w 90"/>
                    <a:gd name="T63" fmla="*/ 38 h 39"/>
                    <a:gd name="T64" fmla="*/ 81 w 90"/>
                    <a:gd name="T65" fmla="*/ 37 h 39"/>
                    <a:gd name="T66" fmla="*/ 85 w 90"/>
                    <a:gd name="T67" fmla="*/ 36 h 39"/>
                    <a:gd name="T68" fmla="*/ 87 w 90"/>
                    <a:gd name="T69" fmla="*/ 33 h 39"/>
                    <a:gd name="T70" fmla="*/ 88 w 90"/>
                    <a:gd name="T71" fmla="*/ 31 h 39"/>
                    <a:gd name="T72" fmla="*/ 90 w 90"/>
                    <a:gd name="T73" fmla="*/ 29 h 39"/>
                    <a:gd name="T74" fmla="*/ 90 w 90"/>
                    <a:gd name="T75" fmla="*/ 24 h 39"/>
                    <a:gd name="T76" fmla="*/ 88 w 90"/>
                    <a:gd name="T77" fmla="*/ 16 h 39"/>
                    <a:gd name="T78" fmla="*/ 87 w 90"/>
                    <a:gd name="T79" fmla="*/ 9 h 39"/>
                    <a:gd name="T80" fmla="*/ 87 w 90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90" h="39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7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2" y="29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6" y="38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3"/>
                      </a:lnTo>
                      <a:lnTo>
                        <a:pt x="88" y="31"/>
                      </a:lnTo>
                      <a:lnTo>
                        <a:pt x="90" y="29"/>
                      </a:lnTo>
                      <a:lnTo>
                        <a:pt x="90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Freeform 467"/>
                <p:cNvSpPr>
                  <a:spLocks/>
                </p:cNvSpPr>
                <p:nvPr/>
              </p:nvSpPr>
              <p:spPr bwMode="auto">
                <a:xfrm>
                  <a:off x="2543" y="3384"/>
                  <a:ext cx="90" cy="39"/>
                </a:xfrm>
                <a:custGeom>
                  <a:avLst/>
                  <a:gdLst>
                    <a:gd name="T0" fmla="*/ 87 w 90"/>
                    <a:gd name="T1" fmla="*/ 5 h 39"/>
                    <a:gd name="T2" fmla="*/ 87 w 90"/>
                    <a:gd name="T3" fmla="*/ 5 h 39"/>
                    <a:gd name="T4" fmla="*/ 86 w 90"/>
                    <a:gd name="T5" fmla="*/ 3 h 39"/>
                    <a:gd name="T6" fmla="*/ 85 w 90"/>
                    <a:gd name="T7" fmla="*/ 0 h 39"/>
                    <a:gd name="T8" fmla="*/ 81 w 90"/>
                    <a:gd name="T9" fmla="*/ 0 h 39"/>
                    <a:gd name="T10" fmla="*/ 77 w 90"/>
                    <a:gd name="T11" fmla="*/ 2 h 39"/>
                    <a:gd name="T12" fmla="*/ 77 w 90"/>
                    <a:gd name="T13" fmla="*/ 2 h 39"/>
                    <a:gd name="T14" fmla="*/ 68 w 90"/>
                    <a:gd name="T15" fmla="*/ 3 h 39"/>
                    <a:gd name="T16" fmla="*/ 59 w 90"/>
                    <a:gd name="T17" fmla="*/ 4 h 39"/>
                    <a:gd name="T18" fmla="*/ 49 w 90"/>
                    <a:gd name="T19" fmla="*/ 4 h 39"/>
                    <a:gd name="T20" fmla="*/ 38 w 90"/>
                    <a:gd name="T21" fmla="*/ 3 h 39"/>
                    <a:gd name="T22" fmla="*/ 27 w 90"/>
                    <a:gd name="T23" fmla="*/ 3 h 39"/>
                    <a:gd name="T24" fmla="*/ 19 w 90"/>
                    <a:gd name="T25" fmla="*/ 3 h 39"/>
                    <a:gd name="T26" fmla="*/ 13 w 90"/>
                    <a:gd name="T27" fmla="*/ 2 h 39"/>
                    <a:gd name="T28" fmla="*/ 10 w 90"/>
                    <a:gd name="T29" fmla="*/ 2 h 39"/>
                    <a:gd name="T30" fmla="*/ 10 w 90"/>
                    <a:gd name="T31" fmla="*/ 2 h 39"/>
                    <a:gd name="T32" fmla="*/ 7 w 90"/>
                    <a:gd name="T33" fmla="*/ 2 h 39"/>
                    <a:gd name="T34" fmla="*/ 4 w 90"/>
                    <a:gd name="T35" fmla="*/ 0 h 39"/>
                    <a:gd name="T36" fmla="*/ 3 w 90"/>
                    <a:gd name="T37" fmla="*/ 0 h 39"/>
                    <a:gd name="T38" fmla="*/ 2 w 90"/>
                    <a:gd name="T39" fmla="*/ 3 h 39"/>
                    <a:gd name="T40" fmla="*/ 2 w 90"/>
                    <a:gd name="T41" fmla="*/ 3 h 39"/>
                    <a:gd name="T42" fmla="*/ 0 w 90"/>
                    <a:gd name="T43" fmla="*/ 11 h 39"/>
                    <a:gd name="T44" fmla="*/ 0 w 90"/>
                    <a:gd name="T45" fmla="*/ 18 h 39"/>
                    <a:gd name="T46" fmla="*/ 0 w 90"/>
                    <a:gd name="T47" fmla="*/ 25 h 39"/>
                    <a:gd name="T48" fmla="*/ 2 w 90"/>
                    <a:gd name="T49" fmla="*/ 29 h 39"/>
                    <a:gd name="T50" fmla="*/ 2 w 90"/>
                    <a:gd name="T51" fmla="*/ 29 h 39"/>
                    <a:gd name="T52" fmla="*/ 3 w 90"/>
                    <a:gd name="T53" fmla="*/ 32 h 39"/>
                    <a:gd name="T54" fmla="*/ 4 w 90"/>
                    <a:gd name="T55" fmla="*/ 34 h 39"/>
                    <a:gd name="T56" fmla="*/ 5 w 90"/>
                    <a:gd name="T57" fmla="*/ 36 h 39"/>
                    <a:gd name="T58" fmla="*/ 9 w 90"/>
                    <a:gd name="T59" fmla="*/ 37 h 39"/>
                    <a:gd name="T60" fmla="*/ 9 w 90"/>
                    <a:gd name="T61" fmla="*/ 37 h 39"/>
                    <a:gd name="T62" fmla="*/ 13 w 90"/>
                    <a:gd name="T63" fmla="*/ 37 h 39"/>
                    <a:gd name="T64" fmla="*/ 20 w 90"/>
                    <a:gd name="T65" fmla="*/ 38 h 39"/>
                    <a:gd name="T66" fmla="*/ 31 w 90"/>
                    <a:gd name="T67" fmla="*/ 38 h 39"/>
                    <a:gd name="T68" fmla="*/ 43 w 90"/>
                    <a:gd name="T69" fmla="*/ 39 h 39"/>
                    <a:gd name="T70" fmla="*/ 54 w 90"/>
                    <a:gd name="T71" fmla="*/ 39 h 39"/>
                    <a:gd name="T72" fmla="*/ 66 w 90"/>
                    <a:gd name="T73" fmla="*/ 39 h 39"/>
                    <a:gd name="T74" fmla="*/ 76 w 90"/>
                    <a:gd name="T75" fmla="*/ 38 h 39"/>
                    <a:gd name="T76" fmla="*/ 81 w 90"/>
                    <a:gd name="T77" fmla="*/ 37 h 39"/>
                    <a:gd name="T78" fmla="*/ 81 w 90"/>
                    <a:gd name="T79" fmla="*/ 37 h 39"/>
                    <a:gd name="T80" fmla="*/ 85 w 90"/>
                    <a:gd name="T81" fmla="*/ 36 h 39"/>
                    <a:gd name="T82" fmla="*/ 87 w 90"/>
                    <a:gd name="T83" fmla="*/ 33 h 39"/>
                    <a:gd name="T84" fmla="*/ 88 w 90"/>
                    <a:gd name="T85" fmla="*/ 31 h 39"/>
                    <a:gd name="T86" fmla="*/ 90 w 90"/>
                    <a:gd name="T87" fmla="*/ 29 h 39"/>
                    <a:gd name="T88" fmla="*/ 90 w 90"/>
                    <a:gd name="T89" fmla="*/ 29 h 39"/>
                    <a:gd name="T90" fmla="*/ 90 w 90"/>
                    <a:gd name="T91" fmla="*/ 24 h 39"/>
                    <a:gd name="T92" fmla="*/ 88 w 90"/>
                    <a:gd name="T93" fmla="*/ 16 h 39"/>
                    <a:gd name="T94" fmla="*/ 87 w 90"/>
                    <a:gd name="T95" fmla="*/ 9 h 39"/>
                    <a:gd name="T96" fmla="*/ 87 w 90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7" y="2"/>
                      </a:lnTo>
                      <a:lnTo>
                        <a:pt x="77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2" y="29"/>
                      </a:lnTo>
                      <a:lnTo>
                        <a:pt x="2" y="29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9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6" y="38"/>
                      </a:lnTo>
                      <a:lnTo>
                        <a:pt x="81" y="37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3"/>
                      </a:lnTo>
                      <a:lnTo>
                        <a:pt x="88" y="31"/>
                      </a:lnTo>
                      <a:lnTo>
                        <a:pt x="90" y="29"/>
                      </a:lnTo>
                      <a:lnTo>
                        <a:pt x="90" y="29"/>
                      </a:lnTo>
                      <a:lnTo>
                        <a:pt x="90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Freeform 468"/>
                <p:cNvSpPr>
                  <a:spLocks/>
                </p:cNvSpPr>
                <p:nvPr/>
              </p:nvSpPr>
              <p:spPr bwMode="auto">
                <a:xfrm>
                  <a:off x="2427" y="3382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6 w 89"/>
                    <a:gd name="T3" fmla="*/ 2 h 39"/>
                    <a:gd name="T4" fmla="*/ 85 w 89"/>
                    <a:gd name="T5" fmla="*/ 0 h 39"/>
                    <a:gd name="T6" fmla="*/ 81 w 89"/>
                    <a:gd name="T7" fmla="*/ 0 h 39"/>
                    <a:gd name="T8" fmla="*/ 76 w 89"/>
                    <a:gd name="T9" fmla="*/ 1 h 39"/>
                    <a:gd name="T10" fmla="*/ 68 w 89"/>
                    <a:gd name="T11" fmla="*/ 2 h 39"/>
                    <a:gd name="T12" fmla="*/ 59 w 89"/>
                    <a:gd name="T13" fmla="*/ 4 h 39"/>
                    <a:gd name="T14" fmla="*/ 48 w 89"/>
                    <a:gd name="T15" fmla="*/ 4 h 39"/>
                    <a:gd name="T16" fmla="*/ 38 w 89"/>
                    <a:gd name="T17" fmla="*/ 2 h 39"/>
                    <a:gd name="T18" fmla="*/ 27 w 89"/>
                    <a:gd name="T19" fmla="*/ 2 h 39"/>
                    <a:gd name="T20" fmla="*/ 19 w 89"/>
                    <a:gd name="T21" fmla="*/ 2 h 39"/>
                    <a:gd name="T22" fmla="*/ 13 w 89"/>
                    <a:gd name="T23" fmla="*/ 1 h 39"/>
                    <a:gd name="T24" fmla="*/ 10 w 89"/>
                    <a:gd name="T25" fmla="*/ 1 h 39"/>
                    <a:gd name="T26" fmla="*/ 7 w 89"/>
                    <a:gd name="T27" fmla="*/ 1 h 39"/>
                    <a:gd name="T28" fmla="*/ 5 w 89"/>
                    <a:gd name="T29" fmla="*/ 0 h 39"/>
                    <a:gd name="T30" fmla="*/ 3 w 89"/>
                    <a:gd name="T31" fmla="*/ 1 h 39"/>
                    <a:gd name="T32" fmla="*/ 1 w 89"/>
                    <a:gd name="T33" fmla="*/ 4 h 39"/>
                    <a:gd name="T34" fmla="*/ 0 w 89"/>
                    <a:gd name="T35" fmla="*/ 11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1 w 89"/>
                    <a:gd name="T41" fmla="*/ 29 h 39"/>
                    <a:gd name="T42" fmla="*/ 3 w 89"/>
                    <a:gd name="T43" fmla="*/ 32 h 39"/>
                    <a:gd name="T44" fmla="*/ 4 w 89"/>
                    <a:gd name="T45" fmla="*/ 34 h 39"/>
                    <a:gd name="T46" fmla="*/ 5 w 89"/>
                    <a:gd name="T47" fmla="*/ 35 h 39"/>
                    <a:gd name="T48" fmla="*/ 8 w 89"/>
                    <a:gd name="T49" fmla="*/ 36 h 39"/>
                    <a:gd name="T50" fmla="*/ 13 w 89"/>
                    <a:gd name="T51" fmla="*/ 36 h 39"/>
                    <a:gd name="T52" fmla="*/ 20 w 89"/>
                    <a:gd name="T53" fmla="*/ 38 h 39"/>
                    <a:gd name="T54" fmla="*/ 31 w 89"/>
                    <a:gd name="T55" fmla="*/ 38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8 h 39"/>
                    <a:gd name="T64" fmla="*/ 81 w 89"/>
                    <a:gd name="T65" fmla="*/ 36 h 39"/>
                    <a:gd name="T66" fmla="*/ 85 w 89"/>
                    <a:gd name="T67" fmla="*/ 35 h 39"/>
                    <a:gd name="T68" fmla="*/ 87 w 89"/>
                    <a:gd name="T69" fmla="*/ 34 h 39"/>
                    <a:gd name="T70" fmla="*/ 88 w 89"/>
                    <a:gd name="T71" fmla="*/ 32 h 39"/>
                    <a:gd name="T72" fmla="*/ 89 w 89"/>
                    <a:gd name="T73" fmla="*/ 28 h 39"/>
                    <a:gd name="T74" fmla="*/ 89 w 89"/>
                    <a:gd name="T75" fmla="*/ 23 h 39"/>
                    <a:gd name="T76" fmla="*/ 88 w 89"/>
                    <a:gd name="T77" fmla="*/ 15 h 39"/>
                    <a:gd name="T78" fmla="*/ 87 w 89"/>
                    <a:gd name="T79" fmla="*/ 8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Freeform 469"/>
                <p:cNvSpPr>
                  <a:spLocks/>
                </p:cNvSpPr>
                <p:nvPr/>
              </p:nvSpPr>
              <p:spPr bwMode="auto">
                <a:xfrm>
                  <a:off x="2427" y="3382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6 w 89"/>
                    <a:gd name="T5" fmla="*/ 2 h 39"/>
                    <a:gd name="T6" fmla="*/ 85 w 89"/>
                    <a:gd name="T7" fmla="*/ 0 h 39"/>
                    <a:gd name="T8" fmla="*/ 81 w 89"/>
                    <a:gd name="T9" fmla="*/ 0 h 39"/>
                    <a:gd name="T10" fmla="*/ 76 w 89"/>
                    <a:gd name="T11" fmla="*/ 1 h 39"/>
                    <a:gd name="T12" fmla="*/ 76 w 89"/>
                    <a:gd name="T13" fmla="*/ 1 h 39"/>
                    <a:gd name="T14" fmla="*/ 68 w 89"/>
                    <a:gd name="T15" fmla="*/ 2 h 39"/>
                    <a:gd name="T16" fmla="*/ 59 w 89"/>
                    <a:gd name="T17" fmla="*/ 4 h 39"/>
                    <a:gd name="T18" fmla="*/ 48 w 89"/>
                    <a:gd name="T19" fmla="*/ 4 h 39"/>
                    <a:gd name="T20" fmla="*/ 38 w 89"/>
                    <a:gd name="T21" fmla="*/ 2 h 39"/>
                    <a:gd name="T22" fmla="*/ 27 w 89"/>
                    <a:gd name="T23" fmla="*/ 2 h 39"/>
                    <a:gd name="T24" fmla="*/ 19 w 89"/>
                    <a:gd name="T25" fmla="*/ 2 h 39"/>
                    <a:gd name="T26" fmla="*/ 13 w 89"/>
                    <a:gd name="T27" fmla="*/ 1 h 39"/>
                    <a:gd name="T28" fmla="*/ 10 w 89"/>
                    <a:gd name="T29" fmla="*/ 1 h 39"/>
                    <a:gd name="T30" fmla="*/ 10 w 89"/>
                    <a:gd name="T31" fmla="*/ 1 h 39"/>
                    <a:gd name="T32" fmla="*/ 7 w 89"/>
                    <a:gd name="T33" fmla="*/ 1 h 39"/>
                    <a:gd name="T34" fmla="*/ 5 w 89"/>
                    <a:gd name="T35" fmla="*/ 0 h 39"/>
                    <a:gd name="T36" fmla="*/ 3 w 89"/>
                    <a:gd name="T37" fmla="*/ 1 h 39"/>
                    <a:gd name="T38" fmla="*/ 1 w 89"/>
                    <a:gd name="T39" fmla="*/ 4 h 39"/>
                    <a:gd name="T40" fmla="*/ 1 w 89"/>
                    <a:gd name="T41" fmla="*/ 4 h 39"/>
                    <a:gd name="T42" fmla="*/ 0 w 89"/>
                    <a:gd name="T43" fmla="*/ 11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1 w 89"/>
                    <a:gd name="T49" fmla="*/ 29 h 39"/>
                    <a:gd name="T50" fmla="*/ 1 w 89"/>
                    <a:gd name="T51" fmla="*/ 29 h 39"/>
                    <a:gd name="T52" fmla="*/ 3 w 89"/>
                    <a:gd name="T53" fmla="*/ 32 h 39"/>
                    <a:gd name="T54" fmla="*/ 4 w 89"/>
                    <a:gd name="T55" fmla="*/ 34 h 39"/>
                    <a:gd name="T56" fmla="*/ 5 w 89"/>
                    <a:gd name="T57" fmla="*/ 35 h 39"/>
                    <a:gd name="T58" fmla="*/ 8 w 89"/>
                    <a:gd name="T59" fmla="*/ 36 h 39"/>
                    <a:gd name="T60" fmla="*/ 8 w 89"/>
                    <a:gd name="T61" fmla="*/ 36 h 39"/>
                    <a:gd name="T62" fmla="*/ 13 w 89"/>
                    <a:gd name="T63" fmla="*/ 36 h 39"/>
                    <a:gd name="T64" fmla="*/ 20 w 89"/>
                    <a:gd name="T65" fmla="*/ 38 h 39"/>
                    <a:gd name="T66" fmla="*/ 31 w 89"/>
                    <a:gd name="T67" fmla="*/ 38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8 h 39"/>
                    <a:gd name="T76" fmla="*/ 81 w 89"/>
                    <a:gd name="T77" fmla="*/ 36 h 39"/>
                    <a:gd name="T78" fmla="*/ 81 w 89"/>
                    <a:gd name="T79" fmla="*/ 36 h 39"/>
                    <a:gd name="T80" fmla="*/ 85 w 89"/>
                    <a:gd name="T81" fmla="*/ 35 h 39"/>
                    <a:gd name="T82" fmla="*/ 87 w 89"/>
                    <a:gd name="T83" fmla="*/ 34 h 39"/>
                    <a:gd name="T84" fmla="*/ 88 w 89"/>
                    <a:gd name="T85" fmla="*/ 32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3 h 39"/>
                    <a:gd name="T92" fmla="*/ 88 w 89"/>
                    <a:gd name="T93" fmla="*/ 15 h 39"/>
                    <a:gd name="T94" fmla="*/ 87 w 89"/>
                    <a:gd name="T95" fmla="*/ 8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Freeform 470"/>
                <p:cNvSpPr>
                  <a:spLocks/>
                </p:cNvSpPr>
                <p:nvPr/>
              </p:nvSpPr>
              <p:spPr bwMode="auto">
                <a:xfrm>
                  <a:off x="2304" y="3381"/>
                  <a:ext cx="89" cy="39"/>
                </a:xfrm>
                <a:custGeom>
                  <a:avLst/>
                  <a:gdLst>
                    <a:gd name="T0" fmla="*/ 88 w 89"/>
                    <a:gd name="T1" fmla="*/ 5 h 39"/>
                    <a:gd name="T2" fmla="*/ 87 w 89"/>
                    <a:gd name="T3" fmla="*/ 2 h 39"/>
                    <a:gd name="T4" fmla="*/ 84 w 89"/>
                    <a:gd name="T5" fmla="*/ 0 h 39"/>
                    <a:gd name="T6" fmla="*/ 81 w 89"/>
                    <a:gd name="T7" fmla="*/ 0 h 39"/>
                    <a:gd name="T8" fmla="*/ 76 w 89"/>
                    <a:gd name="T9" fmla="*/ 1 h 39"/>
                    <a:gd name="T10" fmla="*/ 68 w 89"/>
                    <a:gd name="T11" fmla="*/ 2 h 39"/>
                    <a:gd name="T12" fmla="*/ 59 w 89"/>
                    <a:gd name="T13" fmla="*/ 3 h 39"/>
                    <a:gd name="T14" fmla="*/ 48 w 89"/>
                    <a:gd name="T15" fmla="*/ 3 h 39"/>
                    <a:gd name="T16" fmla="*/ 37 w 89"/>
                    <a:gd name="T17" fmla="*/ 2 h 39"/>
                    <a:gd name="T18" fmla="*/ 27 w 89"/>
                    <a:gd name="T19" fmla="*/ 2 h 39"/>
                    <a:gd name="T20" fmla="*/ 19 w 89"/>
                    <a:gd name="T21" fmla="*/ 2 h 39"/>
                    <a:gd name="T22" fmla="*/ 13 w 89"/>
                    <a:gd name="T23" fmla="*/ 1 h 39"/>
                    <a:gd name="T24" fmla="*/ 10 w 89"/>
                    <a:gd name="T25" fmla="*/ 1 h 39"/>
                    <a:gd name="T26" fmla="*/ 7 w 89"/>
                    <a:gd name="T27" fmla="*/ 1 h 39"/>
                    <a:gd name="T28" fmla="*/ 5 w 89"/>
                    <a:gd name="T29" fmla="*/ 0 h 39"/>
                    <a:gd name="T30" fmla="*/ 2 w 89"/>
                    <a:gd name="T31" fmla="*/ 1 h 39"/>
                    <a:gd name="T32" fmla="*/ 1 w 89"/>
                    <a:gd name="T33" fmla="*/ 3 h 39"/>
                    <a:gd name="T34" fmla="*/ 0 w 89"/>
                    <a:gd name="T35" fmla="*/ 10 h 39"/>
                    <a:gd name="T36" fmla="*/ 0 w 89"/>
                    <a:gd name="T37" fmla="*/ 17 h 39"/>
                    <a:gd name="T38" fmla="*/ 0 w 89"/>
                    <a:gd name="T39" fmla="*/ 24 h 39"/>
                    <a:gd name="T40" fmla="*/ 1 w 89"/>
                    <a:gd name="T41" fmla="*/ 29 h 39"/>
                    <a:gd name="T42" fmla="*/ 2 w 89"/>
                    <a:gd name="T43" fmla="*/ 32 h 39"/>
                    <a:gd name="T44" fmla="*/ 3 w 89"/>
                    <a:gd name="T45" fmla="*/ 34 h 39"/>
                    <a:gd name="T46" fmla="*/ 5 w 89"/>
                    <a:gd name="T47" fmla="*/ 35 h 39"/>
                    <a:gd name="T48" fmla="*/ 8 w 89"/>
                    <a:gd name="T49" fmla="*/ 36 h 39"/>
                    <a:gd name="T50" fmla="*/ 13 w 89"/>
                    <a:gd name="T51" fmla="*/ 36 h 39"/>
                    <a:gd name="T52" fmla="*/ 20 w 89"/>
                    <a:gd name="T53" fmla="*/ 37 h 39"/>
                    <a:gd name="T54" fmla="*/ 30 w 89"/>
                    <a:gd name="T55" fmla="*/ 37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7 h 39"/>
                    <a:gd name="T64" fmla="*/ 81 w 89"/>
                    <a:gd name="T65" fmla="*/ 36 h 39"/>
                    <a:gd name="T66" fmla="*/ 84 w 89"/>
                    <a:gd name="T67" fmla="*/ 35 h 39"/>
                    <a:gd name="T68" fmla="*/ 87 w 89"/>
                    <a:gd name="T69" fmla="*/ 34 h 39"/>
                    <a:gd name="T70" fmla="*/ 89 w 89"/>
                    <a:gd name="T71" fmla="*/ 32 h 39"/>
                    <a:gd name="T72" fmla="*/ 89 w 89"/>
                    <a:gd name="T73" fmla="*/ 28 h 39"/>
                    <a:gd name="T74" fmla="*/ 89 w 89"/>
                    <a:gd name="T75" fmla="*/ 23 h 39"/>
                    <a:gd name="T76" fmla="*/ 89 w 89"/>
                    <a:gd name="T77" fmla="*/ 15 h 39"/>
                    <a:gd name="T78" fmla="*/ 88 w 89"/>
                    <a:gd name="T79" fmla="*/ 8 h 39"/>
                    <a:gd name="T80" fmla="*/ 88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8" y="5"/>
                      </a:moveTo>
                      <a:lnTo>
                        <a:pt x="87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9" y="32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9" y="15"/>
                      </a:lnTo>
                      <a:lnTo>
                        <a:pt x="88" y="8"/>
                      </a:lnTo>
                      <a:lnTo>
                        <a:pt x="88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Freeform 471"/>
                <p:cNvSpPr>
                  <a:spLocks/>
                </p:cNvSpPr>
                <p:nvPr/>
              </p:nvSpPr>
              <p:spPr bwMode="auto">
                <a:xfrm>
                  <a:off x="2304" y="3381"/>
                  <a:ext cx="89" cy="39"/>
                </a:xfrm>
                <a:custGeom>
                  <a:avLst/>
                  <a:gdLst>
                    <a:gd name="T0" fmla="*/ 88 w 89"/>
                    <a:gd name="T1" fmla="*/ 5 h 39"/>
                    <a:gd name="T2" fmla="*/ 88 w 89"/>
                    <a:gd name="T3" fmla="*/ 5 h 39"/>
                    <a:gd name="T4" fmla="*/ 87 w 89"/>
                    <a:gd name="T5" fmla="*/ 2 h 39"/>
                    <a:gd name="T6" fmla="*/ 84 w 89"/>
                    <a:gd name="T7" fmla="*/ 0 h 39"/>
                    <a:gd name="T8" fmla="*/ 81 w 89"/>
                    <a:gd name="T9" fmla="*/ 0 h 39"/>
                    <a:gd name="T10" fmla="*/ 76 w 89"/>
                    <a:gd name="T11" fmla="*/ 1 h 39"/>
                    <a:gd name="T12" fmla="*/ 76 w 89"/>
                    <a:gd name="T13" fmla="*/ 1 h 39"/>
                    <a:gd name="T14" fmla="*/ 68 w 89"/>
                    <a:gd name="T15" fmla="*/ 2 h 39"/>
                    <a:gd name="T16" fmla="*/ 59 w 89"/>
                    <a:gd name="T17" fmla="*/ 3 h 39"/>
                    <a:gd name="T18" fmla="*/ 48 w 89"/>
                    <a:gd name="T19" fmla="*/ 3 h 39"/>
                    <a:gd name="T20" fmla="*/ 37 w 89"/>
                    <a:gd name="T21" fmla="*/ 2 h 39"/>
                    <a:gd name="T22" fmla="*/ 27 w 89"/>
                    <a:gd name="T23" fmla="*/ 2 h 39"/>
                    <a:gd name="T24" fmla="*/ 19 w 89"/>
                    <a:gd name="T25" fmla="*/ 2 h 39"/>
                    <a:gd name="T26" fmla="*/ 13 w 89"/>
                    <a:gd name="T27" fmla="*/ 1 h 39"/>
                    <a:gd name="T28" fmla="*/ 10 w 89"/>
                    <a:gd name="T29" fmla="*/ 1 h 39"/>
                    <a:gd name="T30" fmla="*/ 10 w 89"/>
                    <a:gd name="T31" fmla="*/ 1 h 39"/>
                    <a:gd name="T32" fmla="*/ 7 w 89"/>
                    <a:gd name="T33" fmla="*/ 1 h 39"/>
                    <a:gd name="T34" fmla="*/ 5 w 89"/>
                    <a:gd name="T35" fmla="*/ 0 h 39"/>
                    <a:gd name="T36" fmla="*/ 2 w 89"/>
                    <a:gd name="T37" fmla="*/ 1 h 39"/>
                    <a:gd name="T38" fmla="*/ 1 w 89"/>
                    <a:gd name="T39" fmla="*/ 3 h 39"/>
                    <a:gd name="T40" fmla="*/ 1 w 89"/>
                    <a:gd name="T41" fmla="*/ 3 h 39"/>
                    <a:gd name="T42" fmla="*/ 0 w 89"/>
                    <a:gd name="T43" fmla="*/ 10 h 39"/>
                    <a:gd name="T44" fmla="*/ 0 w 89"/>
                    <a:gd name="T45" fmla="*/ 17 h 39"/>
                    <a:gd name="T46" fmla="*/ 0 w 89"/>
                    <a:gd name="T47" fmla="*/ 24 h 39"/>
                    <a:gd name="T48" fmla="*/ 1 w 89"/>
                    <a:gd name="T49" fmla="*/ 29 h 39"/>
                    <a:gd name="T50" fmla="*/ 1 w 89"/>
                    <a:gd name="T51" fmla="*/ 29 h 39"/>
                    <a:gd name="T52" fmla="*/ 2 w 89"/>
                    <a:gd name="T53" fmla="*/ 32 h 39"/>
                    <a:gd name="T54" fmla="*/ 3 w 89"/>
                    <a:gd name="T55" fmla="*/ 34 h 39"/>
                    <a:gd name="T56" fmla="*/ 5 w 89"/>
                    <a:gd name="T57" fmla="*/ 35 h 39"/>
                    <a:gd name="T58" fmla="*/ 8 w 89"/>
                    <a:gd name="T59" fmla="*/ 36 h 39"/>
                    <a:gd name="T60" fmla="*/ 8 w 89"/>
                    <a:gd name="T61" fmla="*/ 36 h 39"/>
                    <a:gd name="T62" fmla="*/ 13 w 89"/>
                    <a:gd name="T63" fmla="*/ 36 h 39"/>
                    <a:gd name="T64" fmla="*/ 20 w 89"/>
                    <a:gd name="T65" fmla="*/ 37 h 39"/>
                    <a:gd name="T66" fmla="*/ 30 w 89"/>
                    <a:gd name="T67" fmla="*/ 37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7 h 39"/>
                    <a:gd name="T76" fmla="*/ 81 w 89"/>
                    <a:gd name="T77" fmla="*/ 36 h 39"/>
                    <a:gd name="T78" fmla="*/ 81 w 89"/>
                    <a:gd name="T79" fmla="*/ 36 h 39"/>
                    <a:gd name="T80" fmla="*/ 84 w 89"/>
                    <a:gd name="T81" fmla="*/ 35 h 39"/>
                    <a:gd name="T82" fmla="*/ 87 w 89"/>
                    <a:gd name="T83" fmla="*/ 34 h 39"/>
                    <a:gd name="T84" fmla="*/ 89 w 89"/>
                    <a:gd name="T85" fmla="*/ 32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3 h 39"/>
                    <a:gd name="T92" fmla="*/ 89 w 89"/>
                    <a:gd name="T93" fmla="*/ 15 h 39"/>
                    <a:gd name="T94" fmla="*/ 88 w 89"/>
                    <a:gd name="T95" fmla="*/ 8 h 39"/>
                    <a:gd name="T96" fmla="*/ 88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8" y="5"/>
                      </a:moveTo>
                      <a:lnTo>
                        <a:pt x="88" y="5"/>
                      </a:lnTo>
                      <a:lnTo>
                        <a:pt x="87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9" y="32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9" y="15"/>
                      </a:lnTo>
                      <a:lnTo>
                        <a:pt x="88" y="8"/>
                      </a:lnTo>
                      <a:lnTo>
                        <a:pt x="88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Freeform 472"/>
                <p:cNvSpPr>
                  <a:spLocks/>
                </p:cNvSpPr>
                <p:nvPr/>
              </p:nvSpPr>
              <p:spPr bwMode="auto">
                <a:xfrm>
                  <a:off x="2188" y="3380"/>
                  <a:ext cx="88" cy="38"/>
                </a:xfrm>
                <a:custGeom>
                  <a:avLst/>
                  <a:gdLst>
                    <a:gd name="T0" fmla="*/ 87 w 88"/>
                    <a:gd name="T1" fmla="*/ 4 h 38"/>
                    <a:gd name="T2" fmla="*/ 85 w 88"/>
                    <a:gd name="T3" fmla="*/ 2 h 38"/>
                    <a:gd name="T4" fmla="*/ 83 w 88"/>
                    <a:gd name="T5" fmla="*/ 0 h 38"/>
                    <a:gd name="T6" fmla="*/ 80 w 88"/>
                    <a:gd name="T7" fmla="*/ 0 h 38"/>
                    <a:gd name="T8" fmla="*/ 75 w 88"/>
                    <a:gd name="T9" fmla="*/ 1 h 38"/>
                    <a:gd name="T10" fmla="*/ 67 w 88"/>
                    <a:gd name="T11" fmla="*/ 2 h 38"/>
                    <a:gd name="T12" fmla="*/ 57 w 88"/>
                    <a:gd name="T13" fmla="*/ 3 h 38"/>
                    <a:gd name="T14" fmla="*/ 47 w 88"/>
                    <a:gd name="T15" fmla="*/ 3 h 38"/>
                    <a:gd name="T16" fmla="*/ 36 w 88"/>
                    <a:gd name="T17" fmla="*/ 2 h 38"/>
                    <a:gd name="T18" fmla="*/ 26 w 88"/>
                    <a:gd name="T19" fmla="*/ 2 h 38"/>
                    <a:gd name="T20" fmla="*/ 17 w 88"/>
                    <a:gd name="T21" fmla="*/ 2 h 38"/>
                    <a:gd name="T22" fmla="*/ 11 w 88"/>
                    <a:gd name="T23" fmla="*/ 1 h 38"/>
                    <a:gd name="T24" fmla="*/ 9 w 88"/>
                    <a:gd name="T25" fmla="*/ 1 h 38"/>
                    <a:gd name="T26" fmla="*/ 6 w 88"/>
                    <a:gd name="T27" fmla="*/ 1 h 38"/>
                    <a:gd name="T28" fmla="*/ 3 w 88"/>
                    <a:gd name="T29" fmla="*/ 0 h 38"/>
                    <a:gd name="T30" fmla="*/ 1 w 88"/>
                    <a:gd name="T31" fmla="*/ 0 h 38"/>
                    <a:gd name="T32" fmla="*/ 0 w 88"/>
                    <a:gd name="T33" fmla="*/ 2 h 38"/>
                    <a:gd name="T34" fmla="*/ 0 w 88"/>
                    <a:gd name="T35" fmla="*/ 10 h 38"/>
                    <a:gd name="T36" fmla="*/ 0 w 88"/>
                    <a:gd name="T37" fmla="*/ 17 h 38"/>
                    <a:gd name="T38" fmla="*/ 0 w 88"/>
                    <a:gd name="T39" fmla="*/ 24 h 38"/>
                    <a:gd name="T40" fmla="*/ 0 w 88"/>
                    <a:gd name="T41" fmla="*/ 28 h 38"/>
                    <a:gd name="T42" fmla="*/ 1 w 88"/>
                    <a:gd name="T43" fmla="*/ 31 h 38"/>
                    <a:gd name="T44" fmla="*/ 2 w 88"/>
                    <a:gd name="T45" fmla="*/ 34 h 38"/>
                    <a:gd name="T46" fmla="*/ 3 w 88"/>
                    <a:gd name="T47" fmla="*/ 35 h 38"/>
                    <a:gd name="T48" fmla="*/ 7 w 88"/>
                    <a:gd name="T49" fmla="*/ 36 h 38"/>
                    <a:gd name="T50" fmla="*/ 11 w 88"/>
                    <a:gd name="T51" fmla="*/ 36 h 38"/>
                    <a:gd name="T52" fmla="*/ 20 w 88"/>
                    <a:gd name="T53" fmla="*/ 37 h 38"/>
                    <a:gd name="T54" fmla="*/ 30 w 88"/>
                    <a:gd name="T55" fmla="*/ 37 h 38"/>
                    <a:gd name="T56" fmla="*/ 42 w 88"/>
                    <a:gd name="T57" fmla="*/ 38 h 38"/>
                    <a:gd name="T58" fmla="*/ 54 w 88"/>
                    <a:gd name="T59" fmla="*/ 38 h 38"/>
                    <a:gd name="T60" fmla="*/ 64 w 88"/>
                    <a:gd name="T61" fmla="*/ 38 h 38"/>
                    <a:gd name="T62" fmla="*/ 74 w 88"/>
                    <a:gd name="T63" fmla="*/ 37 h 38"/>
                    <a:gd name="T64" fmla="*/ 80 w 88"/>
                    <a:gd name="T65" fmla="*/ 36 h 38"/>
                    <a:gd name="T66" fmla="*/ 83 w 88"/>
                    <a:gd name="T67" fmla="*/ 35 h 38"/>
                    <a:gd name="T68" fmla="*/ 85 w 88"/>
                    <a:gd name="T69" fmla="*/ 33 h 38"/>
                    <a:gd name="T70" fmla="*/ 88 w 88"/>
                    <a:gd name="T71" fmla="*/ 30 h 38"/>
                    <a:gd name="T72" fmla="*/ 88 w 88"/>
                    <a:gd name="T73" fmla="*/ 28 h 38"/>
                    <a:gd name="T74" fmla="*/ 88 w 88"/>
                    <a:gd name="T75" fmla="*/ 22 h 38"/>
                    <a:gd name="T76" fmla="*/ 88 w 88"/>
                    <a:gd name="T77" fmla="*/ 14 h 38"/>
                    <a:gd name="T78" fmla="*/ 87 w 88"/>
                    <a:gd name="T79" fmla="*/ 8 h 38"/>
                    <a:gd name="T80" fmla="*/ 87 w 88"/>
                    <a:gd name="T81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8">
                      <a:moveTo>
                        <a:pt x="87" y="4"/>
                      </a:moveTo>
                      <a:lnTo>
                        <a:pt x="85" y="2"/>
                      </a:lnTo>
                      <a:lnTo>
                        <a:pt x="83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6" y="2"/>
                      </a:lnTo>
                      <a:lnTo>
                        <a:pt x="17" y="2"/>
                      </a:lnTo>
                      <a:lnTo>
                        <a:pt x="11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4" y="38"/>
                      </a:lnTo>
                      <a:lnTo>
                        <a:pt x="74" y="37"/>
                      </a:lnTo>
                      <a:lnTo>
                        <a:pt x="80" y="36"/>
                      </a:lnTo>
                      <a:lnTo>
                        <a:pt x="83" y="35"/>
                      </a:lnTo>
                      <a:lnTo>
                        <a:pt x="85" y="33"/>
                      </a:lnTo>
                      <a:lnTo>
                        <a:pt x="88" y="30"/>
                      </a:lnTo>
                      <a:lnTo>
                        <a:pt x="88" y="28"/>
                      </a:lnTo>
                      <a:lnTo>
                        <a:pt x="88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Freeform 473"/>
                <p:cNvSpPr>
                  <a:spLocks/>
                </p:cNvSpPr>
                <p:nvPr/>
              </p:nvSpPr>
              <p:spPr bwMode="auto">
                <a:xfrm>
                  <a:off x="2188" y="3380"/>
                  <a:ext cx="88" cy="38"/>
                </a:xfrm>
                <a:custGeom>
                  <a:avLst/>
                  <a:gdLst>
                    <a:gd name="T0" fmla="*/ 87 w 88"/>
                    <a:gd name="T1" fmla="*/ 4 h 38"/>
                    <a:gd name="T2" fmla="*/ 87 w 88"/>
                    <a:gd name="T3" fmla="*/ 4 h 38"/>
                    <a:gd name="T4" fmla="*/ 85 w 88"/>
                    <a:gd name="T5" fmla="*/ 2 h 38"/>
                    <a:gd name="T6" fmla="*/ 83 w 88"/>
                    <a:gd name="T7" fmla="*/ 0 h 38"/>
                    <a:gd name="T8" fmla="*/ 80 w 88"/>
                    <a:gd name="T9" fmla="*/ 0 h 38"/>
                    <a:gd name="T10" fmla="*/ 75 w 88"/>
                    <a:gd name="T11" fmla="*/ 1 h 38"/>
                    <a:gd name="T12" fmla="*/ 75 w 88"/>
                    <a:gd name="T13" fmla="*/ 1 h 38"/>
                    <a:gd name="T14" fmla="*/ 67 w 88"/>
                    <a:gd name="T15" fmla="*/ 2 h 38"/>
                    <a:gd name="T16" fmla="*/ 57 w 88"/>
                    <a:gd name="T17" fmla="*/ 3 h 38"/>
                    <a:gd name="T18" fmla="*/ 47 w 88"/>
                    <a:gd name="T19" fmla="*/ 3 h 38"/>
                    <a:gd name="T20" fmla="*/ 36 w 88"/>
                    <a:gd name="T21" fmla="*/ 2 h 38"/>
                    <a:gd name="T22" fmla="*/ 26 w 88"/>
                    <a:gd name="T23" fmla="*/ 2 h 38"/>
                    <a:gd name="T24" fmla="*/ 17 w 88"/>
                    <a:gd name="T25" fmla="*/ 2 h 38"/>
                    <a:gd name="T26" fmla="*/ 11 w 88"/>
                    <a:gd name="T27" fmla="*/ 1 h 38"/>
                    <a:gd name="T28" fmla="*/ 9 w 88"/>
                    <a:gd name="T29" fmla="*/ 1 h 38"/>
                    <a:gd name="T30" fmla="*/ 9 w 88"/>
                    <a:gd name="T31" fmla="*/ 1 h 38"/>
                    <a:gd name="T32" fmla="*/ 6 w 88"/>
                    <a:gd name="T33" fmla="*/ 1 h 38"/>
                    <a:gd name="T34" fmla="*/ 3 w 88"/>
                    <a:gd name="T35" fmla="*/ 0 h 38"/>
                    <a:gd name="T36" fmla="*/ 1 w 88"/>
                    <a:gd name="T37" fmla="*/ 0 h 38"/>
                    <a:gd name="T38" fmla="*/ 0 w 88"/>
                    <a:gd name="T39" fmla="*/ 2 h 38"/>
                    <a:gd name="T40" fmla="*/ 0 w 88"/>
                    <a:gd name="T41" fmla="*/ 2 h 38"/>
                    <a:gd name="T42" fmla="*/ 0 w 88"/>
                    <a:gd name="T43" fmla="*/ 10 h 38"/>
                    <a:gd name="T44" fmla="*/ 0 w 88"/>
                    <a:gd name="T45" fmla="*/ 17 h 38"/>
                    <a:gd name="T46" fmla="*/ 0 w 88"/>
                    <a:gd name="T47" fmla="*/ 24 h 38"/>
                    <a:gd name="T48" fmla="*/ 0 w 88"/>
                    <a:gd name="T49" fmla="*/ 28 h 38"/>
                    <a:gd name="T50" fmla="*/ 0 w 88"/>
                    <a:gd name="T51" fmla="*/ 28 h 38"/>
                    <a:gd name="T52" fmla="*/ 1 w 88"/>
                    <a:gd name="T53" fmla="*/ 31 h 38"/>
                    <a:gd name="T54" fmla="*/ 2 w 88"/>
                    <a:gd name="T55" fmla="*/ 34 h 38"/>
                    <a:gd name="T56" fmla="*/ 3 w 88"/>
                    <a:gd name="T57" fmla="*/ 35 h 38"/>
                    <a:gd name="T58" fmla="*/ 7 w 88"/>
                    <a:gd name="T59" fmla="*/ 36 h 38"/>
                    <a:gd name="T60" fmla="*/ 7 w 88"/>
                    <a:gd name="T61" fmla="*/ 36 h 38"/>
                    <a:gd name="T62" fmla="*/ 11 w 88"/>
                    <a:gd name="T63" fmla="*/ 36 h 38"/>
                    <a:gd name="T64" fmla="*/ 20 w 88"/>
                    <a:gd name="T65" fmla="*/ 37 h 38"/>
                    <a:gd name="T66" fmla="*/ 30 w 88"/>
                    <a:gd name="T67" fmla="*/ 37 h 38"/>
                    <a:gd name="T68" fmla="*/ 42 w 88"/>
                    <a:gd name="T69" fmla="*/ 38 h 38"/>
                    <a:gd name="T70" fmla="*/ 54 w 88"/>
                    <a:gd name="T71" fmla="*/ 38 h 38"/>
                    <a:gd name="T72" fmla="*/ 64 w 88"/>
                    <a:gd name="T73" fmla="*/ 38 h 38"/>
                    <a:gd name="T74" fmla="*/ 74 w 88"/>
                    <a:gd name="T75" fmla="*/ 37 h 38"/>
                    <a:gd name="T76" fmla="*/ 80 w 88"/>
                    <a:gd name="T77" fmla="*/ 36 h 38"/>
                    <a:gd name="T78" fmla="*/ 80 w 88"/>
                    <a:gd name="T79" fmla="*/ 36 h 38"/>
                    <a:gd name="T80" fmla="*/ 83 w 88"/>
                    <a:gd name="T81" fmla="*/ 35 h 38"/>
                    <a:gd name="T82" fmla="*/ 85 w 88"/>
                    <a:gd name="T83" fmla="*/ 33 h 38"/>
                    <a:gd name="T84" fmla="*/ 88 w 88"/>
                    <a:gd name="T85" fmla="*/ 30 h 38"/>
                    <a:gd name="T86" fmla="*/ 88 w 88"/>
                    <a:gd name="T87" fmla="*/ 28 h 38"/>
                    <a:gd name="T88" fmla="*/ 88 w 88"/>
                    <a:gd name="T89" fmla="*/ 28 h 38"/>
                    <a:gd name="T90" fmla="*/ 88 w 88"/>
                    <a:gd name="T91" fmla="*/ 22 h 38"/>
                    <a:gd name="T92" fmla="*/ 88 w 88"/>
                    <a:gd name="T93" fmla="*/ 14 h 38"/>
                    <a:gd name="T94" fmla="*/ 87 w 88"/>
                    <a:gd name="T95" fmla="*/ 8 h 38"/>
                    <a:gd name="T96" fmla="*/ 87 w 88"/>
                    <a:gd name="T97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8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5" y="2"/>
                      </a:lnTo>
                      <a:lnTo>
                        <a:pt x="83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6" y="2"/>
                      </a:lnTo>
                      <a:lnTo>
                        <a:pt x="17" y="2"/>
                      </a:lnTo>
                      <a:lnTo>
                        <a:pt x="11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4" y="38"/>
                      </a:lnTo>
                      <a:lnTo>
                        <a:pt x="74" y="37"/>
                      </a:lnTo>
                      <a:lnTo>
                        <a:pt x="80" y="36"/>
                      </a:lnTo>
                      <a:lnTo>
                        <a:pt x="80" y="36"/>
                      </a:lnTo>
                      <a:lnTo>
                        <a:pt x="83" y="35"/>
                      </a:lnTo>
                      <a:lnTo>
                        <a:pt x="85" y="33"/>
                      </a:lnTo>
                      <a:lnTo>
                        <a:pt x="88" y="30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5" name="Freeform 474"/>
                <p:cNvSpPr>
                  <a:spLocks/>
                </p:cNvSpPr>
                <p:nvPr/>
              </p:nvSpPr>
              <p:spPr bwMode="auto">
                <a:xfrm>
                  <a:off x="2071" y="3377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6 w 89"/>
                    <a:gd name="T3" fmla="*/ 3 h 39"/>
                    <a:gd name="T4" fmla="*/ 84 w 89"/>
                    <a:gd name="T5" fmla="*/ 0 h 39"/>
                    <a:gd name="T6" fmla="*/ 80 w 89"/>
                    <a:gd name="T7" fmla="*/ 0 h 39"/>
                    <a:gd name="T8" fmla="*/ 76 w 89"/>
                    <a:gd name="T9" fmla="*/ 1 h 39"/>
                    <a:gd name="T10" fmla="*/ 67 w 89"/>
                    <a:gd name="T11" fmla="*/ 3 h 39"/>
                    <a:gd name="T12" fmla="*/ 58 w 89"/>
                    <a:gd name="T13" fmla="*/ 4 h 39"/>
                    <a:gd name="T14" fmla="*/ 47 w 89"/>
                    <a:gd name="T15" fmla="*/ 4 h 39"/>
                    <a:gd name="T16" fmla="*/ 37 w 89"/>
                    <a:gd name="T17" fmla="*/ 3 h 39"/>
                    <a:gd name="T18" fmla="*/ 27 w 89"/>
                    <a:gd name="T19" fmla="*/ 3 h 39"/>
                    <a:gd name="T20" fmla="*/ 19 w 89"/>
                    <a:gd name="T21" fmla="*/ 3 h 39"/>
                    <a:gd name="T22" fmla="*/ 13 w 89"/>
                    <a:gd name="T23" fmla="*/ 1 h 39"/>
                    <a:gd name="T24" fmla="*/ 10 w 89"/>
                    <a:gd name="T25" fmla="*/ 1 h 39"/>
                    <a:gd name="T26" fmla="*/ 6 w 89"/>
                    <a:gd name="T27" fmla="*/ 1 h 39"/>
                    <a:gd name="T28" fmla="*/ 4 w 89"/>
                    <a:gd name="T29" fmla="*/ 0 h 39"/>
                    <a:gd name="T30" fmla="*/ 2 w 89"/>
                    <a:gd name="T31" fmla="*/ 1 h 39"/>
                    <a:gd name="T32" fmla="*/ 0 w 89"/>
                    <a:gd name="T33" fmla="*/ 4 h 39"/>
                    <a:gd name="T34" fmla="*/ 0 w 89"/>
                    <a:gd name="T35" fmla="*/ 11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0 w 89"/>
                    <a:gd name="T41" fmla="*/ 30 h 39"/>
                    <a:gd name="T42" fmla="*/ 2 w 89"/>
                    <a:gd name="T43" fmla="*/ 32 h 39"/>
                    <a:gd name="T44" fmla="*/ 3 w 89"/>
                    <a:gd name="T45" fmla="*/ 34 h 39"/>
                    <a:gd name="T46" fmla="*/ 4 w 89"/>
                    <a:gd name="T47" fmla="*/ 36 h 39"/>
                    <a:gd name="T48" fmla="*/ 8 w 89"/>
                    <a:gd name="T49" fmla="*/ 37 h 39"/>
                    <a:gd name="T50" fmla="*/ 12 w 89"/>
                    <a:gd name="T51" fmla="*/ 37 h 39"/>
                    <a:gd name="T52" fmla="*/ 20 w 89"/>
                    <a:gd name="T53" fmla="*/ 38 h 39"/>
                    <a:gd name="T54" fmla="*/ 31 w 89"/>
                    <a:gd name="T55" fmla="*/ 38 h 39"/>
                    <a:gd name="T56" fmla="*/ 43 w 89"/>
                    <a:gd name="T57" fmla="*/ 39 h 39"/>
                    <a:gd name="T58" fmla="*/ 54 w 89"/>
                    <a:gd name="T59" fmla="*/ 39 h 39"/>
                    <a:gd name="T60" fmla="*/ 65 w 89"/>
                    <a:gd name="T61" fmla="*/ 39 h 39"/>
                    <a:gd name="T62" fmla="*/ 74 w 89"/>
                    <a:gd name="T63" fmla="*/ 38 h 39"/>
                    <a:gd name="T64" fmla="*/ 80 w 89"/>
                    <a:gd name="T65" fmla="*/ 37 h 39"/>
                    <a:gd name="T66" fmla="*/ 84 w 89"/>
                    <a:gd name="T67" fmla="*/ 36 h 39"/>
                    <a:gd name="T68" fmla="*/ 86 w 89"/>
                    <a:gd name="T69" fmla="*/ 34 h 39"/>
                    <a:gd name="T70" fmla="*/ 89 w 89"/>
                    <a:gd name="T71" fmla="*/ 32 h 39"/>
                    <a:gd name="T72" fmla="*/ 89 w 89"/>
                    <a:gd name="T73" fmla="*/ 28 h 39"/>
                    <a:gd name="T74" fmla="*/ 89 w 89"/>
                    <a:gd name="T75" fmla="*/ 24 h 39"/>
                    <a:gd name="T76" fmla="*/ 89 w 89"/>
                    <a:gd name="T77" fmla="*/ 16 h 39"/>
                    <a:gd name="T78" fmla="*/ 87 w 89"/>
                    <a:gd name="T79" fmla="*/ 9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76" y="1"/>
                      </a:lnTo>
                      <a:lnTo>
                        <a:pt x="67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6"/>
                      </a:lnTo>
                      <a:lnTo>
                        <a:pt x="8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9" y="32"/>
                      </a:lnTo>
                      <a:lnTo>
                        <a:pt x="89" y="28"/>
                      </a:lnTo>
                      <a:lnTo>
                        <a:pt x="89" y="24"/>
                      </a:lnTo>
                      <a:lnTo>
                        <a:pt x="89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6" name="Freeform 475"/>
                <p:cNvSpPr>
                  <a:spLocks/>
                </p:cNvSpPr>
                <p:nvPr/>
              </p:nvSpPr>
              <p:spPr bwMode="auto">
                <a:xfrm>
                  <a:off x="2071" y="3377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6 w 89"/>
                    <a:gd name="T5" fmla="*/ 3 h 39"/>
                    <a:gd name="T6" fmla="*/ 84 w 89"/>
                    <a:gd name="T7" fmla="*/ 0 h 39"/>
                    <a:gd name="T8" fmla="*/ 80 w 89"/>
                    <a:gd name="T9" fmla="*/ 0 h 39"/>
                    <a:gd name="T10" fmla="*/ 76 w 89"/>
                    <a:gd name="T11" fmla="*/ 1 h 39"/>
                    <a:gd name="T12" fmla="*/ 76 w 89"/>
                    <a:gd name="T13" fmla="*/ 1 h 39"/>
                    <a:gd name="T14" fmla="*/ 67 w 89"/>
                    <a:gd name="T15" fmla="*/ 3 h 39"/>
                    <a:gd name="T16" fmla="*/ 58 w 89"/>
                    <a:gd name="T17" fmla="*/ 4 h 39"/>
                    <a:gd name="T18" fmla="*/ 47 w 89"/>
                    <a:gd name="T19" fmla="*/ 4 h 39"/>
                    <a:gd name="T20" fmla="*/ 37 w 89"/>
                    <a:gd name="T21" fmla="*/ 3 h 39"/>
                    <a:gd name="T22" fmla="*/ 27 w 89"/>
                    <a:gd name="T23" fmla="*/ 3 h 39"/>
                    <a:gd name="T24" fmla="*/ 19 w 89"/>
                    <a:gd name="T25" fmla="*/ 3 h 39"/>
                    <a:gd name="T26" fmla="*/ 13 w 89"/>
                    <a:gd name="T27" fmla="*/ 1 h 39"/>
                    <a:gd name="T28" fmla="*/ 10 w 89"/>
                    <a:gd name="T29" fmla="*/ 1 h 39"/>
                    <a:gd name="T30" fmla="*/ 10 w 89"/>
                    <a:gd name="T31" fmla="*/ 1 h 39"/>
                    <a:gd name="T32" fmla="*/ 6 w 89"/>
                    <a:gd name="T33" fmla="*/ 1 h 39"/>
                    <a:gd name="T34" fmla="*/ 4 w 89"/>
                    <a:gd name="T35" fmla="*/ 0 h 39"/>
                    <a:gd name="T36" fmla="*/ 2 w 89"/>
                    <a:gd name="T37" fmla="*/ 1 h 39"/>
                    <a:gd name="T38" fmla="*/ 0 w 89"/>
                    <a:gd name="T39" fmla="*/ 4 h 39"/>
                    <a:gd name="T40" fmla="*/ 0 w 89"/>
                    <a:gd name="T41" fmla="*/ 4 h 39"/>
                    <a:gd name="T42" fmla="*/ 0 w 89"/>
                    <a:gd name="T43" fmla="*/ 11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0 w 89"/>
                    <a:gd name="T49" fmla="*/ 30 h 39"/>
                    <a:gd name="T50" fmla="*/ 0 w 89"/>
                    <a:gd name="T51" fmla="*/ 30 h 39"/>
                    <a:gd name="T52" fmla="*/ 2 w 89"/>
                    <a:gd name="T53" fmla="*/ 32 h 39"/>
                    <a:gd name="T54" fmla="*/ 3 w 89"/>
                    <a:gd name="T55" fmla="*/ 34 h 39"/>
                    <a:gd name="T56" fmla="*/ 4 w 89"/>
                    <a:gd name="T57" fmla="*/ 36 h 39"/>
                    <a:gd name="T58" fmla="*/ 8 w 89"/>
                    <a:gd name="T59" fmla="*/ 37 h 39"/>
                    <a:gd name="T60" fmla="*/ 8 w 89"/>
                    <a:gd name="T61" fmla="*/ 37 h 39"/>
                    <a:gd name="T62" fmla="*/ 12 w 89"/>
                    <a:gd name="T63" fmla="*/ 37 h 39"/>
                    <a:gd name="T64" fmla="*/ 20 w 89"/>
                    <a:gd name="T65" fmla="*/ 38 h 39"/>
                    <a:gd name="T66" fmla="*/ 31 w 89"/>
                    <a:gd name="T67" fmla="*/ 38 h 39"/>
                    <a:gd name="T68" fmla="*/ 43 w 89"/>
                    <a:gd name="T69" fmla="*/ 39 h 39"/>
                    <a:gd name="T70" fmla="*/ 54 w 89"/>
                    <a:gd name="T71" fmla="*/ 39 h 39"/>
                    <a:gd name="T72" fmla="*/ 65 w 89"/>
                    <a:gd name="T73" fmla="*/ 39 h 39"/>
                    <a:gd name="T74" fmla="*/ 74 w 89"/>
                    <a:gd name="T75" fmla="*/ 38 h 39"/>
                    <a:gd name="T76" fmla="*/ 80 w 89"/>
                    <a:gd name="T77" fmla="*/ 37 h 39"/>
                    <a:gd name="T78" fmla="*/ 80 w 89"/>
                    <a:gd name="T79" fmla="*/ 37 h 39"/>
                    <a:gd name="T80" fmla="*/ 84 w 89"/>
                    <a:gd name="T81" fmla="*/ 36 h 39"/>
                    <a:gd name="T82" fmla="*/ 86 w 89"/>
                    <a:gd name="T83" fmla="*/ 34 h 39"/>
                    <a:gd name="T84" fmla="*/ 89 w 89"/>
                    <a:gd name="T85" fmla="*/ 32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4 h 39"/>
                    <a:gd name="T92" fmla="*/ 89 w 89"/>
                    <a:gd name="T93" fmla="*/ 16 h 39"/>
                    <a:gd name="T94" fmla="*/ 87 w 89"/>
                    <a:gd name="T95" fmla="*/ 9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7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6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9" y="32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4"/>
                      </a:lnTo>
                      <a:lnTo>
                        <a:pt x="89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7" name="Freeform 476"/>
                <p:cNvSpPr>
                  <a:spLocks/>
                </p:cNvSpPr>
                <p:nvPr/>
              </p:nvSpPr>
              <p:spPr bwMode="auto">
                <a:xfrm>
                  <a:off x="1954" y="3375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6 w 88"/>
                    <a:gd name="T3" fmla="*/ 2 h 40"/>
                    <a:gd name="T4" fmla="*/ 83 w 88"/>
                    <a:gd name="T5" fmla="*/ 1 h 40"/>
                    <a:gd name="T6" fmla="*/ 80 w 88"/>
                    <a:gd name="T7" fmla="*/ 1 h 40"/>
                    <a:gd name="T8" fmla="*/ 75 w 88"/>
                    <a:gd name="T9" fmla="*/ 1 h 40"/>
                    <a:gd name="T10" fmla="*/ 67 w 88"/>
                    <a:gd name="T11" fmla="*/ 2 h 40"/>
                    <a:gd name="T12" fmla="*/ 58 w 88"/>
                    <a:gd name="T13" fmla="*/ 3 h 40"/>
                    <a:gd name="T14" fmla="*/ 47 w 88"/>
                    <a:gd name="T15" fmla="*/ 3 h 40"/>
                    <a:gd name="T16" fmla="*/ 36 w 88"/>
                    <a:gd name="T17" fmla="*/ 2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4 w 88"/>
                    <a:gd name="T29" fmla="*/ 0 h 40"/>
                    <a:gd name="T30" fmla="*/ 1 w 88"/>
                    <a:gd name="T31" fmla="*/ 1 h 40"/>
                    <a:gd name="T32" fmla="*/ 0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9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4 w 88"/>
                    <a:gd name="T47" fmla="*/ 36 h 40"/>
                    <a:gd name="T48" fmla="*/ 7 w 88"/>
                    <a:gd name="T49" fmla="*/ 38 h 40"/>
                    <a:gd name="T50" fmla="*/ 12 w 88"/>
                    <a:gd name="T51" fmla="*/ 38 h 40"/>
                    <a:gd name="T52" fmla="*/ 20 w 88"/>
                    <a:gd name="T53" fmla="*/ 39 h 40"/>
                    <a:gd name="T54" fmla="*/ 31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5 w 88"/>
                    <a:gd name="T61" fmla="*/ 39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5 h 40"/>
                    <a:gd name="T68" fmla="*/ 86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29 h 40"/>
                    <a:gd name="T74" fmla="*/ 88 w 88"/>
                    <a:gd name="T75" fmla="*/ 23 h 40"/>
                    <a:gd name="T76" fmla="*/ 88 w 88"/>
                    <a:gd name="T77" fmla="*/ 15 h 40"/>
                    <a:gd name="T78" fmla="*/ 87 w 88"/>
                    <a:gd name="T79" fmla="*/ 8 h 40"/>
                    <a:gd name="T80" fmla="*/ 87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Freeform 477"/>
                <p:cNvSpPr>
                  <a:spLocks/>
                </p:cNvSpPr>
                <p:nvPr/>
              </p:nvSpPr>
              <p:spPr bwMode="auto">
                <a:xfrm>
                  <a:off x="1954" y="3375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5 h 40"/>
                    <a:gd name="T4" fmla="*/ 86 w 88"/>
                    <a:gd name="T5" fmla="*/ 2 h 40"/>
                    <a:gd name="T6" fmla="*/ 83 w 88"/>
                    <a:gd name="T7" fmla="*/ 1 h 40"/>
                    <a:gd name="T8" fmla="*/ 80 w 88"/>
                    <a:gd name="T9" fmla="*/ 1 h 40"/>
                    <a:gd name="T10" fmla="*/ 75 w 88"/>
                    <a:gd name="T11" fmla="*/ 1 h 40"/>
                    <a:gd name="T12" fmla="*/ 75 w 88"/>
                    <a:gd name="T13" fmla="*/ 1 h 40"/>
                    <a:gd name="T14" fmla="*/ 67 w 88"/>
                    <a:gd name="T15" fmla="*/ 2 h 40"/>
                    <a:gd name="T16" fmla="*/ 58 w 88"/>
                    <a:gd name="T17" fmla="*/ 3 h 40"/>
                    <a:gd name="T18" fmla="*/ 47 w 88"/>
                    <a:gd name="T19" fmla="*/ 3 h 40"/>
                    <a:gd name="T20" fmla="*/ 36 w 88"/>
                    <a:gd name="T21" fmla="*/ 2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4 w 88"/>
                    <a:gd name="T35" fmla="*/ 0 h 40"/>
                    <a:gd name="T36" fmla="*/ 1 w 88"/>
                    <a:gd name="T37" fmla="*/ 1 h 40"/>
                    <a:gd name="T38" fmla="*/ 0 w 88"/>
                    <a:gd name="T39" fmla="*/ 3 h 40"/>
                    <a:gd name="T40" fmla="*/ 0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4 w 88"/>
                    <a:gd name="T57" fmla="*/ 36 h 40"/>
                    <a:gd name="T58" fmla="*/ 7 w 88"/>
                    <a:gd name="T59" fmla="*/ 38 h 40"/>
                    <a:gd name="T60" fmla="*/ 7 w 88"/>
                    <a:gd name="T61" fmla="*/ 38 h 40"/>
                    <a:gd name="T62" fmla="*/ 12 w 88"/>
                    <a:gd name="T63" fmla="*/ 38 h 40"/>
                    <a:gd name="T64" fmla="*/ 20 w 88"/>
                    <a:gd name="T65" fmla="*/ 39 h 40"/>
                    <a:gd name="T66" fmla="*/ 31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5 w 88"/>
                    <a:gd name="T73" fmla="*/ 39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5 h 40"/>
                    <a:gd name="T82" fmla="*/ 86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29 h 40"/>
                    <a:gd name="T88" fmla="*/ 88 w 88"/>
                    <a:gd name="T89" fmla="*/ 29 h 40"/>
                    <a:gd name="T90" fmla="*/ 88 w 88"/>
                    <a:gd name="T91" fmla="*/ 23 h 40"/>
                    <a:gd name="T92" fmla="*/ 88 w 88"/>
                    <a:gd name="T93" fmla="*/ 15 h 40"/>
                    <a:gd name="T94" fmla="*/ 87 w 88"/>
                    <a:gd name="T95" fmla="*/ 8 h 40"/>
                    <a:gd name="T96" fmla="*/ 87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7" y="38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Freeform 478"/>
                <p:cNvSpPr>
                  <a:spLocks/>
                </p:cNvSpPr>
                <p:nvPr/>
              </p:nvSpPr>
              <p:spPr bwMode="auto">
                <a:xfrm>
                  <a:off x="1751" y="3371"/>
                  <a:ext cx="164" cy="40"/>
                </a:xfrm>
                <a:custGeom>
                  <a:avLst/>
                  <a:gdLst>
                    <a:gd name="T0" fmla="*/ 161 w 164"/>
                    <a:gd name="T1" fmla="*/ 7 h 40"/>
                    <a:gd name="T2" fmla="*/ 158 w 164"/>
                    <a:gd name="T3" fmla="*/ 5 h 40"/>
                    <a:gd name="T4" fmla="*/ 155 w 164"/>
                    <a:gd name="T5" fmla="*/ 3 h 40"/>
                    <a:gd name="T6" fmla="*/ 149 w 164"/>
                    <a:gd name="T7" fmla="*/ 3 h 40"/>
                    <a:gd name="T8" fmla="*/ 140 w 164"/>
                    <a:gd name="T9" fmla="*/ 3 h 40"/>
                    <a:gd name="T10" fmla="*/ 124 w 164"/>
                    <a:gd name="T11" fmla="*/ 4 h 40"/>
                    <a:gd name="T12" fmla="*/ 107 w 164"/>
                    <a:gd name="T13" fmla="*/ 5 h 40"/>
                    <a:gd name="T14" fmla="*/ 87 w 164"/>
                    <a:gd name="T15" fmla="*/ 4 h 40"/>
                    <a:gd name="T16" fmla="*/ 68 w 164"/>
                    <a:gd name="T17" fmla="*/ 4 h 40"/>
                    <a:gd name="T18" fmla="*/ 49 w 164"/>
                    <a:gd name="T19" fmla="*/ 3 h 40"/>
                    <a:gd name="T20" fmla="*/ 34 w 164"/>
                    <a:gd name="T21" fmla="*/ 3 h 40"/>
                    <a:gd name="T22" fmla="*/ 23 w 164"/>
                    <a:gd name="T23" fmla="*/ 2 h 40"/>
                    <a:gd name="T24" fmla="*/ 18 w 164"/>
                    <a:gd name="T25" fmla="*/ 2 h 40"/>
                    <a:gd name="T26" fmla="*/ 12 w 164"/>
                    <a:gd name="T27" fmla="*/ 2 h 40"/>
                    <a:gd name="T28" fmla="*/ 7 w 164"/>
                    <a:gd name="T29" fmla="*/ 0 h 40"/>
                    <a:gd name="T30" fmla="*/ 2 w 164"/>
                    <a:gd name="T31" fmla="*/ 0 h 40"/>
                    <a:gd name="T32" fmla="*/ 1 w 164"/>
                    <a:gd name="T33" fmla="*/ 3 h 40"/>
                    <a:gd name="T34" fmla="*/ 0 w 164"/>
                    <a:gd name="T35" fmla="*/ 11 h 40"/>
                    <a:gd name="T36" fmla="*/ 0 w 164"/>
                    <a:gd name="T37" fmla="*/ 18 h 40"/>
                    <a:gd name="T38" fmla="*/ 0 w 164"/>
                    <a:gd name="T39" fmla="*/ 25 h 40"/>
                    <a:gd name="T40" fmla="*/ 1 w 164"/>
                    <a:gd name="T41" fmla="*/ 29 h 40"/>
                    <a:gd name="T42" fmla="*/ 2 w 164"/>
                    <a:gd name="T43" fmla="*/ 32 h 40"/>
                    <a:gd name="T44" fmla="*/ 5 w 164"/>
                    <a:gd name="T45" fmla="*/ 34 h 40"/>
                    <a:gd name="T46" fmla="*/ 8 w 164"/>
                    <a:gd name="T47" fmla="*/ 36 h 40"/>
                    <a:gd name="T48" fmla="*/ 15 w 164"/>
                    <a:gd name="T49" fmla="*/ 37 h 40"/>
                    <a:gd name="T50" fmla="*/ 23 w 164"/>
                    <a:gd name="T51" fmla="*/ 37 h 40"/>
                    <a:gd name="T52" fmla="*/ 39 w 164"/>
                    <a:gd name="T53" fmla="*/ 38 h 40"/>
                    <a:gd name="T54" fmla="*/ 57 w 164"/>
                    <a:gd name="T55" fmla="*/ 39 h 40"/>
                    <a:gd name="T56" fmla="*/ 79 w 164"/>
                    <a:gd name="T57" fmla="*/ 39 h 40"/>
                    <a:gd name="T58" fmla="*/ 101 w 164"/>
                    <a:gd name="T59" fmla="*/ 40 h 40"/>
                    <a:gd name="T60" fmla="*/ 121 w 164"/>
                    <a:gd name="T61" fmla="*/ 40 h 40"/>
                    <a:gd name="T62" fmla="*/ 138 w 164"/>
                    <a:gd name="T63" fmla="*/ 40 h 40"/>
                    <a:gd name="T64" fmla="*/ 149 w 164"/>
                    <a:gd name="T65" fmla="*/ 39 h 40"/>
                    <a:gd name="T66" fmla="*/ 155 w 164"/>
                    <a:gd name="T67" fmla="*/ 38 h 40"/>
                    <a:gd name="T68" fmla="*/ 161 w 164"/>
                    <a:gd name="T69" fmla="*/ 36 h 40"/>
                    <a:gd name="T70" fmla="*/ 163 w 164"/>
                    <a:gd name="T71" fmla="*/ 33 h 40"/>
                    <a:gd name="T72" fmla="*/ 164 w 164"/>
                    <a:gd name="T73" fmla="*/ 31 h 40"/>
                    <a:gd name="T74" fmla="*/ 164 w 164"/>
                    <a:gd name="T75" fmla="*/ 25 h 40"/>
                    <a:gd name="T76" fmla="*/ 163 w 164"/>
                    <a:gd name="T77" fmla="*/ 17 h 40"/>
                    <a:gd name="T78" fmla="*/ 161 w 164"/>
                    <a:gd name="T79" fmla="*/ 11 h 40"/>
                    <a:gd name="T80" fmla="*/ 161 w 164"/>
                    <a:gd name="T81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64" h="40">
                      <a:moveTo>
                        <a:pt x="161" y="7"/>
                      </a:moveTo>
                      <a:lnTo>
                        <a:pt x="158" y="5"/>
                      </a:lnTo>
                      <a:lnTo>
                        <a:pt x="155" y="3"/>
                      </a:lnTo>
                      <a:lnTo>
                        <a:pt x="149" y="3"/>
                      </a:lnTo>
                      <a:lnTo>
                        <a:pt x="140" y="3"/>
                      </a:lnTo>
                      <a:lnTo>
                        <a:pt x="124" y="4"/>
                      </a:lnTo>
                      <a:lnTo>
                        <a:pt x="107" y="5"/>
                      </a:lnTo>
                      <a:lnTo>
                        <a:pt x="87" y="4"/>
                      </a:lnTo>
                      <a:lnTo>
                        <a:pt x="68" y="4"/>
                      </a:lnTo>
                      <a:lnTo>
                        <a:pt x="49" y="3"/>
                      </a:lnTo>
                      <a:lnTo>
                        <a:pt x="34" y="3"/>
                      </a:lnTo>
                      <a:lnTo>
                        <a:pt x="23" y="2"/>
                      </a:lnTo>
                      <a:lnTo>
                        <a:pt x="18" y="2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5" y="37"/>
                      </a:lnTo>
                      <a:lnTo>
                        <a:pt x="23" y="37"/>
                      </a:lnTo>
                      <a:lnTo>
                        <a:pt x="39" y="38"/>
                      </a:lnTo>
                      <a:lnTo>
                        <a:pt x="57" y="39"/>
                      </a:lnTo>
                      <a:lnTo>
                        <a:pt x="79" y="39"/>
                      </a:lnTo>
                      <a:lnTo>
                        <a:pt x="101" y="40"/>
                      </a:lnTo>
                      <a:lnTo>
                        <a:pt x="121" y="40"/>
                      </a:lnTo>
                      <a:lnTo>
                        <a:pt x="138" y="40"/>
                      </a:lnTo>
                      <a:lnTo>
                        <a:pt x="149" y="39"/>
                      </a:lnTo>
                      <a:lnTo>
                        <a:pt x="155" y="38"/>
                      </a:lnTo>
                      <a:lnTo>
                        <a:pt x="161" y="36"/>
                      </a:lnTo>
                      <a:lnTo>
                        <a:pt x="163" y="33"/>
                      </a:lnTo>
                      <a:lnTo>
                        <a:pt x="164" y="31"/>
                      </a:lnTo>
                      <a:lnTo>
                        <a:pt x="164" y="25"/>
                      </a:lnTo>
                      <a:lnTo>
                        <a:pt x="163" y="17"/>
                      </a:lnTo>
                      <a:lnTo>
                        <a:pt x="161" y="11"/>
                      </a:lnTo>
                      <a:lnTo>
                        <a:pt x="161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0" name="Freeform 479"/>
                <p:cNvSpPr>
                  <a:spLocks/>
                </p:cNvSpPr>
                <p:nvPr/>
              </p:nvSpPr>
              <p:spPr bwMode="auto">
                <a:xfrm>
                  <a:off x="1751" y="3371"/>
                  <a:ext cx="164" cy="40"/>
                </a:xfrm>
                <a:custGeom>
                  <a:avLst/>
                  <a:gdLst>
                    <a:gd name="T0" fmla="*/ 161 w 164"/>
                    <a:gd name="T1" fmla="*/ 7 h 40"/>
                    <a:gd name="T2" fmla="*/ 161 w 164"/>
                    <a:gd name="T3" fmla="*/ 7 h 40"/>
                    <a:gd name="T4" fmla="*/ 158 w 164"/>
                    <a:gd name="T5" fmla="*/ 5 h 40"/>
                    <a:gd name="T6" fmla="*/ 155 w 164"/>
                    <a:gd name="T7" fmla="*/ 3 h 40"/>
                    <a:gd name="T8" fmla="*/ 149 w 164"/>
                    <a:gd name="T9" fmla="*/ 3 h 40"/>
                    <a:gd name="T10" fmla="*/ 140 w 164"/>
                    <a:gd name="T11" fmla="*/ 3 h 40"/>
                    <a:gd name="T12" fmla="*/ 140 w 164"/>
                    <a:gd name="T13" fmla="*/ 3 h 40"/>
                    <a:gd name="T14" fmla="*/ 124 w 164"/>
                    <a:gd name="T15" fmla="*/ 4 h 40"/>
                    <a:gd name="T16" fmla="*/ 107 w 164"/>
                    <a:gd name="T17" fmla="*/ 5 h 40"/>
                    <a:gd name="T18" fmla="*/ 87 w 164"/>
                    <a:gd name="T19" fmla="*/ 4 h 40"/>
                    <a:gd name="T20" fmla="*/ 68 w 164"/>
                    <a:gd name="T21" fmla="*/ 4 h 40"/>
                    <a:gd name="T22" fmla="*/ 49 w 164"/>
                    <a:gd name="T23" fmla="*/ 3 h 40"/>
                    <a:gd name="T24" fmla="*/ 34 w 164"/>
                    <a:gd name="T25" fmla="*/ 3 h 40"/>
                    <a:gd name="T26" fmla="*/ 23 w 164"/>
                    <a:gd name="T27" fmla="*/ 2 h 40"/>
                    <a:gd name="T28" fmla="*/ 18 w 164"/>
                    <a:gd name="T29" fmla="*/ 2 h 40"/>
                    <a:gd name="T30" fmla="*/ 18 w 164"/>
                    <a:gd name="T31" fmla="*/ 2 h 40"/>
                    <a:gd name="T32" fmla="*/ 12 w 164"/>
                    <a:gd name="T33" fmla="*/ 2 h 40"/>
                    <a:gd name="T34" fmla="*/ 7 w 164"/>
                    <a:gd name="T35" fmla="*/ 0 h 40"/>
                    <a:gd name="T36" fmla="*/ 2 w 164"/>
                    <a:gd name="T37" fmla="*/ 0 h 40"/>
                    <a:gd name="T38" fmla="*/ 1 w 164"/>
                    <a:gd name="T39" fmla="*/ 3 h 40"/>
                    <a:gd name="T40" fmla="*/ 1 w 164"/>
                    <a:gd name="T41" fmla="*/ 3 h 40"/>
                    <a:gd name="T42" fmla="*/ 0 w 164"/>
                    <a:gd name="T43" fmla="*/ 11 h 40"/>
                    <a:gd name="T44" fmla="*/ 0 w 164"/>
                    <a:gd name="T45" fmla="*/ 18 h 40"/>
                    <a:gd name="T46" fmla="*/ 0 w 164"/>
                    <a:gd name="T47" fmla="*/ 25 h 40"/>
                    <a:gd name="T48" fmla="*/ 1 w 164"/>
                    <a:gd name="T49" fmla="*/ 29 h 40"/>
                    <a:gd name="T50" fmla="*/ 1 w 164"/>
                    <a:gd name="T51" fmla="*/ 29 h 40"/>
                    <a:gd name="T52" fmla="*/ 2 w 164"/>
                    <a:gd name="T53" fmla="*/ 32 h 40"/>
                    <a:gd name="T54" fmla="*/ 5 w 164"/>
                    <a:gd name="T55" fmla="*/ 34 h 40"/>
                    <a:gd name="T56" fmla="*/ 8 w 164"/>
                    <a:gd name="T57" fmla="*/ 36 h 40"/>
                    <a:gd name="T58" fmla="*/ 15 w 164"/>
                    <a:gd name="T59" fmla="*/ 37 h 40"/>
                    <a:gd name="T60" fmla="*/ 15 w 164"/>
                    <a:gd name="T61" fmla="*/ 37 h 40"/>
                    <a:gd name="T62" fmla="*/ 23 w 164"/>
                    <a:gd name="T63" fmla="*/ 37 h 40"/>
                    <a:gd name="T64" fmla="*/ 39 w 164"/>
                    <a:gd name="T65" fmla="*/ 38 h 40"/>
                    <a:gd name="T66" fmla="*/ 57 w 164"/>
                    <a:gd name="T67" fmla="*/ 39 h 40"/>
                    <a:gd name="T68" fmla="*/ 79 w 164"/>
                    <a:gd name="T69" fmla="*/ 39 h 40"/>
                    <a:gd name="T70" fmla="*/ 101 w 164"/>
                    <a:gd name="T71" fmla="*/ 40 h 40"/>
                    <a:gd name="T72" fmla="*/ 121 w 164"/>
                    <a:gd name="T73" fmla="*/ 40 h 40"/>
                    <a:gd name="T74" fmla="*/ 138 w 164"/>
                    <a:gd name="T75" fmla="*/ 40 h 40"/>
                    <a:gd name="T76" fmla="*/ 149 w 164"/>
                    <a:gd name="T77" fmla="*/ 39 h 40"/>
                    <a:gd name="T78" fmla="*/ 149 w 164"/>
                    <a:gd name="T79" fmla="*/ 39 h 40"/>
                    <a:gd name="T80" fmla="*/ 155 w 164"/>
                    <a:gd name="T81" fmla="*/ 38 h 40"/>
                    <a:gd name="T82" fmla="*/ 161 w 164"/>
                    <a:gd name="T83" fmla="*/ 36 h 40"/>
                    <a:gd name="T84" fmla="*/ 163 w 164"/>
                    <a:gd name="T85" fmla="*/ 33 h 40"/>
                    <a:gd name="T86" fmla="*/ 164 w 164"/>
                    <a:gd name="T87" fmla="*/ 31 h 40"/>
                    <a:gd name="T88" fmla="*/ 164 w 164"/>
                    <a:gd name="T89" fmla="*/ 31 h 40"/>
                    <a:gd name="T90" fmla="*/ 164 w 164"/>
                    <a:gd name="T91" fmla="*/ 25 h 40"/>
                    <a:gd name="T92" fmla="*/ 163 w 164"/>
                    <a:gd name="T93" fmla="*/ 17 h 40"/>
                    <a:gd name="T94" fmla="*/ 161 w 164"/>
                    <a:gd name="T95" fmla="*/ 11 h 40"/>
                    <a:gd name="T96" fmla="*/ 161 w 164"/>
                    <a:gd name="T97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4" h="40">
                      <a:moveTo>
                        <a:pt x="161" y="7"/>
                      </a:moveTo>
                      <a:lnTo>
                        <a:pt x="161" y="7"/>
                      </a:lnTo>
                      <a:lnTo>
                        <a:pt x="158" y="5"/>
                      </a:lnTo>
                      <a:lnTo>
                        <a:pt x="155" y="3"/>
                      </a:lnTo>
                      <a:lnTo>
                        <a:pt x="149" y="3"/>
                      </a:lnTo>
                      <a:lnTo>
                        <a:pt x="140" y="3"/>
                      </a:lnTo>
                      <a:lnTo>
                        <a:pt x="140" y="3"/>
                      </a:lnTo>
                      <a:lnTo>
                        <a:pt x="124" y="4"/>
                      </a:lnTo>
                      <a:lnTo>
                        <a:pt x="107" y="5"/>
                      </a:lnTo>
                      <a:lnTo>
                        <a:pt x="87" y="4"/>
                      </a:lnTo>
                      <a:lnTo>
                        <a:pt x="68" y="4"/>
                      </a:lnTo>
                      <a:lnTo>
                        <a:pt x="49" y="3"/>
                      </a:lnTo>
                      <a:lnTo>
                        <a:pt x="34" y="3"/>
                      </a:lnTo>
                      <a:lnTo>
                        <a:pt x="23" y="2"/>
                      </a:lnTo>
                      <a:lnTo>
                        <a:pt x="18" y="2"/>
                      </a:lnTo>
                      <a:lnTo>
                        <a:pt x="18" y="2"/>
                      </a:lnTo>
                      <a:lnTo>
                        <a:pt x="12" y="2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5" y="34"/>
                      </a:lnTo>
                      <a:lnTo>
                        <a:pt x="8" y="36"/>
                      </a:lnTo>
                      <a:lnTo>
                        <a:pt x="15" y="37"/>
                      </a:lnTo>
                      <a:lnTo>
                        <a:pt x="15" y="37"/>
                      </a:lnTo>
                      <a:lnTo>
                        <a:pt x="23" y="37"/>
                      </a:lnTo>
                      <a:lnTo>
                        <a:pt x="39" y="38"/>
                      </a:lnTo>
                      <a:lnTo>
                        <a:pt x="57" y="39"/>
                      </a:lnTo>
                      <a:lnTo>
                        <a:pt x="79" y="39"/>
                      </a:lnTo>
                      <a:lnTo>
                        <a:pt x="101" y="40"/>
                      </a:lnTo>
                      <a:lnTo>
                        <a:pt x="121" y="40"/>
                      </a:lnTo>
                      <a:lnTo>
                        <a:pt x="138" y="40"/>
                      </a:lnTo>
                      <a:lnTo>
                        <a:pt x="149" y="39"/>
                      </a:lnTo>
                      <a:lnTo>
                        <a:pt x="149" y="39"/>
                      </a:lnTo>
                      <a:lnTo>
                        <a:pt x="155" y="38"/>
                      </a:lnTo>
                      <a:lnTo>
                        <a:pt x="161" y="36"/>
                      </a:lnTo>
                      <a:lnTo>
                        <a:pt x="163" y="33"/>
                      </a:lnTo>
                      <a:lnTo>
                        <a:pt x="164" y="31"/>
                      </a:lnTo>
                      <a:lnTo>
                        <a:pt x="164" y="31"/>
                      </a:lnTo>
                      <a:lnTo>
                        <a:pt x="164" y="25"/>
                      </a:lnTo>
                      <a:lnTo>
                        <a:pt x="163" y="17"/>
                      </a:lnTo>
                      <a:lnTo>
                        <a:pt x="161" y="11"/>
                      </a:lnTo>
                      <a:lnTo>
                        <a:pt x="161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Freeform 480"/>
                <p:cNvSpPr>
                  <a:spLocks/>
                </p:cNvSpPr>
                <p:nvPr/>
              </p:nvSpPr>
              <p:spPr bwMode="auto">
                <a:xfrm>
                  <a:off x="3020" y="3388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6 w 88"/>
                    <a:gd name="T3" fmla="*/ 2 h 39"/>
                    <a:gd name="T4" fmla="*/ 83 w 88"/>
                    <a:gd name="T5" fmla="*/ 0 h 39"/>
                    <a:gd name="T6" fmla="*/ 80 w 88"/>
                    <a:gd name="T7" fmla="*/ 0 h 39"/>
                    <a:gd name="T8" fmla="*/ 75 w 88"/>
                    <a:gd name="T9" fmla="*/ 1 h 39"/>
                    <a:gd name="T10" fmla="*/ 67 w 88"/>
                    <a:gd name="T11" fmla="*/ 2 h 39"/>
                    <a:gd name="T12" fmla="*/ 58 w 88"/>
                    <a:gd name="T13" fmla="*/ 3 h 39"/>
                    <a:gd name="T14" fmla="*/ 47 w 88"/>
                    <a:gd name="T15" fmla="*/ 3 h 39"/>
                    <a:gd name="T16" fmla="*/ 36 w 88"/>
                    <a:gd name="T17" fmla="*/ 2 h 39"/>
                    <a:gd name="T18" fmla="*/ 26 w 88"/>
                    <a:gd name="T19" fmla="*/ 2 h 39"/>
                    <a:gd name="T20" fmla="*/ 18 w 88"/>
                    <a:gd name="T21" fmla="*/ 2 h 39"/>
                    <a:gd name="T22" fmla="*/ 12 w 88"/>
                    <a:gd name="T23" fmla="*/ 1 h 39"/>
                    <a:gd name="T24" fmla="*/ 9 w 88"/>
                    <a:gd name="T25" fmla="*/ 1 h 39"/>
                    <a:gd name="T26" fmla="*/ 6 w 88"/>
                    <a:gd name="T27" fmla="*/ 1 h 39"/>
                    <a:gd name="T28" fmla="*/ 4 w 88"/>
                    <a:gd name="T29" fmla="*/ 0 h 39"/>
                    <a:gd name="T30" fmla="*/ 1 w 88"/>
                    <a:gd name="T31" fmla="*/ 1 h 39"/>
                    <a:gd name="T32" fmla="*/ 0 w 88"/>
                    <a:gd name="T33" fmla="*/ 3 h 39"/>
                    <a:gd name="T34" fmla="*/ 0 w 88"/>
                    <a:gd name="T35" fmla="*/ 10 h 39"/>
                    <a:gd name="T36" fmla="*/ 0 w 88"/>
                    <a:gd name="T37" fmla="*/ 17 h 39"/>
                    <a:gd name="T38" fmla="*/ 0 w 88"/>
                    <a:gd name="T39" fmla="*/ 25 h 39"/>
                    <a:gd name="T40" fmla="*/ 0 w 88"/>
                    <a:gd name="T41" fmla="*/ 29 h 39"/>
                    <a:gd name="T42" fmla="*/ 1 w 88"/>
                    <a:gd name="T43" fmla="*/ 32 h 39"/>
                    <a:gd name="T44" fmla="*/ 2 w 88"/>
                    <a:gd name="T45" fmla="*/ 34 h 39"/>
                    <a:gd name="T46" fmla="*/ 4 w 88"/>
                    <a:gd name="T47" fmla="*/ 35 h 39"/>
                    <a:gd name="T48" fmla="*/ 7 w 88"/>
                    <a:gd name="T49" fmla="*/ 36 h 39"/>
                    <a:gd name="T50" fmla="*/ 12 w 88"/>
                    <a:gd name="T51" fmla="*/ 36 h 39"/>
                    <a:gd name="T52" fmla="*/ 20 w 88"/>
                    <a:gd name="T53" fmla="*/ 37 h 39"/>
                    <a:gd name="T54" fmla="*/ 31 w 88"/>
                    <a:gd name="T55" fmla="*/ 39 h 39"/>
                    <a:gd name="T56" fmla="*/ 42 w 88"/>
                    <a:gd name="T57" fmla="*/ 39 h 39"/>
                    <a:gd name="T58" fmla="*/ 54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9 h 39"/>
                    <a:gd name="T64" fmla="*/ 80 w 88"/>
                    <a:gd name="T65" fmla="*/ 37 h 39"/>
                    <a:gd name="T66" fmla="*/ 83 w 88"/>
                    <a:gd name="T67" fmla="*/ 35 h 39"/>
                    <a:gd name="T68" fmla="*/ 86 w 88"/>
                    <a:gd name="T69" fmla="*/ 34 h 39"/>
                    <a:gd name="T70" fmla="*/ 88 w 88"/>
                    <a:gd name="T71" fmla="*/ 32 h 39"/>
                    <a:gd name="T72" fmla="*/ 88 w 88"/>
                    <a:gd name="T73" fmla="*/ 29 h 39"/>
                    <a:gd name="T74" fmla="*/ 88 w 88"/>
                    <a:gd name="T75" fmla="*/ 23 h 39"/>
                    <a:gd name="T76" fmla="*/ 88 w 88"/>
                    <a:gd name="T77" fmla="*/ 15 h 39"/>
                    <a:gd name="T78" fmla="*/ 87 w 88"/>
                    <a:gd name="T79" fmla="*/ 8 h 39"/>
                    <a:gd name="T80" fmla="*/ 87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7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Freeform 481"/>
                <p:cNvSpPr>
                  <a:spLocks/>
                </p:cNvSpPr>
                <p:nvPr/>
              </p:nvSpPr>
              <p:spPr bwMode="auto">
                <a:xfrm>
                  <a:off x="3020" y="3388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7 w 88"/>
                    <a:gd name="T3" fmla="*/ 5 h 39"/>
                    <a:gd name="T4" fmla="*/ 86 w 88"/>
                    <a:gd name="T5" fmla="*/ 2 h 39"/>
                    <a:gd name="T6" fmla="*/ 83 w 88"/>
                    <a:gd name="T7" fmla="*/ 0 h 39"/>
                    <a:gd name="T8" fmla="*/ 80 w 88"/>
                    <a:gd name="T9" fmla="*/ 0 h 39"/>
                    <a:gd name="T10" fmla="*/ 75 w 88"/>
                    <a:gd name="T11" fmla="*/ 1 h 39"/>
                    <a:gd name="T12" fmla="*/ 75 w 88"/>
                    <a:gd name="T13" fmla="*/ 1 h 39"/>
                    <a:gd name="T14" fmla="*/ 67 w 88"/>
                    <a:gd name="T15" fmla="*/ 2 h 39"/>
                    <a:gd name="T16" fmla="*/ 58 w 88"/>
                    <a:gd name="T17" fmla="*/ 3 h 39"/>
                    <a:gd name="T18" fmla="*/ 47 w 88"/>
                    <a:gd name="T19" fmla="*/ 3 h 39"/>
                    <a:gd name="T20" fmla="*/ 36 w 88"/>
                    <a:gd name="T21" fmla="*/ 2 h 39"/>
                    <a:gd name="T22" fmla="*/ 26 w 88"/>
                    <a:gd name="T23" fmla="*/ 2 h 39"/>
                    <a:gd name="T24" fmla="*/ 18 w 88"/>
                    <a:gd name="T25" fmla="*/ 2 h 39"/>
                    <a:gd name="T26" fmla="*/ 12 w 88"/>
                    <a:gd name="T27" fmla="*/ 1 h 39"/>
                    <a:gd name="T28" fmla="*/ 9 w 88"/>
                    <a:gd name="T29" fmla="*/ 1 h 39"/>
                    <a:gd name="T30" fmla="*/ 9 w 88"/>
                    <a:gd name="T31" fmla="*/ 1 h 39"/>
                    <a:gd name="T32" fmla="*/ 6 w 88"/>
                    <a:gd name="T33" fmla="*/ 1 h 39"/>
                    <a:gd name="T34" fmla="*/ 4 w 88"/>
                    <a:gd name="T35" fmla="*/ 0 h 39"/>
                    <a:gd name="T36" fmla="*/ 1 w 88"/>
                    <a:gd name="T37" fmla="*/ 1 h 39"/>
                    <a:gd name="T38" fmla="*/ 0 w 88"/>
                    <a:gd name="T39" fmla="*/ 3 h 39"/>
                    <a:gd name="T40" fmla="*/ 0 w 88"/>
                    <a:gd name="T41" fmla="*/ 3 h 39"/>
                    <a:gd name="T42" fmla="*/ 0 w 88"/>
                    <a:gd name="T43" fmla="*/ 10 h 39"/>
                    <a:gd name="T44" fmla="*/ 0 w 88"/>
                    <a:gd name="T45" fmla="*/ 17 h 39"/>
                    <a:gd name="T46" fmla="*/ 0 w 88"/>
                    <a:gd name="T47" fmla="*/ 25 h 39"/>
                    <a:gd name="T48" fmla="*/ 0 w 88"/>
                    <a:gd name="T49" fmla="*/ 29 h 39"/>
                    <a:gd name="T50" fmla="*/ 0 w 88"/>
                    <a:gd name="T51" fmla="*/ 29 h 39"/>
                    <a:gd name="T52" fmla="*/ 1 w 88"/>
                    <a:gd name="T53" fmla="*/ 32 h 39"/>
                    <a:gd name="T54" fmla="*/ 2 w 88"/>
                    <a:gd name="T55" fmla="*/ 34 h 39"/>
                    <a:gd name="T56" fmla="*/ 4 w 88"/>
                    <a:gd name="T57" fmla="*/ 35 h 39"/>
                    <a:gd name="T58" fmla="*/ 7 w 88"/>
                    <a:gd name="T59" fmla="*/ 36 h 39"/>
                    <a:gd name="T60" fmla="*/ 7 w 88"/>
                    <a:gd name="T61" fmla="*/ 36 h 39"/>
                    <a:gd name="T62" fmla="*/ 12 w 88"/>
                    <a:gd name="T63" fmla="*/ 36 h 39"/>
                    <a:gd name="T64" fmla="*/ 20 w 88"/>
                    <a:gd name="T65" fmla="*/ 37 h 39"/>
                    <a:gd name="T66" fmla="*/ 31 w 88"/>
                    <a:gd name="T67" fmla="*/ 39 h 39"/>
                    <a:gd name="T68" fmla="*/ 42 w 88"/>
                    <a:gd name="T69" fmla="*/ 39 h 39"/>
                    <a:gd name="T70" fmla="*/ 54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9 h 39"/>
                    <a:gd name="T76" fmla="*/ 80 w 88"/>
                    <a:gd name="T77" fmla="*/ 37 h 39"/>
                    <a:gd name="T78" fmla="*/ 80 w 88"/>
                    <a:gd name="T79" fmla="*/ 37 h 39"/>
                    <a:gd name="T80" fmla="*/ 83 w 88"/>
                    <a:gd name="T81" fmla="*/ 35 h 39"/>
                    <a:gd name="T82" fmla="*/ 86 w 88"/>
                    <a:gd name="T83" fmla="*/ 34 h 39"/>
                    <a:gd name="T84" fmla="*/ 88 w 88"/>
                    <a:gd name="T85" fmla="*/ 32 h 39"/>
                    <a:gd name="T86" fmla="*/ 88 w 88"/>
                    <a:gd name="T87" fmla="*/ 29 h 39"/>
                    <a:gd name="T88" fmla="*/ 88 w 88"/>
                    <a:gd name="T89" fmla="*/ 29 h 39"/>
                    <a:gd name="T90" fmla="*/ 88 w 88"/>
                    <a:gd name="T91" fmla="*/ 23 h 39"/>
                    <a:gd name="T92" fmla="*/ 88 w 88"/>
                    <a:gd name="T93" fmla="*/ 15 h 39"/>
                    <a:gd name="T94" fmla="*/ 87 w 88"/>
                    <a:gd name="T95" fmla="*/ 8 h 39"/>
                    <a:gd name="T96" fmla="*/ 87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Freeform 482"/>
                <p:cNvSpPr>
                  <a:spLocks/>
                </p:cNvSpPr>
                <p:nvPr/>
              </p:nvSpPr>
              <p:spPr bwMode="auto">
                <a:xfrm>
                  <a:off x="3135" y="3390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6 w 88"/>
                    <a:gd name="T3" fmla="*/ 3 h 40"/>
                    <a:gd name="T4" fmla="*/ 83 w 88"/>
                    <a:gd name="T5" fmla="*/ 1 h 40"/>
                    <a:gd name="T6" fmla="*/ 80 w 88"/>
                    <a:gd name="T7" fmla="*/ 1 h 40"/>
                    <a:gd name="T8" fmla="*/ 75 w 88"/>
                    <a:gd name="T9" fmla="*/ 1 h 40"/>
                    <a:gd name="T10" fmla="*/ 67 w 88"/>
                    <a:gd name="T11" fmla="*/ 3 h 40"/>
                    <a:gd name="T12" fmla="*/ 58 w 88"/>
                    <a:gd name="T13" fmla="*/ 4 h 40"/>
                    <a:gd name="T14" fmla="*/ 47 w 88"/>
                    <a:gd name="T15" fmla="*/ 4 h 40"/>
                    <a:gd name="T16" fmla="*/ 36 w 88"/>
                    <a:gd name="T17" fmla="*/ 3 h 40"/>
                    <a:gd name="T18" fmla="*/ 27 w 88"/>
                    <a:gd name="T19" fmla="*/ 3 h 40"/>
                    <a:gd name="T20" fmla="*/ 19 w 88"/>
                    <a:gd name="T21" fmla="*/ 3 h 40"/>
                    <a:gd name="T22" fmla="*/ 13 w 88"/>
                    <a:gd name="T23" fmla="*/ 1 h 40"/>
                    <a:gd name="T24" fmla="*/ 11 w 88"/>
                    <a:gd name="T25" fmla="*/ 1 h 40"/>
                    <a:gd name="T26" fmla="*/ 7 w 88"/>
                    <a:gd name="T27" fmla="*/ 1 h 40"/>
                    <a:gd name="T28" fmla="*/ 5 w 88"/>
                    <a:gd name="T29" fmla="*/ 0 h 40"/>
                    <a:gd name="T30" fmla="*/ 2 w 88"/>
                    <a:gd name="T31" fmla="*/ 1 h 40"/>
                    <a:gd name="T32" fmla="*/ 1 w 88"/>
                    <a:gd name="T33" fmla="*/ 4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1 w 88"/>
                    <a:gd name="T41" fmla="*/ 30 h 40"/>
                    <a:gd name="T42" fmla="*/ 2 w 88"/>
                    <a:gd name="T43" fmla="*/ 33 h 40"/>
                    <a:gd name="T44" fmla="*/ 4 w 88"/>
                    <a:gd name="T45" fmla="*/ 35 h 40"/>
                    <a:gd name="T46" fmla="*/ 5 w 88"/>
                    <a:gd name="T47" fmla="*/ 37 h 40"/>
                    <a:gd name="T48" fmla="*/ 8 w 88"/>
                    <a:gd name="T49" fmla="*/ 38 h 40"/>
                    <a:gd name="T50" fmla="*/ 13 w 88"/>
                    <a:gd name="T51" fmla="*/ 38 h 40"/>
                    <a:gd name="T52" fmla="*/ 20 w 88"/>
                    <a:gd name="T53" fmla="*/ 39 h 40"/>
                    <a:gd name="T54" fmla="*/ 31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5 w 88"/>
                    <a:gd name="T61" fmla="*/ 39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5 h 40"/>
                    <a:gd name="T68" fmla="*/ 86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30 h 40"/>
                    <a:gd name="T74" fmla="*/ 88 w 88"/>
                    <a:gd name="T75" fmla="*/ 24 h 40"/>
                    <a:gd name="T76" fmla="*/ 88 w 88"/>
                    <a:gd name="T77" fmla="*/ 15 h 40"/>
                    <a:gd name="T78" fmla="*/ 87 w 88"/>
                    <a:gd name="T79" fmla="*/ 8 h 40"/>
                    <a:gd name="T80" fmla="*/ 87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67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4" y="35"/>
                      </a:lnTo>
                      <a:lnTo>
                        <a:pt x="5" y="37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Freeform 483"/>
                <p:cNvSpPr>
                  <a:spLocks/>
                </p:cNvSpPr>
                <p:nvPr/>
              </p:nvSpPr>
              <p:spPr bwMode="auto">
                <a:xfrm>
                  <a:off x="3135" y="3390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5 h 40"/>
                    <a:gd name="T4" fmla="*/ 86 w 88"/>
                    <a:gd name="T5" fmla="*/ 3 h 40"/>
                    <a:gd name="T6" fmla="*/ 83 w 88"/>
                    <a:gd name="T7" fmla="*/ 1 h 40"/>
                    <a:gd name="T8" fmla="*/ 80 w 88"/>
                    <a:gd name="T9" fmla="*/ 1 h 40"/>
                    <a:gd name="T10" fmla="*/ 75 w 88"/>
                    <a:gd name="T11" fmla="*/ 1 h 40"/>
                    <a:gd name="T12" fmla="*/ 75 w 88"/>
                    <a:gd name="T13" fmla="*/ 1 h 40"/>
                    <a:gd name="T14" fmla="*/ 67 w 88"/>
                    <a:gd name="T15" fmla="*/ 3 h 40"/>
                    <a:gd name="T16" fmla="*/ 58 w 88"/>
                    <a:gd name="T17" fmla="*/ 4 h 40"/>
                    <a:gd name="T18" fmla="*/ 47 w 88"/>
                    <a:gd name="T19" fmla="*/ 4 h 40"/>
                    <a:gd name="T20" fmla="*/ 36 w 88"/>
                    <a:gd name="T21" fmla="*/ 3 h 40"/>
                    <a:gd name="T22" fmla="*/ 27 w 88"/>
                    <a:gd name="T23" fmla="*/ 3 h 40"/>
                    <a:gd name="T24" fmla="*/ 19 w 88"/>
                    <a:gd name="T25" fmla="*/ 3 h 40"/>
                    <a:gd name="T26" fmla="*/ 13 w 88"/>
                    <a:gd name="T27" fmla="*/ 1 h 40"/>
                    <a:gd name="T28" fmla="*/ 11 w 88"/>
                    <a:gd name="T29" fmla="*/ 1 h 40"/>
                    <a:gd name="T30" fmla="*/ 11 w 88"/>
                    <a:gd name="T31" fmla="*/ 1 h 40"/>
                    <a:gd name="T32" fmla="*/ 7 w 88"/>
                    <a:gd name="T33" fmla="*/ 1 h 40"/>
                    <a:gd name="T34" fmla="*/ 5 w 88"/>
                    <a:gd name="T35" fmla="*/ 0 h 40"/>
                    <a:gd name="T36" fmla="*/ 2 w 88"/>
                    <a:gd name="T37" fmla="*/ 1 h 40"/>
                    <a:gd name="T38" fmla="*/ 1 w 88"/>
                    <a:gd name="T39" fmla="*/ 4 h 40"/>
                    <a:gd name="T40" fmla="*/ 1 w 88"/>
                    <a:gd name="T41" fmla="*/ 4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1 w 88"/>
                    <a:gd name="T49" fmla="*/ 30 h 40"/>
                    <a:gd name="T50" fmla="*/ 1 w 88"/>
                    <a:gd name="T51" fmla="*/ 30 h 40"/>
                    <a:gd name="T52" fmla="*/ 2 w 88"/>
                    <a:gd name="T53" fmla="*/ 33 h 40"/>
                    <a:gd name="T54" fmla="*/ 4 w 88"/>
                    <a:gd name="T55" fmla="*/ 35 h 40"/>
                    <a:gd name="T56" fmla="*/ 5 w 88"/>
                    <a:gd name="T57" fmla="*/ 37 h 40"/>
                    <a:gd name="T58" fmla="*/ 8 w 88"/>
                    <a:gd name="T59" fmla="*/ 38 h 40"/>
                    <a:gd name="T60" fmla="*/ 8 w 88"/>
                    <a:gd name="T61" fmla="*/ 38 h 40"/>
                    <a:gd name="T62" fmla="*/ 13 w 88"/>
                    <a:gd name="T63" fmla="*/ 38 h 40"/>
                    <a:gd name="T64" fmla="*/ 20 w 88"/>
                    <a:gd name="T65" fmla="*/ 39 h 40"/>
                    <a:gd name="T66" fmla="*/ 31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5 w 88"/>
                    <a:gd name="T73" fmla="*/ 39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5 h 40"/>
                    <a:gd name="T82" fmla="*/ 86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4 h 40"/>
                    <a:gd name="T92" fmla="*/ 88 w 88"/>
                    <a:gd name="T93" fmla="*/ 15 h 40"/>
                    <a:gd name="T94" fmla="*/ 87 w 88"/>
                    <a:gd name="T95" fmla="*/ 8 h 40"/>
                    <a:gd name="T96" fmla="*/ 87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4" y="35"/>
                      </a:lnTo>
                      <a:lnTo>
                        <a:pt x="5" y="37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5" name="Freeform 484"/>
                <p:cNvSpPr>
                  <a:spLocks/>
                </p:cNvSpPr>
                <p:nvPr/>
              </p:nvSpPr>
              <p:spPr bwMode="auto">
                <a:xfrm>
                  <a:off x="3250" y="3393"/>
                  <a:ext cx="89" cy="38"/>
                </a:xfrm>
                <a:custGeom>
                  <a:avLst/>
                  <a:gdLst>
                    <a:gd name="T0" fmla="*/ 87 w 89"/>
                    <a:gd name="T1" fmla="*/ 3 h 38"/>
                    <a:gd name="T2" fmla="*/ 87 w 89"/>
                    <a:gd name="T3" fmla="*/ 1 h 38"/>
                    <a:gd name="T4" fmla="*/ 85 w 89"/>
                    <a:gd name="T5" fmla="*/ 0 h 38"/>
                    <a:gd name="T6" fmla="*/ 81 w 89"/>
                    <a:gd name="T7" fmla="*/ 0 h 38"/>
                    <a:gd name="T8" fmla="*/ 76 w 89"/>
                    <a:gd name="T9" fmla="*/ 1 h 38"/>
                    <a:gd name="T10" fmla="*/ 68 w 89"/>
                    <a:gd name="T11" fmla="*/ 2 h 38"/>
                    <a:gd name="T12" fmla="*/ 59 w 89"/>
                    <a:gd name="T13" fmla="*/ 3 h 38"/>
                    <a:gd name="T14" fmla="*/ 48 w 89"/>
                    <a:gd name="T15" fmla="*/ 3 h 38"/>
                    <a:gd name="T16" fmla="*/ 38 w 89"/>
                    <a:gd name="T17" fmla="*/ 2 h 38"/>
                    <a:gd name="T18" fmla="*/ 27 w 89"/>
                    <a:gd name="T19" fmla="*/ 2 h 38"/>
                    <a:gd name="T20" fmla="*/ 19 w 89"/>
                    <a:gd name="T21" fmla="*/ 2 h 38"/>
                    <a:gd name="T22" fmla="*/ 13 w 89"/>
                    <a:gd name="T23" fmla="*/ 1 h 38"/>
                    <a:gd name="T24" fmla="*/ 11 w 89"/>
                    <a:gd name="T25" fmla="*/ 1 h 38"/>
                    <a:gd name="T26" fmla="*/ 7 w 89"/>
                    <a:gd name="T27" fmla="*/ 0 h 38"/>
                    <a:gd name="T28" fmla="*/ 5 w 89"/>
                    <a:gd name="T29" fmla="*/ 0 h 38"/>
                    <a:gd name="T30" fmla="*/ 2 w 89"/>
                    <a:gd name="T31" fmla="*/ 0 h 38"/>
                    <a:gd name="T32" fmla="*/ 1 w 89"/>
                    <a:gd name="T33" fmla="*/ 2 h 38"/>
                    <a:gd name="T34" fmla="*/ 0 w 89"/>
                    <a:gd name="T35" fmla="*/ 10 h 38"/>
                    <a:gd name="T36" fmla="*/ 0 w 89"/>
                    <a:gd name="T37" fmla="*/ 17 h 38"/>
                    <a:gd name="T38" fmla="*/ 0 w 89"/>
                    <a:gd name="T39" fmla="*/ 24 h 38"/>
                    <a:gd name="T40" fmla="*/ 1 w 89"/>
                    <a:gd name="T41" fmla="*/ 28 h 38"/>
                    <a:gd name="T42" fmla="*/ 2 w 89"/>
                    <a:gd name="T43" fmla="*/ 31 h 38"/>
                    <a:gd name="T44" fmla="*/ 4 w 89"/>
                    <a:gd name="T45" fmla="*/ 34 h 38"/>
                    <a:gd name="T46" fmla="*/ 5 w 89"/>
                    <a:gd name="T47" fmla="*/ 35 h 38"/>
                    <a:gd name="T48" fmla="*/ 8 w 89"/>
                    <a:gd name="T49" fmla="*/ 36 h 38"/>
                    <a:gd name="T50" fmla="*/ 13 w 89"/>
                    <a:gd name="T51" fmla="*/ 36 h 38"/>
                    <a:gd name="T52" fmla="*/ 20 w 89"/>
                    <a:gd name="T53" fmla="*/ 37 h 38"/>
                    <a:gd name="T54" fmla="*/ 31 w 89"/>
                    <a:gd name="T55" fmla="*/ 37 h 38"/>
                    <a:gd name="T56" fmla="*/ 42 w 89"/>
                    <a:gd name="T57" fmla="*/ 37 h 38"/>
                    <a:gd name="T58" fmla="*/ 54 w 89"/>
                    <a:gd name="T59" fmla="*/ 38 h 38"/>
                    <a:gd name="T60" fmla="*/ 66 w 89"/>
                    <a:gd name="T61" fmla="*/ 37 h 38"/>
                    <a:gd name="T62" fmla="*/ 75 w 89"/>
                    <a:gd name="T63" fmla="*/ 37 h 38"/>
                    <a:gd name="T64" fmla="*/ 81 w 89"/>
                    <a:gd name="T65" fmla="*/ 36 h 38"/>
                    <a:gd name="T66" fmla="*/ 85 w 89"/>
                    <a:gd name="T67" fmla="*/ 35 h 38"/>
                    <a:gd name="T68" fmla="*/ 87 w 89"/>
                    <a:gd name="T69" fmla="*/ 32 h 38"/>
                    <a:gd name="T70" fmla="*/ 89 w 89"/>
                    <a:gd name="T71" fmla="*/ 30 h 38"/>
                    <a:gd name="T72" fmla="*/ 89 w 89"/>
                    <a:gd name="T73" fmla="*/ 28 h 38"/>
                    <a:gd name="T74" fmla="*/ 89 w 89"/>
                    <a:gd name="T75" fmla="*/ 22 h 38"/>
                    <a:gd name="T76" fmla="*/ 88 w 89"/>
                    <a:gd name="T77" fmla="*/ 14 h 38"/>
                    <a:gd name="T78" fmla="*/ 87 w 89"/>
                    <a:gd name="T79" fmla="*/ 7 h 38"/>
                    <a:gd name="T80" fmla="*/ 87 w 89"/>
                    <a:gd name="T81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8">
                      <a:moveTo>
                        <a:pt x="87" y="3"/>
                      </a:moveTo>
                      <a:lnTo>
                        <a:pt x="87" y="1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7"/>
                      </a:lnTo>
                      <a:lnTo>
                        <a:pt x="54" y="38"/>
                      </a:lnTo>
                      <a:lnTo>
                        <a:pt x="66" y="37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2"/>
                      </a:lnTo>
                      <a:lnTo>
                        <a:pt x="89" y="30"/>
                      </a:lnTo>
                      <a:lnTo>
                        <a:pt x="89" y="28"/>
                      </a:lnTo>
                      <a:lnTo>
                        <a:pt x="89" y="22"/>
                      </a:lnTo>
                      <a:lnTo>
                        <a:pt x="88" y="14"/>
                      </a:lnTo>
                      <a:lnTo>
                        <a:pt x="87" y="7"/>
                      </a:lnTo>
                      <a:lnTo>
                        <a:pt x="87" y="3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Freeform 485"/>
                <p:cNvSpPr>
                  <a:spLocks/>
                </p:cNvSpPr>
                <p:nvPr/>
              </p:nvSpPr>
              <p:spPr bwMode="auto">
                <a:xfrm>
                  <a:off x="3250" y="3393"/>
                  <a:ext cx="89" cy="38"/>
                </a:xfrm>
                <a:custGeom>
                  <a:avLst/>
                  <a:gdLst>
                    <a:gd name="T0" fmla="*/ 87 w 89"/>
                    <a:gd name="T1" fmla="*/ 3 h 38"/>
                    <a:gd name="T2" fmla="*/ 87 w 89"/>
                    <a:gd name="T3" fmla="*/ 3 h 38"/>
                    <a:gd name="T4" fmla="*/ 87 w 89"/>
                    <a:gd name="T5" fmla="*/ 1 h 38"/>
                    <a:gd name="T6" fmla="*/ 85 w 89"/>
                    <a:gd name="T7" fmla="*/ 0 h 38"/>
                    <a:gd name="T8" fmla="*/ 81 w 89"/>
                    <a:gd name="T9" fmla="*/ 0 h 38"/>
                    <a:gd name="T10" fmla="*/ 76 w 89"/>
                    <a:gd name="T11" fmla="*/ 1 h 38"/>
                    <a:gd name="T12" fmla="*/ 76 w 89"/>
                    <a:gd name="T13" fmla="*/ 1 h 38"/>
                    <a:gd name="T14" fmla="*/ 68 w 89"/>
                    <a:gd name="T15" fmla="*/ 2 h 38"/>
                    <a:gd name="T16" fmla="*/ 59 w 89"/>
                    <a:gd name="T17" fmla="*/ 3 h 38"/>
                    <a:gd name="T18" fmla="*/ 48 w 89"/>
                    <a:gd name="T19" fmla="*/ 3 h 38"/>
                    <a:gd name="T20" fmla="*/ 38 w 89"/>
                    <a:gd name="T21" fmla="*/ 2 h 38"/>
                    <a:gd name="T22" fmla="*/ 27 w 89"/>
                    <a:gd name="T23" fmla="*/ 2 h 38"/>
                    <a:gd name="T24" fmla="*/ 19 w 89"/>
                    <a:gd name="T25" fmla="*/ 2 h 38"/>
                    <a:gd name="T26" fmla="*/ 13 w 89"/>
                    <a:gd name="T27" fmla="*/ 1 h 38"/>
                    <a:gd name="T28" fmla="*/ 11 w 89"/>
                    <a:gd name="T29" fmla="*/ 1 h 38"/>
                    <a:gd name="T30" fmla="*/ 11 w 89"/>
                    <a:gd name="T31" fmla="*/ 1 h 38"/>
                    <a:gd name="T32" fmla="*/ 7 w 89"/>
                    <a:gd name="T33" fmla="*/ 0 h 38"/>
                    <a:gd name="T34" fmla="*/ 5 w 89"/>
                    <a:gd name="T35" fmla="*/ 0 h 38"/>
                    <a:gd name="T36" fmla="*/ 2 w 89"/>
                    <a:gd name="T37" fmla="*/ 0 h 38"/>
                    <a:gd name="T38" fmla="*/ 1 w 89"/>
                    <a:gd name="T39" fmla="*/ 2 h 38"/>
                    <a:gd name="T40" fmla="*/ 1 w 89"/>
                    <a:gd name="T41" fmla="*/ 2 h 38"/>
                    <a:gd name="T42" fmla="*/ 0 w 89"/>
                    <a:gd name="T43" fmla="*/ 10 h 38"/>
                    <a:gd name="T44" fmla="*/ 0 w 89"/>
                    <a:gd name="T45" fmla="*/ 17 h 38"/>
                    <a:gd name="T46" fmla="*/ 0 w 89"/>
                    <a:gd name="T47" fmla="*/ 24 h 38"/>
                    <a:gd name="T48" fmla="*/ 1 w 89"/>
                    <a:gd name="T49" fmla="*/ 28 h 38"/>
                    <a:gd name="T50" fmla="*/ 1 w 89"/>
                    <a:gd name="T51" fmla="*/ 28 h 38"/>
                    <a:gd name="T52" fmla="*/ 2 w 89"/>
                    <a:gd name="T53" fmla="*/ 31 h 38"/>
                    <a:gd name="T54" fmla="*/ 4 w 89"/>
                    <a:gd name="T55" fmla="*/ 34 h 38"/>
                    <a:gd name="T56" fmla="*/ 5 w 89"/>
                    <a:gd name="T57" fmla="*/ 35 h 38"/>
                    <a:gd name="T58" fmla="*/ 8 w 89"/>
                    <a:gd name="T59" fmla="*/ 36 h 38"/>
                    <a:gd name="T60" fmla="*/ 8 w 89"/>
                    <a:gd name="T61" fmla="*/ 36 h 38"/>
                    <a:gd name="T62" fmla="*/ 13 w 89"/>
                    <a:gd name="T63" fmla="*/ 36 h 38"/>
                    <a:gd name="T64" fmla="*/ 20 w 89"/>
                    <a:gd name="T65" fmla="*/ 37 h 38"/>
                    <a:gd name="T66" fmla="*/ 31 w 89"/>
                    <a:gd name="T67" fmla="*/ 37 h 38"/>
                    <a:gd name="T68" fmla="*/ 42 w 89"/>
                    <a:gd name="T69" fmla="*/ 37 h 38"/>
                    <a:gd name="T70" fmla="*/ 54 w 89"/>
                    <a:gd name="T71" fmla="*/ 38 h 38"/>
                    <a:gd name="T72" fmla="*/ 66 w 89"/>
                    <a:gd name="T73" fmla="*/ 37 h 38"/>
                    <a:gd name="T74" fmla="*/ 75 w 89"/>
                    <a:gd name="T75" fmla="*/ 37 h 38"/>
                    <a:gd name="T76" fmla="*/ 81 w 89"/>
                    <a:gd name="T77" fmla="*/ 36 h 38"/>
                    <a:gd name="T78" fmla="*/ 81 w 89"/>
                    <a:gd name="T79" fmla="*/ 36 h 38"/>
                    <a:gd name="T80" fmla="*/ 85 w 89"/>
                    <a:gd name="T81" fmla="*/ 35 h 38"/>
                    <a:gd name="T82" fmla="*/ 87 w 89"/>
                    <a:gd name="T83" fmla="*/ 32 h 38"/>
                    <a:gd name="T84" fmla="*/ 89 w 89"/>
                    <a:gd name="T85" fmla="*/ 30 h 38"/>
                    <a:gd name="T86" fmla="*/ 89 w 89"/>
                    <a:gd name="T87" fmla="*/ 28 h 38"/>
                    <a:gd name="T88" fmla="*/ 89 w 89"/>
                    <a:gd name="T89" fmla="*/ 28 h 38"/>
                    <a:gd name="T90" fmla="*/ 89 w 89"/>
                    <a:gd name="T91" fmla="*/ 22 h 38"/>
                    <a:gd name="T92" fmla="*/ 88 w 89"/>
                    <a:gd name="T93" fmla="*/ 14 h 38"/>
                    <a:gd name="T94" fmla="*/ 87 w 89"/>
                    <a:gd name="T95" fmla="*/ 7 h 38"/>
                    <a:gd name="T96" fmla="*/ 87 w 89"/>
                    <a:gd name="T97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8">
                      <a:moveTo>
                        <a:pt x="87" y="3"/>
                      </a:moveTo>
                      <a:lnTo>
                        <a:pt x="87" y="3"/>
                      </a:lnTo>
                      <a:lnTo>
                        <a:pt x="87" y="1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7"/>
                      </a:lnTo>
                      <a:lnTo>
                        <a:pt x="54" y="38"/>
                      </a:lnTo>
                      <a:lnTo>
                        <a:pt x="66" y="37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2"/>
                      </a:lnTo>
                      <a:lnTo>
                        <a:pt x="89" y="30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2"/>
                      </a:lnTo>
                      <a:lnTo>
                        <a:pt x="88" y="14"/>
                      </a:lnTo>
                      <a:lnTo>
                        <a:pt x="87" y="7"/>
                      </a:lnTo>
                      <a:lnTo>
                        <a:pt x="87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Freeform 486"/>
                <p:cNvSpPr>
                  <a:spLocks/>
                </p:cNvSpPr>
                <p:nvPr/>
              </p:nvSpPr>
              <p:spPr bwMode="auto">
                <a:xfrm>
                  <a:off x="2899" y="3389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6 w 88"/>
                    <a:gd name="T3" fmla="*/ 2 h 40"/>
                    <a:gd name="T4" fmla="*/ 83 w 88"/>
                    <a:gd name="T5" fmla="*/ 1 h 40"/>
                    <a:gd name="T6" fmla="*/ 80 w 88"/>
                    <a:gd name="T7" fmla="*/ 1 h 40"/>
                    <a:gd name="T8" fmla="*/ 75 w 88"/>
                    <a:gd name="T9" fmla="*/ 1 h 40"/>
                    <a:gd name="T10" fmla="*/ 67 w 88"/>
                    <a:gd name="T11" fmla="*/ 2 h 40"/>
                    <a:gd name="T12" fmla="*/ 58 w 88"/>
                    <a:gd name="T13" fmla="*/ 4 h 40"/>
                    <a:gd name="T14" fmla="*/ 47 w 88"/>
                    <a:gd name="T15" fmla="*/ 4 h 40"/>
                    <a:gd name="T16" fmla="*/ 37 w 88"/>
                    <a:gd name="T17" fmla="*/ 4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10 w 88"/>
                    <a:gd name="T25" fmla="*/ 1 h 40"/>
                    <a:gd name="T26" fmla="*/ 6 w 88"/>
                    <a:gd name="T27" fmla="*/ 1 h 40"/>
                    <a:gd name="T28" fmla="*/ 4 w 88"/>
                    <a:gd name="T29" fmla="*/ 0 h 40"/>
                    <a:gd name="T30" fmla="*/ 1 w 88"/>
                    <a:gd name="T31" fmla="*/ 1 h 40"/>
                    <a:gd name="T32" fmla="*/ 0 w 88"/>
                    <a:gd name="T33" fmla="*/ 4 h 40"/>
                    <a:gd name="T34" fmla="*/ 0 w 88"/>
                    <a:gd name="T35" fmla="*/ 12 h 40"/>
                    <a:gd name="T36" fmla="*/ 0 w 88"/>
                    <a:gd name="T37" fmla="*/ 19 h 40"/>
                    <a:gd name="T38" fmla="*/ 0 w 88"/>
                    <a:gd name="T39" fmla="*/ 26 h 40"/>
                    <a:gd name="T40" fmla="*/ 0 w 88"/>
                    <a:gd name="T41" fmla="*/ 29 h 40"/>
                    <a:gd name="T42" fmla="*/ 1 w 88"/>
                    <a:gd name="T43" fmla="*/ 33 h 40"/>
                    <a:gd name="T44" fmla="*/ 2 w 88"/>
                    <a:gd name="T45" fmla="*/ 35 h 40"/>
                    <a:gd name="T46" fmla="*/ 4 w 88"/>
                    <a:gd name="T47" fmla="*/ 36 h 40"/>
                    <a:gd name="T48" fmla="*/ 7 w 88"/>
                    <a:gd name="T49" fmla="*/ 38 h 40"/>
                    <a:gd name="T50" fmla="*/ 12 w 88"/>
                    <a:gd name="T51" fmla="*/ 38 h 40"/>
                    <a:gd name="T52" fmla="*/ 20 w 88"/>
                    <a:gd name="T53" fmla="*/ 39 h 40"/>
                    <a:gd name="T54" fmla="*/ 31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5 w 88"/>
                    <a:gd name="T61" fmla="*/ 39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5 h 40"/>
                    <a:gd name="T68" fmla="*/ 86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29 h 40"/>
                    <a:gd name="T74" fmla="*/ 88 w 88"/>
                    <a:gd name="T75" fmla="*/ 24 h 40"/>
                    <a:gd name="T76" fmla="*/ 88 w 88"/>
                    <a:gd name="T77" fmla="*/ 15 h 40"/>
                    <a:gd name="T78" fmla="*/ 87 w 88"/>
                    <a:gd name="T79" fmla="*/ 8 h 40"/>
                    <a:gd name="T80" fmla="*/ 87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29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4" y="36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Freeform 487"/>
                <p:cNvSpPr>
                  <a:spLocks/>
                </p:cNvSpPr>
                <p:nvPr/>
              </p:nvSpPr>
              <p:spPr bwMode="auto">
                <a:xfrm>
                  <a:off x="2899" y="3389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5 h 40"/>
                    <a:gd name="T4" fmla="*/ 86 w 88"/>
                    <a:gd name="T5" fmla="*/ 2 h 40"/>
                    <a:gd name="T6" fmla="*/ 83 w 88"/>
                    <a:gd name="T7" fmla="*/ 1 h 40"/>
                    <a:gd name="T8" fmla="*/ 80 w 88"/>
                    <a:gd name="T9" fmla="*/ 1 h 40"/>
                    <a:gd name="T10" fmla="*/ 75 w 88"/>
                    <a:gd name="T11" fmla="*/ 1 h 40"/>
                    <a:gd name="T12" fmla="*/ 75 w 88"/>
                    <a:gd name="T13" fmla="*/ 1 h 40"/>
                    <a:gd name="T14" fmla="*/ 67 w 88"/>
                    <a:gd name="T15" fmla="*/ 2 h 40"/>
                    <a:gd name="T16" fmla="*/ 58 w 88"/>
                    <a:gd name="T17" fmla="*/ 4 h 40"/>
                    <a:gd name="T18" fmla="*/ 47 w 88"/>
                    <a:gd name="T19" fmla="*/ 4 h 40"/>
                    <a:gd name="T20" fmla="*/ 37 w 88"/>
                    <a:gd name="T21" fmla="*/ 4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10 w 88"/>
                    <a:gd name="T29" fmla="*/ 1 h 40"/>
                    <a:gd name="T30" fmla="*/ 10 w 88"/>
                    <a:gd name="T31" fmla="*/ 1 h 40"/>
                    <a:gd name="T32" fmla="*/ 6 w 88"/>
                    <a:gd name="T33" fmla="*/ 1 h 40"/>
                    <a:gd name="T34" fmla="*/ 4 w 88"/>
                    <a:gd name="T35" fmla="*/ 0 h 40"/>
                    <a:gd name="T36" fmla="*/ 1 w 88"/>
                    <a:gd name="T37" fmla="*/ 1 h 40"/>
                    <a:gd name="T38" fmla="*/ 0 w 88"/>
                    <a:gd name="T39" fmla="*/ 4 h 40"/>
                    <a:gd name="T40" fmla="*/ 0 w 88"/>
                    <a:gd name="T41" fmla="*/ 4 h 40"/>
                    <a:gd name="T42" fmla="*/ 0 w 88"/>
                    <a:gd name="T43" fmla="*/ 12 h 40"/>
                    <a:gd name="T44" fmla="*/ 0 w 88"/>
                    <a:gd name="T45" fmla="*/ 19 h 40"/>
                    <a:gd name="T46" fmla="*/ 0 w 88"/>
                    <a:gd name="T47" fmla="*/ 26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3 h 40"/>
                    <a:gd name="T54" fmla="*/ 2 w 88"/>
                    <a:gd name="T55" fmla="*/ 35 h 40"/>
                    <a:gd name="T56" fmla="*/ 4 w 88"/>
                    <a:gd name="T57" fmla="*/ 36 h 40"/>
                    <a:gd name="T58" fmla="*/ 7 w 88"/>
                    <a:gd name="T59" fmla="*/ 38 h 40"/>
                    <a:gd name="T60" fmla="*/ 7 w 88"/>
                    <a:gd name="T61" fmla="*/ 38 h 40"/>
                    <a:gd name="T62" fmla="*/ 12 w 88"/>
                    <a:gd name="T63" fmla="*/ 38 h 40"/>
                    <a:gd name="T64" fmla="*/ 20 w 88"/>
                    <a:gd name="T65" fmla="*/ 39 h 40"/>
                    <a:gd name="T66" fmla="*/ 31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5 w 88"/>
                    <a:gd name="T73" fmla="*/ 39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5 h 40"/>
                    <a:gd name="T82" fmla="*/ 86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29 h 40"/>
                    <a:gd name="T88" fmla="*/ 88 w 88"/>
                    <a:gd name="T89" fmla="*/ 29 h 40"/>
                    <a:gd name="T90" fmla="*/ 88 w 88"/>
                    <a:gd name="T91" fmla="*/ 24 h 40"/>
                    <a:gd name="T92" fmla="*/ 88 w 88"/>
                    <a:gd name="T93" fmla="*/ 15 h 40"/>
                    <a:gd name="T94" fmla="*/ 87 w 88"/>
                    <a:gd name="T95" fmla="*/ 8 h 40"/>
                    <a:gd name="T96" fmla="*/ 87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4" y="36"/>
                      </a:lnTo>
                      <a:lnTo>
                        <a:pt x="7" y="38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9" name="Freeform 488"/>
                <p:cNvSpPr>
                  <a:spLocks/>
                </p:cNvSpPr>
                <p:nvPr/>
              </p:nvSpPr>
              <p:spPr bwMode="auto">
                <a:xfrm>
                  <a:off x="2914" y="3468"/>
                  <a:ext cx="88" cy="40"/>
                </a:xfrm>
                <a:custGeom>
                  <a:avLst/>
                  <a:gdLst>
                    <a:gd name="T0" fmla="*/ 87 w 88"/>
                    <a:gd name="T1" fmla="*/ 4 h 40"/>
                    <a:gd name="T2" fmla="*/ 86 w 88"/>
                    <a:gd name="T3" fmla="*/ 2 h 40"/>
                    <a:gd name="T4" fmla="*/ 84 w 88"/>
                    <a:gd name="T5" fmla="*/ 1 h 40"/>
                    <a:gd name="T6" fmla="*/ 80 w 88"/>
                    <a:gd name="T7" fmla="*/ 1 h 40"/>
                    <a:gd name="T8" fmla="*/ 76 w 88"/>
                    <a:gd name="T9" fmla="*/ 1 h 40"/>
                    <a:gd name="T10" fmla="*/ 67 w 88"/>
                    <a:gd name="T11" fmla="*/ 2 h 40"/>
                    <a:gd name="T12" fmla="*/ 58 w 88"/>
                    <a:gd name="T13" fmla="*/ 3 h 40"/>
                    <a:gd name="T14" fmla="*/ 47 w 88"/>
                    <a:gd name="T15" fmla="*/ 3 h 40"/>
                    <a:gd name="T16" fmla="*/ 37 w 88"/>
                    <a:gd name="T17" fmla="*/ 3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10 w 88"/>
                    <a:gd name="T25" fmla="*/ 1 h 40"/>
                    <a:gd name="T26" fmla="*/ 7 w 88"/>
                    <a:gd name="T27" fmla="*/ 1 h 40"/>
                    <a:gd name="T28" fmla="*/ 4 w 88"/>
                    <a:gd name="T29" fmla="*/ 0 h 40"/>
                    <a:gd name="T30" fmla="*/ 2 w 88"/>
                    <a:gd name="T31" fmla="*/ 1 h 40"/>
                    <a:gd name="T32" fmla="*/ 0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9 h 40"/>
                    <a:gd name="T38" fmla="*/ 0 w 88"/>
                    <a:gd name="T39" fmla="*/ 26 h 40"/>
                    <a:gd name="T40" fmla="*/ 0 w 88"/>
                    <a:gd name="T41" fmla="*/ 29 h 40"/>
                    <a:gd name="T42" fmla="*/ 2 w 88"/>
                    <a:gd name="T43" fmla="*/ 33 h 40"/>
                    <a:gd name="T44" fmla="*/ 3 w 88"/>
                    <a:gd name="T45" fmla="*/ 35 h 40"/>
                    <a:gd name="T46" fmla="*/ 4 w 88"/>
                    <a:gd name="T47" fmla="*/ 36 h 40"/>
                    <a:gd name="T48" fmla="*/ 7 w 88"/>
                    <a:gd name="T49" fmla="*/ 37 h 40"/>
                    <a:gd name="T50" fmla="*/ 12 w 88"/>
                    <a:gd name="T51" fmla="*/ 37 h 40"/>
                    <a:gd name="T52" fmla="*/ 20 w 88"/>
                    <a:gd name="T53" fmla="*/ 38 h 40"/>
                    <a:gd name="T54" fmla="*/ 31 w 88"/>
                    <a:gd name="T55" fmla="*/ 38 h 40"/>
                    <a:gd name="T56" fmla="*/ 43 w 88"/>
                    <a:gd name="T57" fmla="*/ 38 h 40"/>
                    <a:gd name="T58" fmla="*/ 54 w 88"/>
                    <a:gd name="T59" fmla="*/ 40 h 40"/>
                    <a:gd name="T60" fmla="*/ 65 w 88"/>
                    <a:gd name="T61" fmla="*/ 38 h 40"/>
                    <a:gd name="T62" fmla="*/ 74 w 88"/>
                    <a:gd name="T63" fmla="*/ 38 h 40"/>
                    <a:gd name="T64" fmla="*/ 80 w 88"/>
                    <a:gd name="T65" fmla="*/ 37 h 40"/>
                    <a:gd name="T66" fmla="*/ 84 w 88"/>
                    <a:gd name="T67" fmla="*/ 35 h 40"/>
                    <a:gd name="T68" fmla="*/ 86 w 88"/>
                    <a:gd name="T69" fmla="*/ 34 h 40"/>
                    <a:gd name="T70" fmla="*/ 88 w 88"/>
                    <a:gd name="T71" fmla="*/ 31 h 40"/>
                    <a:gd name="T72" fmla="*/ 88 w 88"/>
                    <a:gd name="T73" fmla="*/ 29 h 40"/>
                    <a:gd name="T74" fmla="*/ 88 w 88"/>
                    <a:gd name="T75" fmla="*/ 23 h 40"/>
                    <a:gd name="T76" fmla="*/ 88 w 88"/>
                    <a:gd name="T77" fmla="*/ 15 h 40"/>
                    <a:gd name="T78" fmla="*/ 87 w 88"/>
                    <a:gd name="T79" fmla="*/ 8 h 40"/>
                    <a:gd name="T80" fmla="*/ 87 w 88"/>
                    <a:gd name="T81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4"/>
                      </a:moveTo>
                      <a:lnTo>
                        <a:pt x="86" y="2"/>
                      </a:lnTo>
                      <a:lnTo>
                        <a:pt x="84" y="1"/>
                      </a:lnTo>
                      <a:lnTo>
                        <a:pt x="80" y="1"/>
                      </a:lnTo>
                      <a:lnTo>
                        <a:pt x="76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7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11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29"/>
                      </a:lnTo>
                      <a:lnTo>
                        <a:pt x="2" y="33"/>
                      </a:lnTo>
                      <a:lnTo>
                        <a:pt x="3" y="35"/>
                      </a:lnTo>
                      <a:lnTo>
                        <a:pt x="4" y="36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8"/>
                      </a:lnTo>
                      <a:lnTo>
                        <a:pt x="54" y="40"/>
                      </a:lnTo>
                      <a:lnTo>
                        <a:pt x="65" y="38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8" y="31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Freeform 489"/>
                <p:cNvSpPr>
                  <a:spLocks/>
                </p:cNvSpPr>
                <p:nvPr/>
              </p:nvSpPr>
              <p:spPr bwMode="auto">
                <a:xfrm>
                  <a:off x="2914" y="3468"/>
                  <a:ext cx="88" cy="40"/>
                </a:xfrm>
                <a:custGeom>
                  <a:avLst/>
                  <a:gdLst>
                    <a:gd name="T0" fmla="*/ 87 w 88"/>
                    <a:gd name="T1" fmla="*/ 4 h 40"/>
                    <a:gd name="T2" fmla="*/ 87 w 88"/>
                    <a:gd name="T3" fmla="*/ 4 h 40"/>
                    <a:gd name="T4" fmla="*/ 86 w 88"/>
                    <a:gd name="T5" fmla="*/ 2 h 40"/>
                    <a:gd name="T6" fmla="*/ 84 w 88"/>
                    <a:gd name="T7" fmla="*/ 1 h 40"/>
                    <a:gd name="T8" fmla="*/ 80 w 88"/>
                    <a:gd name="T9" fmla="*/ 1 h 40"/>
                    <a:gd name="T10" fmla="*/ 76 w 88"/>
                    <a:gd name="T11" fmla="*/ 1 h 40"/>
                    <a:gd name="T12" fmla="*/ 76 w 88"/>
                    <a:gd name="T13" fmla="*/ 1 h 40"/>
                    <a:gd name="T14" fmla="*/ 67 w 88"/>
                    <a:gd name="T15" fmla="*/ 2 h 40"/>
                    <a:gd name="T16" fmla="*/ 58 w 88"/>
                    <a:gd name="T17" fmla="*/ 3 h 40"/>
                    <a:gd name="T18" fmla="*/ 47 w 88"/>
                    <a:gd name="T19" fmla="*/ 3 h 40"/>
                    <a:gd name="T20" fmla="*/ 37 w 88"/>
                    <a:gd name="T21" fmla="*/ 3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10 w 88"/>
                    <a:gd name="T29" fmla="*/ 1 h 40"/>
                    <a:gd name="T30" fmla="*/ 10 w 88"/>
                    <a:gd name="T31" fmla="*/ 1 h 40"/>
                    <a:gd name="T32" fmla="*/ 7 w 88"/>
                    <a:gd name="T33" fmla="*/ 1 h 40"/>
                    <a:gd name="T34" fmla="*/ 4 w 88"/>
                    <a:gd name="T35" fmla="*/ 0 h 40"/>
                    <a:gd name="T36" fmla="*/ 2 w 88"/>
                    <a:gd name="T37" fmla="*/ 1 h 40"/>
                    <a:gd name="T38" fmla="*/ 0 w 88"/>
                    <a:gd name="T39" fmla="*/ 3 h 40"/>
                    <a:gd name="T40" fmla="*/ 0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9 h 40"/>
                    <a:gd name="T46" fmla="*/ 0 w 88"/>
                    <a:gd name="T47" fmla="*/ 26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2 w 88"/>
                    <a:gd name="T53" fmla="*/ 33 h 40"/>
                    <a:gd name="T54" fmla="*/ 3 w 88"/>
                    <a:gd name="T55" fmla="*/ 35 h 40"/>
                    <a:gd name="T56" fmla="*/ 4 w 88"/>
                    <a:gd name="T57" fmla="*/ 36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2 w 88"/>
                    <a:gd name="T63" fmla="*/ 37 h 40"/>
                    <a:gd name="T64" fmla="*/ 20 w 88"/>
                    <a:gd name="T65" fmla="*/ 38 h 40"/>
                    <a:gd name="T66" fmla="*/ 31 w 88"/>
                    <a:gd name="T67" fmla="*/ 38 h 40"/>
                    <a:gd name="T68" fmla="*/ 43 w 88"/>
                    <a:gd name="T69" fmla="*/ 38 h 40"/>
                    <a:gd name="T70" fmla="*/ 54 w 88"/>
                    <a:gd name="T71" fmla="*/ 40 h 40"/>
                    <a:gd name="T72" fmla="*/ 65 w 88"/>
                    <a:gd name="T73" fmla="*/ 38 h 40"/>
                    <a:gd name="T74" fmla="*/ 74 w 88"/>
                    <a:gd name="T75" fmla="*/ 38 h 40"/>
                    <a:gd name="T76" fmla="*/ 80 w 88"/>
                    <a:gd name="T77" fmla="*/ 37 h 40"/>
                    <a:gd name="T78" fmla="*/ 80 w 88"/>
                    <a:gd name="T79" fmla="*/ 37 h 40"/>
                    <a:gd name="T80" fmla="*/ 84 w 88"/>
                    <a:gd name="T81" fmla="*/ 35 h 40"/>
                    <a:gd name="T82" fmla="*/ 86 w 88"/>
                    <a:gd name="T83" fmla="*/ 34 h 40"/>
                    <a:gd name="T84" fmla="*/ 88 w 88"/>
                    <a:gd name="T85" fmla="*/ 31 h 40"/>
                    <a:gd name="T86" fmla="*/ 88 w 88"/>
                    <a:gd name="T87" fmla="*/ 29 h 40"/>
                    <a:gd name="T88" fmla="*/ 88 w 88"/>
                    <a:gd name="T89" fmla="*/ 29 h 40"/>
                    <a:gd name="T90" fmla="*/ 88 w 88"/>
                    <a:gd name="T91" fmla="*/ 23 h 40"/>
                    <a:gd name="T92" fmla="*/ 88 w 88"/>
                    <a:gd name="T93" fmla="*/ 15 h 40"/>
                    <a:gd name="T94" fmla="*/ 87 w 88"/>
                    <a:gd name="T95" fmla="*/ 8 h 40"/>
                    <a:gd name="T96" fmla="*/ 87 w 88"/>
                    <a:gd name="T97" fmla="*/ 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6" y="2"/>
                      </a:lnTo>
                      <a:lnTo>
                        <a:pt x="84" y="1"/>
                      </a:lnTo>
                      <a:lnTo>
                        <a:pt x="80" y="1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7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7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1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2" y="33"/>
                      </a:lnTo>
                      <a:lnTo>
                        <a:pt x="3" y="35"/>
                      </a:lnTo>
                      <a:lnTo>
                        <a:pt x="4" y="36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8"/>
                      </a:lnTo>
                      <a:lnTo>
                        <a:pt x="54" y="40"/>
                      </a:lnTo>
                      <a:lnTo>
                        <a:pt x="65" y="38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8" y="31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Freeform 490"/>
                <p:cNvSpPr>
                  <a:spLocks/>
                </p:cNvSpPr>
                <p:nvPr/>
              </p:nvSpPr>
              <p:spPr bwMode="auto">
                <a:xfrm>
                  <a:off x="2796" y="3468"/>
                  <a:ext cx="89" cy="38"/>
                </a:xfrm>
                <a:custGeom>
                  <a:avLst/>
                  <a:gdLst>
                    <a:gd name="T0" fmla="*/ 88 w 89"/>
                    <a:gd name="T1" fmla="*/ 3 h 38"/>
                    <a:gd name="T2" fmla="*/ 87 w 89"/>
                    <a:gd name="T3" fmla="*/ 1 h 38"/>
                    <a:gd name="T4" fmla="*/ 84 w 89"/>
                    <a:gd name="T5" fmla="*/ 0 h 38"/>
                    <a:gd name="T6" fmla="*/ 81 w 89"/>
                    <a:gd name="T7" fmla="*/ 0 h 38"/>
                    <a:gd name="T8" fmla="*/ 76 w 89"/>
                    <a:gd name="T9" fmla="*/ 1 h 38"/>
                    <a:gd name="T10" fmla="*/ 68 w 89"/>
                    <a:gd name="T11" fmla="*/ 2 h 38"/>
                    <a:gd name="T12" fmla="*/ 59 w 89"/>
                    <a:gd name="T13" fmla="*/ 3 h 38"/>
                    <a:gd name="T14" fmla="*/ 48 w 89"/>
                    <a:gd name="T15" fmla="*/ 3 h 38"/>
                    <a:gd name="T16" fmla="*/ 37 w 89"/>
                    <a:gd name="T17" fmla="*/ 2 h 38"/>
                    <a:gd name="T18" fmla="*/ 27 w 89"/>
                    <a:gd name="T19" fmla="*/ 2 h 38"/>
                    <a:gd name="T20" fmla="*/ 19 w 89"/>
                    <a:gd name="T21" fmla="*/ 2 h 38"/>
                    <a:gd name="T22" fmla="*/ 13 w 89"/>
                    <a:gd name="T23" fmla="*/ 1 h 38"/>
                    <a:gd name="T24" fmla="*/ 10 w 89"/>
                    <a:gd name="T25" fmla="*/ 1 h 38"/>
                    <a:gd name="T26" fmla="*/ 7 w 89"/>
                    <a:gd name="T27" fmla="*/ 1 h 38"/>
                    <a:gd name="T28" fmla="*/ 5 w 89"/>
                    <a:gd name="T29" fmla="*/ 0 h 38"/>
                    <a:gd name="T30" fmla="*/ 2 w 89"/>
                    <a:gd name="T31" fmla="*/ 0 h 38"/>
                    <a:gd name="T32" fmla="*/ 1 w 89"/>
                    <a:gd name="T33" fmla="*/ 2 h 38"/>
                    <a:gd name="T34" fmla="*/ 0 w 89"/>
                    <a:gd name="T35" fmla="*/ 10 h 38"/>
                    <a:gd name="T36" fmla="*/ 0 w 89"/>
                    <a:gd name="T37" fmla="*/ 17 h 38"/>
                    <a:gd name="T38" fmla="*/ 0 w 89"/>
                    <a:gd name="T39" fmla="*/ 24 h 38"/>
                    <a:gd name="T40" fmla="*/ 1 w 89"/>
                    <a:gd name="T41" fmla="*/ 28 h 38"/>
                    <a:gd name="T42" fmla="*/ 2 w 89"/>
                    <a:gd name="T43" fmla="*/ 31 h 38"/>
                    <a:gd name="T44" fmla="*/ 3 w 89"/>
                    <a:gd name="T45" fmla="*/ 34 h 38"/>
                    <a:gd name="T46" fmla="*/ 5 w 89"/>
                    <a:gd name="T47" fmla="*/ 35 h 38"/>
                    <a:gd name="T48" fmla="*/ 8 w 89"/>
                    <a:gd name="T49" fmla="*/ 36 h 38"/>
                    <a:gd name="T50" fmla="*/ 13 w 89"/>
                    <a:gd name="T51" fmla="*/ 36 h 38"/>
                    <a:gd name="T52" fmla="*/ 20 w 89"/>
                    <a:gd name="T53" fmla="*/ 37 h 38"/>
                    <a:gd name="T54" fmla="*/ 30 w 89"/>
                    <a:gd name="T55" fmla="*/ 37 h 38"/>
                    <a:gd name="T56" fmla="*/ 42 w 89"/>
                    <a:gd name="T57" fmla="*/ 37 h 38"/>
                    <a:gd name="T58" fmla="*/ 54 w 89"/>
                    <a:gd name="T59" fmla="*/ 38 h 38"/>
                    <a:gd name="T60" fmla="*/ 66 w 89"/>
                    <a:gd name="T61" fmla="*/ 37 h 38"/>
                    <a:gd name="T62" fmla="*/ 75 w 89"/>
                    <a:gd name="T63" fmla="*/ 37 h 38"/>
                    <a:gd name="T64" fmla="*/ 81 w 89"/>
                    <a:gd name="T65" fmla="*/ 36 h 38"/>
                    <a:gd name="T66" fmla="*/ 84 w 89"/>
                    <a:gd name="T67" fmla="*/ 35 h 38"/>
                    <a:gd name="T68" fmla="*/ 87 w 89"/>
                    <a:gd name="T69" fmla="*/ 33 h 38"/>
                    <a:gd name="T70" fmla="*/ 89 w 89"/>
                    <a:gd name="T71" fmla="*/ 30 h 38"/>
                    <a:gd name="T72" fmla="*/ 89 w 89"/>
                    <a:gd name="T73" fmla="*/ 28 h 38"/>
                    <a:gd name="T74" fmla="*/ 89 w 89"/>
                    <a:gd name="T75" fmla="*/ 22 h 38"/>
                    <a:gd name="T76" fmla="*/ 89 w 89"/>
                    <a:gd name="T77" fmla="*/ 14 h 38"/>
                    <a:gd name="T78" fmla="*/ 88 w 89"/>
                    <a:gd name="T79" fmla="*/ 7 h 38"/>
                    <a:gd name="T80" fmla="*/ 88 w 89"/>
                    <a:gd name="T81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8">
                      <a:moveTo>
                        <a:pt x="88" y="3"/>
                      </a:moveTo>
                      <a:lnTo>
                        <a:pt x="87" y="1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3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7"/>
                      </a:lnTo>
                      <a:lnTo>
                        <a:pt x="54" y="38"/>
                      </a:lnTo>
                      <a:lnTo>
                        <a:pt x="66" y="37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3"/>
                      </a:lnTo>
                      <a:lnTo>
                        <a:pt x="89" y="30"/>
                      </a:lnTo>
                      <a:lnTo>
                        <a:pt x="89" y="28"/>
                      </a:lnTo>
                      <a:lnTo>
                        <a:pt x="89" y="22"/>
                      </a:lnTo>
                      <a:lnTo>
                        <a:pt x="89" y="14"/>
                      </a:lnTo>
                      <a:lnTo>
                        <a:pt x="88" y="7"/>
                      </a:lnTo>
                      <a:lnTo>
                        <a:pt x="88" y="3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Freeform 491"/>
                <p:cNvSpPr>
                  <a:spLocks/>
                </p:cNvSpPr>
                <p:nvPr/>
              </p:nvSpPr>
              <p:spPr bwMode="auto">
                <a:xfrm>
                  <a:off x="2796" y="3468"/>
                  <a:ext cx="89" cy="38"/>
                </a:xfrm>
                <a:custGeom>
                  <a:avLst/>
                  <a:gdLst>
                    <a:gd name="T0" fmla="*/ 88 w 89"/>
                    <a:gd name="T1" fmla="*/ 3 h 38"/>
                    <a:gd name="T2" fmla="*/ 88 w 89"/>
                    <a:gd name="T3" fmla="*/ 3 h 38"/>
                    <a:gd name="T4" fmla="*/ 87 w 89"/>
                    <a:gd name="T5" fmla="*/ 1 h 38"/>
                    <a:gd name="T6" fmla="*/ 84 w 89"/>
                    <a:gd name="T7" fmla="*/ 0 h 38"/>
                    <a:gd name="T8" fmla="*/ 81 w 89"/>
                    <a:gd name="T9" fmla="*/ 0 h 38"/>
                    <a:gd name="T10" fmla="*/ 76 w 89"/>
                    <a:gd name="T11" fmla="*/ 1 h 38"/>
                    <a:gd name="T12" fmla="*/ 76 w 89"/>
                    <a:gd name="T13" fmla="*/ 1 h 38"/>
                    <a:gd name="T14" fmla="*/ 68 w 89"/>
                    <a:gd name="T15" fmla="*/ 2 h 38"/>
                    <a:gd name="T16" fmla="*/ 59 w 89"/>
                    <a:gd name="T17" fmla="*/ 3 h 38"/>
                    <a:gd name="T18" fmla="*/ 48 w 89"/>
                    <a:gd name="T19" fmla="*/ 3 h 38"/>
                    <a:gd name="T20" fmla="*/ 37 w 89"/>
                    <a:gd name="T21" fmla="*/ 2 h 38"/>
                    <a:gd name="T22" fmla="*/ 27 w 89"/>
                    <a:gd name="T23" fmla="*/ 2 h 38"/>
                    <a:gd name="T24" fmla="*/ 19 w 89"/>
                    <a:gd name="T25" fmla="*/ 2 h 38"/>
                    <a:gd name="T26" fmla="*/ 13 w 89"/>
                    <a:gd name="T27" fmla="*/ 1 h 38"/>
                    <a:gd name="T28" fmla="*/ 10 w 89"/>
                    <a:gd name="T29" fmla="*/ 1 h 38"/>
                    <a:gd name="T30" fmla="*/ 10 w 89"/>
                    <a:gd name="T31" fmla="*/ 1 h 38"/>
                    <a:gd name="T32" fmla="*/ 7 w 89"/>
                    <a:gd name="T33" fmla="*/ 1 h 38"/>
                    <a:gd name="T34" fmla="*/ 5 w 89"/>
                    <a:gd name="T35" fmla="*/ 0 h 38"/>
                    <a:gd name="T36" fmla="*/ 2 w 89"/>
                    <a:gd name="T37" fmla="*/ 0 h 38"/>
                    <a:gd name="T38" fmla="*/ 1 w 89"/>
                    <a:gd name="T39" fmla="*/ 2 h 38"/>
                    <a:gd name="T40" fmla="*/ 1 w 89"/>
                    <a:gd name="T41" fmla="*/ 2 h 38"/>
                    <a:gd name="T42" fmla="*/ 0 w 89"/>
                    <a:gd name="T43" fmla="*/ 10 h 38"/>
                    <a:gd name="T44" fmla="*/ 0 w 89"/>
                    <a:gd name="T45" fmla="*/ 17 h 38"/>
                    <a:gd name="T46" fmla="*/ 0 w 89"/>
                    <a:gd name="T47" fmla="*/ 24 h 38"/>
                    <a:gd name="T48" fmla="*/ 1 w 89"/>
                    <a:gd name="T49" fmla="*/ 28 h 38"/>
                    <a:gd name="T50" fmla="*/ 1 w 89"/>
                    <a:gd name="T51" fmla="*/ 28 h 38"/>
                    <a:gd name="T52" fmla="*/ 2 w 89"/>
                    <a:gd name="T53" fmla="*/ 31 h 38"/>
                    <a:gd name="T54" fmla="*/ 3 w 89"/>
                    <a:gd name="T55" fmla="*/ 34 h 38"/>
                    <a:gd name="T56" fmla="*/ 5 w 89"/>
                    <a:gd name="T57" fmla="*/ 35 h 38"/>
                    <a:gd name="T58" fmla="*/ 8 w 89"/>
                    <a:gd name="T59" fmla="*/ 36 h 38"/>
                    <a:gd name="T60" fmla="*/ 8 w 89"/>
                    <a:gd name="T61" fmla="*/ 36 h 38"/>
                    <a:gd name="T62" fmla="*/ 13 w 89"/>
                    <a:gd name="T63" fmla="*/ 36 h 38"/>
                    <a:gd name="T64" fmla="*/ 20 w 89"/>
                    <a:gd name="T65" fmla="*/ 37 h 38"/>
                    <a:gd name="T66" fmla="*/ 30 w 89"/>
                    <a:gd name="T67" fmla="*/ 37 h 38"/>
                    <a:gd name="T68" fmla="*/ 42 w 89"/>
                    <a:gd name="T69" fmla="*/ 37 h 38"/>
                    <a:gd name="T70" fmla="*/ 54 w 89"/>
                    <a:gd name="T71" fmla="*/ 38 h 38"/>
                    <a:gd name="T72" fmla="*/ 66 w 89"/>
                    <a:gd name="T73" fmla="*/ 37 h 38"/>
                    <a:gd name="T74" fmla="*/ 75 w 89"/>
                    <a:gd name="T75" fmla="*/ 37 h 38"/>
                    <a:gd name="T76" fmla="*/ 81 w 89"/>
                    <a:gd name="T77" fmla="*/ 36 h 38"/>
                    <a:gd name="T78" fmla="*/ 81 w 89"/>
                    <a:gd name="T79" fmla="*/ 36 h 38"/>
                    <a:gd name="T80" fmla="*/ 84 w 89"/>
                    <a:gd name="T81" fmla="*/ 35 h 38"/>
                    <a:gd name="T82" fmla="*/ 87 w 89"/>
                    <a:gd name="T83" fmla="*/ 33 h 38"/>
                    <a:gd name="T84" fmla="*/ 89 w 89"/>
                    <a:gd name="T85" fmla="*/ 30 h 38"/>
                    <a:gd name="T86" fmla="*/ 89 w 89"/>
                    <a:gd name="T87" fmla="*/ 28 h 38"/>
                    <a:gd name="T88" fmla="*/ 89 w 89"/>
                    <a:gd name="T89" fmla="*/ 28 h 38"/>
                    <a:gd name="T90" fmla="*/ 89 w 89"/>
                    <a:gd name="T91" fmla="*/ 22 h 38"/>
                    <a:gd name="T92" fmla="*/ 89 w 89"/>
                    <a:gd name="T93" fmla="*/ 14 h 38"/>
                    <a:gd name="T94" fmla="*/ 88 w 89"/>
                    <a:gd name="T95" fmla="*/ 7 h 38"/>
                    <a:gd name="T96" fmla="*/ 88 w 89"/>
                    <a:gd name="T97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8">
                      <a:moveTo>
                        <a:pt x="88" y="3"/>
                      </a:moveTo>
                      <a:lnTo>
                        <a:pt x="88" y="3"/>
                      </a:lnTo>
                      <a:lnTo>
                        <a:pt x="87" y="1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2" y="31"/>
                      </a:lnTo>
                      <a:lnTo>
                        <a:pt x="3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7"/>
                      </a:lnTo>
                      <a:lnTo>
                        <a:pt x="54" y="38"/>
                      </a:lnTo>
                      <a:lnTo>
                        <a:pt x="66" y="37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3"/>
                      </a:lnTo>
                      <a:lnTo>
                        <a:pt x="89" y="30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2"/>
                      </a:lnTo>
                      <a:lnTo>
                        <a:pt x="89" y="14"/>
                      </a:lnTo>
                      <a:lnTo>
                        <a:pt x="88" y="7"/>
                      </a:lnTo>
                      <a:lnTo>
                        <a:pt x="88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3" name="Freeform 492"/>
                <p:cNvSpPr>
                  <a:spLocks/>
                </p:cNvSpPr>
                <p:nvPr/>
              </p:nvSpPr>
              <p:spPr bwMode="auto">
                <a:xfrm>
                  <a:off x="2680" y="3464"/>
                  <a:ext cx="88" cy="40"/>
                </a:xfrm>
                <a:custGeom>
                  <a:avLst/>
                  <a:gdLst>
                    <a:gd name="T0" fmla="*/ 86 w 88"/>
                    <a:gd name="T1" fmla="*/ 5 h 40"/>
                    <a:gd name="T2" fmla="*/ 85 w 88"/>
                    <a:gd name="T3" fmla="*/ 3 h 40"/>
                    <a:gd name="T4" fmla="*/ 83 w 88"/>
                    <a:gd name="T5" fmla="*/ 1 h 40"/>
                    <a:gd name="T6" fmla="*/ 79 w 88"/>
                    <a:gd name="T7" fmla="*/ 1 h 40"/>
                    <a:gd name="T8" fmla="*/ 75 w 88"/>
                    <a:gd name="T9" fmla="*/ 1 h 40"/>
                    <a:gd name="T10" fmla="*/ 67 w 88"/>
                    <a:gd name="T11" fmla="*/ 3 h 40"/>
                    <a:gd name="T12" fmla="*/ 57 w 88"/>
                    <a:gd name="T13" fmla="*/ 4 h 40"/>
                    <a:gd name="T14" fmla="*/ 47 w 88"/>
                    <a:gd name="T15" fmla="*/ 4 h 40"/>
                    <a:gd name="T16" fmla="*/ 36 w 88"/>
                    <a:gd name="T17" fmla="*/ 4 h 40"/>
                    <a:gd name="T18" fmla="*/ 27 w 88"/>
                    <a:gd name="T19" fmla="*/ 3 h 40"/>
                    <a:gd name="T20" fmla="*/ 18 w 88"/>
                    <a:gd name="T21" fmla="*/ 3 h 40"/>
                    <a:gd name="T22" fmla="*/ 12 w 88"/>
                    <a:gd name="T23" fmla="*/ 1 h 40"/>
                    <a:gd name="T24" fmla="*/ 9 w 88"/>
                    <a:gd name="T25" fmla="*/ 1 h 40"/>
                    <a:gd name="T26" fmla="*/ 5 w 88"/>
                    <a:gd name="T27" fmla="*/ 1 h 40"/>
                    <a:gd name="T28" fmla="*/ 3 w 88"/>
                    <a:gd name="T29" fmla="*/ 0 h 40"/>
                    <a:gd name="T30" fmla="*/ 1 w 88"/>
                    <a:gd name="T31" fmla="*/ 1 h 40"/>
                    <a:gd name="T32" fmla="*/ 0 w 88"/>
                    <a:gd name="T33" fmla="*/ 4 h 40"/>
                    <a:gd name="T34" fmla="*/ 0 w 88"/>
                    <a:gd name="T35" fmla="*/ 12 h 40"/>
                    <a:gd name="T36" fmla="*/ 0 w 88"/>
                    <a:gd name="T37" fmla="*/ 19 h 40"/>
                    <a:gd name="T38" fmla="*/ 0 w 88"/>
                    <a:gd name="T39" fmla="*/ 26 h 40"/>
                    <a:gd name="T40" fmla="*/ 0 w 88"/>
                    <a:gd name="T41" fmla="*/ 30 h 40"/>
                    <a:gd name="T42" fmla="*/ 1 w 88"/>
                    <a:gd name="T43" fmla="*/ 33 h 40"/>
                    <a:gd name="T44" fmla="*/ 2 w 88"/>
                    <a:gd name="T45" fmla="*/ 35 h 40"/>
                    <a:gd name="T46" fmla="*/ 3 w 88"/>
                    <a:gd name="T47" fmla="*/ 37 h 40"/>
                    <a:gd name="T48" fmla="*/ 7 w 88"/>
                    <a:gd name="T49" fmla="*/ 38 h 40"/>
                    <a:gd name="T50" fmla="*/ 11 w 88"/>
                    <a:gd name="T51" fmla="*/ 38 h 40"/>
                    <a:gd name="T52" fmla="*/ 20 w 88"/>
                    <a:gd name="T53" fmla="*/ 39 h 40"/>
                    <a:gd name="T54" fmla="*/ 30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4 w 88"/>
                    <a:gd name="T61" fmla="*/ 39 h 40"/>
                    <a:gd name="T62" fmla="*/ 74 w 88"/>
                    <a:gd name="T63" fmla="*/ 39 h 40"/>
                    <a:gd name="T64" fmla="*/ 79 w 88"/>
                    <a:gd name="T65" fmla="*/ 38 h 40"/>
                    <a:gd name="T66" fmla="*/ 83 w 88"/>
                    <a:gd name="T67" fmla="*/ 35 h 40"/>
                    <a:gd name="T68" fmla="*/ 85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30 h 40"/>
                    <a:gd name="T74" fmla="*/ 88 w 88"/>
                    <a:gd name="T75" fmla="*/ 24 h 40"/>
                    <a:gd name="T76" fmla="*/ 88 w 88"/>
                    <a:gd name="T77" fmla="*/ 15 h 40"/>
                    <a:gd name="T78" fmla="*/ 86 w 88"/>
                    <a:gd name="T79" fmla="*/ 8 h 40"/>
                    <a:gd name="T80" fmla="*/ 86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6" y="5"/>
                      </a:moveTo>
                      <a:lnTo>
                        <a:pt x="85" y="3"/>
                      </a:lnTo>
                      <a:lnTo>
                        <a:pt x="83" y="1"/>
                      </a:lnTo>
                      <a:lnTo>
                        <a:pt x="79" y="1"/>
                      </a:lnTo>
                      <a:lnTo>
                        <a:pt x="75" y="1"/>
                      </a:lnTo>
                      <a:lnTo>
                        <a:pt x="67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3" y="37"/>
                      </a:lnTo>
                      <a:lnTo>
                        <a:pt x="7" y="38"/>
                      </a:lnTo>
                      <a:lnTo>
                        <a:pt x="11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79" y="38"/>
                      </a:lnTo>
                      <a:lnTo>
                        <a:pt x="83" y="35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4" name="Freeform 493"/>
                <p:cNvSpPr>
                  <a:spLocks/>
                </p:cNvSpPr>
                <p:nvPr/>
              </p:nvSpPr>
              <p:spPr bwMode="auto">
                <a:xfrm>
                  <a:off x="2680" y="3464"/>
                  <a:ext cx="88" cy="40"/>
                </a:xfrm>
                <a:custGeom>
                  <a:avLst/>
                  <a:gdLst>
                    <a:gd name="T0" fmla="*/ 86 w 88"/>
                    <a:gd name="T1" fmla="*/ 5 h 40"/>
                    <a:gd name="T2" fmla="*/ 86 w 88"/>
                    <a:gd name="T3" fmla="*/ 5 h 40"/>
                    <a:gd name="T4" fmla="*/ 85 w 88"/>
                    <a:gd name="T5" fmla="*/ 3 h 40"/>
                    <a:gd name="T6" fmla="*/ 83 w 88"/>
                    <a:gd name="T7" fmla="*/ 1 h 40"/>
                    <a:gd name="T8" fmla="*/ 79 w 88"/>
                    <a:gd name="T9" fmla="*/ 1 h 40"/>
                    <a:gd name="T10" fmla="*/ 75 w 88"/>
                    <a:gd name="T11" fmla="*/ 1 h 40"/>
                    <a:gd name="T12" fmla="*/ 75 w 88"/>
                    <a:gd name="T13" fmla="*/ 1 h 40"/>
                    <a:gd name="T14" fmla="*/ 67 w 88"/>
                    <a:gd name="T15" fmla="*/ 3 h 40"/>
                    <a:gd name="T16" fmla="*/ 57 w 88"/>
                    <a:gd name="T17" fmla="*/ 4 h 40"/>
                    <a:gd name="T18" fmla="*/ 47 w 88"/>
                    <a:gd name="T19" fmla="*/ 4 h 40"/>
                    <a:gd name="T20" fmla="*/ 36 w 88"/>
                    <a:gd name="T21" fmla="*/ 4 h 40"/>
                    <a:gd name="T22" fmla="*/ 27 w 88"/>
                    <a:gd name="T23" fmla="*/ 3 h 40"/>
                    <a:gd name="T24" fmla="*/ 18 w 88"/>
                    <a:gd name="T25" fmla="*/ 3 h 40"/>
                    <a:gd name="T26" fmla="*/ 12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5 w 88"/>
                    <a:gd name="T33" fmla="*/ 1 h 40"/>
                    <a:gd name="T34" fmla="*/ 3 w 88"/>
                    <a:gd name="T35" fmla="*/ 0 h 40"/>
                    <a:gd name="T36" fmla="*/ 1 w 88"/>
                    <a:gd name="T37" fmla="*/ 1 h 40"/>
                    <a:gd name="T38" fmla="*/ 0 w 88"/>
                    <a:gd name="T39" fmla="*/ 4 h 40"/>
                    <a:gd name="T40" fmla="*/ 0 w 88"/>
                    <a:gd name="T41" fmla="*/ 4 h 40"/>
                    <a:gd name="T42" fmla="*/ 0 w 88"/>
                    <a:gd name="T43" fmla="*/ 12 h 40"/>
                    <a:gd name="T44" fmla="*/ 0 w 88"/>
                    <a:gd name="T45" fmla="*/ 19 h 40"/>
                    <a:gd name="T46" fmla="*/ 0 w 88"/>
                    <a:gd name="T47" fmla="*/ 26 h 40"/>
                    <a:gd name="T48" fmla="*/ 0 w 88"/>
                    <a:gd name="T49" fmla="*/ 30 h 40"/>
                    <a:gd name="T50" fmla="*/ 0 w 88"/>
                    <a:gd name="T51" fmla="*/ 30 h 40"/>
                    <a:gd name="T52" fmla="*/ 1 w 88"/>
                    <a:gd name="T53" fmla="*/ 33 h 40"/>
                    <a:gd name="T54" fmla="*/ 2 w 88"/>
                    <a:gd name="T55" fmla="*/ 35 h 40"/>
                    <a:gd name="T56" fmla="*/ 3 w 88"/>
                    <a:gd name="T57" fmla="*/ 37 h 40"/>
                    <a:gd name="T58" fmla="*/ 7 w 88"/>
                    <a:gd name="T59" fmla="*/ 38 h 40"/>
                    <a:gd name="T60" fmla="*/ 7 w 88"/>
                    <a:gd name="T61" fmla="*/ 38 h 40"/>
                    <a:gd name="T62" fmla="*/ 11 w 88"/>
                    <a:gd name="T63" fmla="*/ 38 h 40"/>
                    <a:gd name="T64" fmla="*/ 20 w 88"/>
                    <a:gd name="T65" fmla="*/ 39 h 40"/>
                    <a:gd name="T66" fmla="*/ 30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4 w 88"/>
                    <a:gd name="T73" fmla="*/ 39 h 40"/>
                    <a:gd name="T74" fmla="*/ 74 w 88"/>
                    <a:gd name="T75" fmla="*/ 39 h 40"/>
                    <a:gd name="T76" fmla="*/ 79 w 88"/>
                    <a:gd name="T77" fmla="*/ 38 h 40"/>
                    <a:gd name="T78" fmla="*/ 79 w 88"/>
                    <a:gd name="T79" fmla="*/ 38 h 40"/>
                    <a:gd name="T80" fmla="*/ 83 w 88"/>
                    <a:gd name="T81" fmla="*/ 35 h 40"/>
                    <a:gd name="T82" fmla="*/ 85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4 h 40"/>
                    <a:gd name="T92" fmla="*/ 88 w 88"/>
                    <a:gd name="T93" fmla="*/ 15 h 40"/>
                    <a:gd name="T94" fmla="*/ 86 w 88"/>
                    <a:gd name="T95" fmla="*/ 8 h 40"/>
                    <a:gd name="T96" fmla="*/ 86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5" y="3"/>
                      </a:lnTo>
                      <a:lnTo>
                        <a:pt x="83" y="1"/>
                      </a:lnTo>
                      <a:lnTo>
                        <a:pt x="79" y="1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3" y="37"/>
                      </a:lnTo>
                      <a:lnTo>
                        <a:pt x="7" y="38"/>
                      </a:lnTo>
                      <a:lnTo>
                        <a:pt x="7" y="38"/>
                      </a:lnTo>
                      <a:lnTo>
                        <a:pt x="11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79" y="38"/>
                      </a:lnTo>
                      <a:lnTo>
                        <a:pt x="79" y="38"/>
                      </a:lnTo>
                      <a:lnTo>
                        <a:pt x="83" y="35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5" name="Freeform 494"/>
                <p:cNvSpPr>
                  <a:spLocks/>
                </p:cNvSpPr>
                <p:nvPr/>
              </p:nvSpPr>
              <p:spPr bwMode="auto">
                <a:xfrm>
                  <a:off x="2563" y="3463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6 w 88"/>
                    <a:gd name="T3" fmla="*/ 2 h 39"/>
                    <a:gd name="T4" fmla="*/ 84 w 88"/>
                    <a:gd name="T5" fmla="*/ 0 h 39"/>
                    <a:gd name="T6" fmla="*/ 80 w 88"/>
                    <a:gd name="T7" fmla="*/ 0 h 39"/>
                    <a:gd name="T8" fmla="*/ 75 w 88"/>
                    <a:gd name="T9" fmla="*/ 1 h 39"/>
                    <a:gd name="T10" fmla="*/ 67 w 88"/>
                    <a:gd name="T11" fmla="*/ 2 h 39"/>
                    <a:gd name="T12" fmla="*/ 58 w 88"/>
                    <a:gd name="T13" fmla="*/ 4 h 39"/>
                    <a:gd name="T14" fmla="*/ 47 w 88"/>
                    <a:gd name="T15" fmla="*/ 4 h 39"/>
                    <a:gd name="T16" fmla="*/ 37 w 88"/>
                    <a:gd name="T17" fmla="*/ 2 h 39"/>
                    <a:gd name="T18" fmla="*/ 27 w 88"/>
                    <a:gd name="T19" fmla="*/ 2 h 39"/>
                    <a:gd name="T20" fmla="*/ 19 w 88"/>
                    <a:gd name="T21" fmla="*/ 2 h 39"/>
                    <a:gd name="T22" fmla="*/ 13 w 88"/>
                    <a:gd name="T23" fmla="*/ 1 h 39"/>
                    <a:gd name="T24" fmla="*/ 10 w 88"/>
                    <a:gd name="T25" fmla="*/ 1 h 39"/>
                    <a:gd name="T26" fmla="*/ 6 w 88"/>
                    <a:gd name="T27" fmla="*/ 1 h 39"/>
                    <a:gd name="T28" fmla="*/ 4 w 88"/>
                    <a:gd name="T29" fmla="*/ 0 h 39"/>
                    <a:gd name="T30" fmla="*/ 2 w 88"/>
                    <a:gd name="T31" fmla="*/ 0 h 39"/>
                    <a:gd name="T32" fmla="*/ 0 w 88"/>
                    <a:gd name="T33" fmla="*/ 2 h 39"/>
                    <a:gd name="T34" fmla="*/ 0 w 88"/>
                    <a:gd name="T35" fmla="*/ 11 h 39"/>
                    <a:gd name="T36" fmla="*/ 0 w 88"/>
                    <a:gd name="T37" fmla="*/ 18 h 39"/>
                    <a:gd name="T38" fmla="*/ 0 w 88"/>
                    <a:gd name="T39" fmla="*/ 25 h 39"/>
                    <a:gd name="T40" fmla="*/ 0 w 88"/>
                    <a:gd name="T41" fmla="*/ 28 h 39"/>
                    <a:gd name="T42" fmla="*/ 2 w 88"/>
                    <a:gd name="T43" fmla="*/ 32 h 39"/>
                    <a:gd name="T44" fmla="*/ 3 w 88"/>
                    <a:gd name="T45" fmla="*/ 34 h 39"/>
                    <a:gd name="T46" fmla="*/ 4 w 88"/>
                    <a:gd name="T47" fmla="*/ 35 h 39"/>
                    <a:gd name="T48" fmla="*/ 7 w 88"/>
                    <a:gd name="T49" fmla="*/ 36 h 39"/>
                    <a:gd name="T50" fmla="*/ 12 w 88"/>
                    <a:gd name="T51" fmla="*/ 36 h 39"/>
                    <a:gd name="T52" fmla="*/ 20 w 88"/>
                    <a:gd name="T53" fmla="*/ 38 h 39"/>
                    <a:gd name="T54" fmla="*/ 31 w 88"/>
                    <a:gd name="T55" fmla="*/ 38 h 39"/>
                    <a:gd name="T56" fmla="*/ 43 w 88"/>
                    <a:gd name="T57" fmla="*/ 39 h 39"/>
                    <a:gd name="T58" fmla="*/ 54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8 h 39"/>
                    <a:gd name="T64" fmla="*/ 80 w 88"/>
                    <a:gd name="T65" fmla="*/ 36 h 39"/>
                    <a:gd name="T66" fmla="*/ 84 w 88"/>
                    <a:gd name="T67" fmla="*/ 35 h 39"/>
                    <a:gd name="T68" fmla="*/ 86 w 88"/>
                    <a:gd name="T69" fmla="*/ 33 h 39"/>
                    <a:gd name="T70" fmla="*/ 88 w 88"/>
                    <a:gd name="T71" fmla="*/ 31 h 39"/>
                    <a:gd name="T72" fmla="*/ 88 w 88"/>
                    <a:gd name="T73" fmla="*/ 28 h 39"/>
                    <a:gd name="T74" fmla="*/ 88 w 88"/>
                    <a:gd name="T75" fmla="*/ 22 h 39"/>
                    <a:gd name="T76" fmla="*/ 88 w 88"/>
                    <a:gd name="T77" fmla="*/ 14 h 39"/>
                    <a:gd name="T78" fmla="*/ 87 w 88"/>
                    <a:gd name="T79" fmla="*/ 8 h 39"/>
                    <a:gd name="T80" fmla="*/ 87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6"/>
                      </a:lnTo>
                      <a:lnTo>
                        <a:pt x="84" y="35"/>
                      </a:lnTo>
                      <a:lnTo>
                        <a:pt x="86" y="33"/>
                      </a:lnTo>
                      <a:lnTo>
                        <a:pt x="88" y="31"/>
                      </a:lnTo>
                      <a:lnTo>
                        <a:pt x="88" y="28"/>
                      </a:lnTo>
                      <a:lnTo>
                        <a:pt x="88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6" name="Freeform 495"/>
                <p:cNvSpPr>
                  <a:spLocks/>
                </p:cNvSpPr>
                <p:nvPr/>
              </p:nvSpPr>
              <p:spPr bwMode="auto">
                <a:xfrm>
                  <a:off x="2563" y="3463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7 w 88"/>
                    <a:gd name="T3" fmla="*/ 5 h 39"/>
                    <a:gd name="T4" fmla="*/ 86 w 88"/>
                    <a:gd name="T5" fmla="*/ 2 h 39"/>
                    <a:gd name="T6" fmla="*/ 84 w 88"/>
                    <a:gd name="T7" fmla="*/ 0 h 39"/>
                    <a:gd name="T8" fmla="*/ 80 w 88"/>
                    <a:gd name="T9" fmla="*/ 0 h 39"/>
                    <a:gd name="T10" fmla="*/ 75 w 88"/>
                    <a:gd name="T11" fmla="*/ 1 h 39"/>
                    <a:gd name="T12" fmla="*/ 75 w 88"/>
                    <a:gd name="T13" fmla="*/ 1 h 39"/>
                    <a:gd name="T14" fmla="*/ 67 w 88"/>
                    <a:gd name="T15" fmla="*/ 2 h 39"/>
                    <a:gd name="T16" fmla="*/ 58 w 88"/>
                    <a:gd name="T17" fmla="*/ 4 h 39"/>
                    <a:gd name="T18" fmla="*/ 47 w 88"/>
                    <a:gd name="T19" fmla="*/ 4 h 39"/>
                    <a:gd name="T20" fmla="*/ 37 w 88"/>
                    <a:gd name="T21" fmla="*/ 2 h 39"/>
                    <a:gd name="T22" fmla="*/ 27 w 88"/>
                    <a:gd name="T23" fmla="*/ 2 h 39"/>
                    <a:gd name="T24" fmla="*/ 19 w 88"/>
                    <a:gd name="T25" fmla="*/ 2 h 39"/>
                    <a:gd name="T26" fmla="*/ 13 w 88"/>
                    <a:gd name="T27" fmla="*/ 1 h 39"/>
                    <a:gd name="T28" fmla="*/ 10 w 88"/>
                    <a:gd name="T29" fmla="*/ 1 h 39"/>
                    <a:gd name="T30" fmla="*/ 10 w 88"/>
                    <a:gd name="T31" fmla="*/ 1 h 39"/>
                    <a:gd name="T32" fmla="*/ 6 w 88"/>
                    <a:gd name="T33" fmla="*/ 1 h 39"/>
                    <a:gd name="T34" fmla="*/ 4 w 88"/>
                    <a:gd name="T35" fmla="*/ 0 h 39"/>
                    <a:gd name="T36" fmla="*/ 2 w 88"/>
                    <a:gd name="T37" fmla="*/ 0 h 39"/>
                    <a:gd name="T38" fmla="*/ 0 w 88"/>
                    <a:gd name="T39" fmla="*/ 2 h 39"/>
                    <a:gd name="T40" fmla="*/ 0 w 88"/>
                    <a:gd name="T41" fmla="*/ 2 h 39"/>
                    <a:gd name="T42" fmla="*/ 0 w 88"/>
                    <a:gd name="T43" fmla="*/ 11 h 39"/>
                    <a:gd name="T44" fmla="*/ 0 w 88"/>
                    <a:gd name="T45" fmla="*/ 18 h 39"/>
                    <a:gd name="T46" fmla="*/ 0 w 88"/>
                    <a:gd name="T47" fmla="*/ 25 h 39"/>
                    <a:gd name="T48" fmla="*/ 0 w 88"/>
                    <a:gd name="T49" fmla="*/ 28 h 39"/>
                    <a:gd name="T50" fmla="*/ 0 w 88"/>
                    <a:gd name="T51" fmla="*/ 28 h 39"/>
                    <a:gd name="T52" fmla="*/ 2 w 88"/>
                    <a:gd name="T53" fmla="*/ 32 h 39"/>
                    <a:gd name="T54" fmla="*/ 3 w 88"/>
                    <a:gd name="T55" fmla="*/ 34 h 39"/>
                    <a:gd name="T56" fmla="*/ 4 w 88"/>
                    <a:gd name="T57" fmla="*/ 35 h 39"/>
                    <a:gd name="T58" fmla="*/ 7 w 88"/>
                    <a:gd name="T59" fmla="*/ 36 h 39"/>
                    <a:gd name="T60" fmla="*/ 7 w 88"/>
                    <a:gd name="T61" fmla="*/ 36 h 39"/>
                    <a:gd name="T62" fmla="*/ 12 w 88"/>
                    <a:gd name="T63" fmla="*/ 36 h 39"/>
                    <a:gd name="T64" fmla="*/ 20 w 88"/>
                    <a:gd name="T65" fmla="*/ 38 h 39"/>
                    <a:gd name="T66" fmla="*/ 31 w 88"/>
                    <a:gd name="T67" fmla="*/ 38 h 39"/>
                    <a:gd name="T68" fmla="*/ 43 w 88"/>
                    <a:gd name="T69" fmla="*/ 39 h 39"/>
                    <a:gd name="T70" fmla="*/ 54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8 h 39"/>
                    <a:gd name="T76" fmla="*/ 80 w 88"/>
                    <a:gd name="T77" fmla="*/ 36 h 39"/>
                    <a:gd name="T78" fmla="*/ 80 w 88"/>
                    <a:gd name="T79" fmla="*/ 36 h 39"/>
                    <a:gd name="T80" fmla="*/ 84 w 88"/>
                    <a:gd name="T81" fmla="*/ 35 h 39"/>
                    <a:gd name="T82" fmla="*/ 86 w 88"/>
                    <a:gd name="T83" fmla="*/ 33 h 39"/>
                    <a:gd name="T84" fmla="*/ 88 w 88"/>
                    <a:gd name="T85" fmla="*/ 31 h 39"/>
                    <a:gd name="T86" fmla="*/ 88 w 88"/>
                    <a:gd name="T87" fmla="*/ 28 h 39"/>
                    <a:gd name="T88" fmla="*/ 88 w 88"/>
                    <a:gd name="T89" fmla="*/ 28 h 39"/>
                    <a:gd name="T90" fmla="*/ 88 w 88"/>
                    <a:gd name="T91" fmla="*/ 22 h 39"/>
                    <a:gd name="T92" fmla="*/ 88 w 88"/>
                    <a:gd name="T93" fmla="*/ 14 h 39"/>
                    <a:gd name="T94" fmla="*/ 87 w 88"/>
                    <a:gd name="T95" fmla="*/ 8 h 39"/>
                    <a:gd name="T96" fmla="*/ 87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6"/>
                      </a:lnTo>
                      <a:lnTo>
                        <a:pt x="80" y="36"/>
                      </a:lnTo>
                      <a:lnTo>
                        <a:pt x="84" y="35"/>
                      </a:lnTo>
                      <a:lnTo>
                        <a:pt x="86" y="33"/>
                      </a:lnTo>
                      <a:lnTo>
                        <a:pt x="88" y="31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7" name="Freeform 496"/>
                <p:cNvSpPr>
                  <a:spLocks/>
                </p:cNvSpPr>
                <p:nvPr/>
              </p:nvSpPr>
              <p:spPr bwMode="auto">
                <a:xfrm>
                  <a:off x="2440" y="3462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6 w 88"/>
                    <a:gd name="T3" fmla="*/ 2 h 39"/>
                    <a:gd name="T4" fmla="*/ 83 w 88"/>
                    <a:gd name="T5" fmla="*/ 0 h 39"/>
                    <a:gd name="T6" fmla="*/ 81 w 88"/>
                    <a:gd name="T7" fmla="*/ 0 h 39"/>
                    <a:gd name="T8" fmla="*/ 76 w 88"/>
                    <a:gd name="T9" fmla="*/ 1 h 39"/>
                    <a:gd name="T10" fmla="*/ 68 w 88"/>
                    <a:gd name="T11" fmla="*/ 2 h 39"/>
                    <a:gd name="T12" fmla="*/ 58 w 88"/>
                    <a:gd name="T13" fmla="*/ 3 h 39"/>
                    <a:gd name="T14" fmla="*/ 47 w 88"/>
                    <a:gd name="T15" fmla="*/ 3 h 39"/>
                    <a:gd name="T16" fmla="*/ 36 w 88"/>
                    <a:gd name="T17" fmla="*/ 2 h 39"/>
                    <a:gd name="T18" fmla="*/ 27 w 88"/>
                    <a:gd name="T19" fmla="*/ 2 h 39"/>
                    <a:gd name="T20" fmla="*/ 19 w 88"/>
                    <a:gd name="T21" fmla="*/ 2 h 39"/>
                    <a:gd name="T22" fmla="*/ 13 w 88"/>
                    <a:gd name="T23" fmla="*/ 1 h 39"/>
                    <a:gd name="T24" fmla="*/ 9 w 88"/>
                    <a:gd name="T25" fmla="*/ 1 h 39"/>
                    <a:gd name="T26" fmla="*/ 7 w 88"/>
                    <a:gd name="T27" fmla="*/ 1 h 39"/>
                    <a:gd name="T28" fmla="*/ 4 w 88"/>
                    <a:gd name="T29" fmla="*/ 0 h 39"/>
                    <a:gd name="T30" fmla="*/ 1 w 88"/>
                    <a:gd name="T31" fmla="*/ 0 h 39"/>
                    <a:gd name="T32" fmla="*/ 0 w 88"/>
                    <a:gd name="T33" fmla="*/ 2 h 39"/>
                    <a:gd name="T34" fmla="*/ 0 w 88"/>
                    <a:gd name="T35" fmla="*/ 10 h 39"/>
                    <a:gd name="T36" fmla="*/ 0 w 88"/>
                    <a:gd name="T37" fmla="*/ 17 h 39"/>
                    <a:gd name="T38" fmla="*/ 0 w 88"/>
                    <a:gd name="T39" fmla="*/ 25 h 39"/>
                    <a:gd name="T40" fmla="*/ 0 w 88"/>
                    <a:gd name="T41" fmla="*/ 28 h 39"/>
                    <a:gd name="T42" fmla="*/ 1 w 88"/>
                    <a:gd name="T43" fmla="*/ 32 h 39"/>
                    <a:gd name="T44" fmla="*/ 2 w 88"/>
                    <a:gd name="T45" fmla="*/ 34 h 39"/>
                    <a:gd name="T46" fmla="*/ 4 w 88"/>
                    <a:gd name="T47" fmla="*/ 35 h 39"/>
                    <a:gd name="T48" fmla="*/ 7 w 88"/>
                    <a:gd name="T49" fmla="*/ 36 h 39"/>
                    <a:gd name="T50" fmla="*/ 12 w 88"/>
                    <a:gd name="T51" fmla="*/ 36 h 39"/>
                    <a:gd name="T52" fmla="*/ 20 w 88"/>
                    <a:gd name="T53" fmla="*/ 37 h 39"/>
                    <a:gd name="T54" fmla="*/ 31 w 88"/>
                    <a:gd name="T55" fmla="*/ 37 h 39"/>
                    <a:gd name="T56" fmla="*/ 42 w 88"/>
                    <a:gd name="T57" fmla="*/ 39 h 39"/>
                    <a:gd name="T58" fmla="*/ 54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7 h 39"/>
                    <a:gd name="T64" fmla="*/ 80 w 88"/>
                    <a:gd name="T65" fmla="*/ 36 h 39"/>
                    <a:gd name="T66" fmla="*/ 83 w 88"/>
                    <a:gd name="T67" fmla="*/ 35 h 39"/>
                    <a:gd name="T68" fmla="*/ 86 w 88"/>
                    <a:gd name="T69" fmla="*/ 33 h 39"/>
                    <a:gd name="T70" fmla="*/ 88 w 88"/>
                    <a:gd name="T71" fmla="*/ 30 h 39"/>
                    <a:gd name="T72" fmla="*/ 88 w 88"/>
                    <a:gd name="T73" fmla="*/ 28 h 39"/>
                    <a:gd name="T74" fmla="*/ 88 w 88"/>
                    <a:gd name="T75" fmla="*/ 22 h 39"/>
                    <a:gd name="T76" fmla="*/ 88 w 88"/>
                    <a:gd name="T77" fmla="*/ 14 h 39"/>
                    <a:gd name="T78" fmla="*/ 87 w 88"/>
                    <a:gd name="T79" fmla="*/ 8 h 39"/>
                    <a:gd name="T80" fmla="*/ 87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7"/>
                      </a:lnTo>
                      <a:lnTo>
                        <a:pt x="80" y="36"/>
                      </a:lnTo>
                      <a:lnTo>
                        <a:pt x="83" y="35"/>
                      </a:lnTo>
                      <a:lnTo>
                        <a:pt x="86" y="33"/>
                      </a:lnTo>
                      <a:lnTo>
                        <a:pt x="88" y="30"/>
                      </a:lnTo>
                      <a:lnTo>
                        <a:pt x="88" y="28"/>
                      </a:lnTo>
                      <a:lnTo>
                        <a:pt x="88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8" name="Freeform 497"/>
                <p:cNvSpPr>
                  <a:spLocks/>
                </p:cNvSpPr>
                <p:nvPr/>
              </p:nvSpPr>
              <p:spPr bwMode="auto">
                <a:xfrm>
                  <a:off x="2440" y="3462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7 w 88"/>
                    <a:gd name="T3" fmla="*/ 5 h 39"/>
                    <a:gd name="T4" fmla="*/ 86 w 88"/>
                    <a:gd name="T5" fmla="*/ 2 h 39"/>
                    <a:gd name="T6" fmla="*/ 83 w 88"/>
                    <a:gd name="T7" fmla="*/ 0 h 39"/>
                    <a:gd name="T8" fmla="*/ 81 w 88"/>
                    <a:gd name="T9" fmla="*/ 0 h 39"/>
                    <a:gd name="T10" fmla="*/ 76 w 88"/>
                    <a:gd name="T11" fmla="*/ 1 h 39"/>
                    <a:gd name="T12" fmla="*/ 76 w 88"/>
                    <a:gd name="T13" fmla="*/ 1 h 39"/>
                    <a:gd name="T14" fmla="*/ 68 w 88"/>
                    <a:gd name="T15" fmla="*/ 2 h 39"/>
                    <a:gd name="T16" fmla="*/ 58 w 88"/>
                    <a:gd name="T17" fmla="*/ 3 h 39"/>
                    <a:gd name="T18" fmla="*/ 47 w 88"/>
                    <a:gd name="T19" fmla="*/ 3 h 39"/>
                    <a:gd name="T20" fmla="*/ 36 w 88"/>
                    <a:gd name="T21" fmla="*/ 2 h 39"/>
                    <a:gd name="T22" fmla="*/ 27 w 88"/>
                    <a:gd name="T23" fmla="*/ 2 h 39"/>
                    <a:gd name="T24" fmla="*/ 19 w 88"/>
                    <a:gd name="T25" fmla="*/ 2 h 39"/>
                    <a:gd name="T26" fmla="*/ 13 w 88"/>
                    <a:gd name="T27" fmla="*/ 1 h 39"/>
                    <a:gd name="T28" fmla="*/ 9 w 88"/>
                    <a:gd name="T29" fmla="*/ 1 h 39"/>
                    <a:gd name="T30" fmla="*/ 9 w 88"/>
                    <a:gd name="T31" fmla="*/ 1 h 39"/>
                    <a:gd name="T32" fmla="*/ 7 w 88"/>
                    <a:gd name="T33" fmla="*/ 1 h 39"/>
                    <a:gd name="T34" fmla="*/ 4 w 88"/>
                    <a:gd name="T35" fmla="*/ 0 h 39"/>
                    <a:gd name="T36" fmla="*/ 1 w 88"/>
                    <a:gd name="T37" fmla="*/ 0 h 39"/>
                    <a:gd name="T38" fmla="*/ 0 w 88"/>
                    <a:gd name="T39" fmla="*/ 2 h 39"/>
                    <a:gd name="T40" fmla="*/ 0 w 88"/>
                    <a:gd name="T41" fmla="*/ 2 h 39"/>
                    <a:gd name="T42" fmla="*/ 0 w 88"/>
                    <a:gd name="T43" fmla="*/ 10 h 39"/>
                    <a:gd name="T44" fmla="*/ 0 w 88"/>
                    <a:gd name="T45" fmla="*/ 17 h 39"/>
                    <a:gd name="T46" fmla="*/ 0 w 88"/>
                    <a:gd name="T47" fmla="*/ 25 h 39"/>
                    <a:gd name="T48" fmla="*/ 0 w 88"/>
                    <a:gd name="T49" fmla="*/ 28 h 39"/>
                    <a:gd name="T50" fmla="*/ 0 w 88"/>
                    <a:gd name="T51" fmla="*/ 28 h 39"/>
                    <a:gd name="T52" fmla="*/ 1 w 88"/>
                    <a:gd name="T53" fmla="*/ 32 h 39"/>
                    <a:gd name="T54" fmla="*/ 2 w 88"/>
                    <a:gd name="T55" fmla="*/ 34 h 39"/>
                    <a:gd name="T56" fmla="*/ 4 w 88"/>
                    <a:gd name="T57" fmla="*/ 35 h 39"/>
                    <a:gd name="T58" fmla="*/ 7 w 88"/>
                    <a:gd name="T59" fmla="*/ 36 h 39"/>
                    <a:gd name="T60" fmla="*/ 7 w 88"/>
                    <a:gd name="T61" fmla="*/ 36 h 39"/>
                    <a:gd name="T62" fmla="*/ 12 w 88"/>
                    <a:gd name="T63" fmla="*/ 36 h 39"/>
                    <a:gd name="T64" fmla="*/ 20 w 88"/>
                    <a:gd name="T65" fmla="*/ 37 h 39"/>
                    <a:gd name="T66" fmla="*/ 31 w 88"/>
                    <a:gd name="T67" fmla="*/ 37 h 39"/>
                    <a:gd name="T68" fmla="*/ 42 w 88"/>
                    <a:gd name="T69" fmla="*/ 39 h 39"/>
                    <a:gd name="T70" fmla="*/ 54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7 h 39"/>
                    <a:gd name="T76" fmla="*/ 80 w 88"/>
                    <a:gd name="T77" fmla="*/ 36 h 39"/>
                    <a:gd name="T78" fmla="*/ 80 w 88"/>
                    <a:gd name="T79" fmla="*/ 36 h 39"/>
                    <a:gd name="T80" fmla="*/ 83 w 88"/>
                    <a:gd name="T81" fmla="*/ 35 h 39"/>
                    <a:gd name="T82" fmla="*/ 86 w 88"/>
                    <a:gd name="T83" fmla="*/ 33 h 39"/>
                    <a:gd name="T84" fmla="*/ 88 w 88"/>
                    <a:gd name="T85" fmla="*/ 30 h 39"/>
                    <a:gd name="T86" fmla="*/ 88 w 88"/>
                    <a:gd name="T87" fmla="*/ 28 h 39"/>
                    <a:gd name="T88" fmla="*/ 88 w 88"/>
                    <a:gd name="T89" fmla="*/ 28 h 39"/>
                    <a:gd name="T90" fmla="*/ 88 w 88"/>
                    <a:gd name="T91" fmla="*/ 22 h 39"/>
                    <a:gd name="T92" fmla="*/ 88 w 88"/>
                    <a:gd name="T93" fmla="*/ 14 h 39"/>
                    <a:gd name="T94" fmla="*/ 87 w 88"/>
                    <a:gd name="T95" fmla="*/ 8 h 39"/>
                    <a:gd name="T96" fmla="*/ 87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7"/>
                      </a:lnTo>
                      <a:lnTo>
                        <a:pt x="80" y="36"/>
                      </a:lnTo>
                      <a:lnTo>
                        <a:pt x="80" y="36"/>
                      </a:lnTo>
                      <a:lnTo>
                        <a:pt x="83" y="35"/>
                      </a:lnTo>
                      <a:lnTo>
                        <a:pt x="86" y="33"/>
                      </a:lnTo>
                      <a:lnTo>
                        <a:pt x="88" y="30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9" name="Freeform 498"/>
                <p:cNvSpPr>
                  <a:spLocks/>
                </p:cNvSpPr>
                <p:nvPr/>
              </p:nvSpPr>
              <p:spPr bwMode="auto">
                <a:xfrm>
                  <a:off x="2323" y="3459"/>
                  <a:ext cx="89" cy="40"/>
                </a:xfrm>
                <a:custGeom>
                  <a:avLst/>
                  <a:gdLst>
                    <a:gd name="T0" fmla="*/ 87 w 89"/>
                    <a:gd name="T1" fmla="*/ 5 h 40"/>
                    <a:gd name="T2" fmla="*/ 85 w 89"/>
                    <a:gd name="T3" fmla="*/ 3 h 40"/>
                    <a:gd name="T4" fmla="*/ 83 w 89"/>
                    <a:gd name="T5" fmla="*/ 2 h 40"/>
                    <a:gd name="T6" fmla="*/ 81 w 89"/>
                    <a:gd name="T7" fmla="*/ 2 h 40"/>
                    <a:gd name="T8" fmla="*/ 76 w 89"/>
                    <a:gd name="T9" fmla="*/ 2 h 40"/>
                    <a:gd name="T10" fmla="*/ 68 w 89"/>
                    <a:gd name="T11" fmla="*/ 3 h 40"/>
                    <a:gd name="T12" fmla="*/ 58 w 89"/>
                    <a:gd name="T13" fmla="*/ 4 h 40"/>
                    <a:gd name="T14" fmla="*/ 48 w 89"/>
                    <a:gd name="T15" fmla="*/ 4 h 40"/>
                    <a:gd name="T16" fmla="*/ 37 w 89"/>
                    <a:gd name="T17" fmla="*/ 4 h 40"/>
                    <a:gd name="T18" fmla="*/ 27 w 89"/>
                    <a:gd name="T19" fmla="*/ 3 h 40"/>
                    <a:gd name="T20" fmla="*/ 18 w 89"/>
                    <a:gd name="T21" fmla="*/ 3 h 40"/>
                    <a:gd name="T22" fmla="*/ 13 w 89"/>
                    <a:gd name="T23" fmla="*/ 2 h 40"/>
                    <a:gd name="T24" fmla="*/ 9 w 89"/>
                    <a:gd name="T25" fmla="*/ 2 h 40"/>
                    <a:gd name="T26" fmla="*/ 7 w 89"/>
                    <a:gd name="T27" fmla="*/ 2 h 40"/>
                    <a:gd name="T28" fmla="*/ 3 w 89"/>
                    <a:gd name="T29" fmla="*/ 0 h 40"/>
                    <a:gd name="T30" fmla="*/ 1 w 89"/>
                    <a:gd name="T31" fmla="*/ 2 h 40"/>
                    <a:gd name="T32" fmla="*/ 0 w 89"/>
                    <a:gd name="T33" fmla="*/ 4 h 40"/>
                    <a:gd name="T34" fmla="*/ 0 w 89"/>
                    <a:gd name="T35" fmla="*/ 12 h 40"/>
                    <a:gd name="T36" fmla="*/ 0 w 89"/>
                    <a:gd name="T37" fmla="*/ 19 h 40"/>
                    <a:gd name="T38" fmla="*/ 0 w 89"/>
                    <a:gd name="T39" fmla="*/ 26 h 40"/>
                    <a:gd name="T40" fmla="*/ 0 w 89"/>
                    <a:gd name="T41" fmla="*/ 30 h 40"/>
                    <a:gd name="T42" fmla="*/ 1 w 89"/>
                    <a:gd name="T43" fmla="*/ 33 h 40"/>
                    <a:gd name="T44" fmla="*/ 2 w 89"/>
                    <a:gd name="T45" fmla="*/ 36 h 40"/>
                    <a:gd name="T46" fmla="*/ 4 w 89"/>
                    <a:gd name="T47" fmla="*/ 37 h 40"/>
                    <a:gd name="T48" fmla="*/ 8 w 89"/>
                    <a:gd name="T49" fmla="*/ 38 h 40"/>
                    <a:gd name="T50" fmla="*/ 13 w 89"/>
                    <a:gd name="T51" fmla="*/ 38 h 40"/>
                    <a:gd name="T52" fmla="*/ 20 w 89"/>
                    <a:gd name="T53" fmla="*/ 39 h 40"/>
                    <a:gd name="T54" fmla="*/ 30 w 89"/>
                    <a:gd name="T55" fmla="*/ 39 h 40"/>
                    <a:gd name="T56" fmla="*/ 42 w 89"/>
                    <a:gd name="T57" fmla="*/ 39 h 40"/>
                    <a:gd name="T58" fmla="*/ 54 w 89"/>
                    <a:gd name="T59" fmla="*/ 40 h 40"/>
                    <a:gd name="T60" fmla="*/ 65 w 89"/>
                    <a:gd name="T61" fmla="*/ 39 h 40"/>
                    <a:gd name="T62" fmla="*/ 75 w 89"/>
                    <a:gd name="T63" fmla="*/ 39 h 40"/>
                    <a:gd name="T64" fmla="*/ 81 w 89"/>
                    <a:gd name="T65" fmla="*/ 38 h 40"/>
                    <a:gd name="T66" fmla="*/ 84 w 89"/>
                    <a:gd name="T67" fmla="*/ 36 h 40"/>
                    <a:gd name="T68" fmla="*/ 87 w 89"/>
                    <a:gd name="T69" fmla="*/ 35 h 40"/>
                    <a:gd name="T70" fmla="*/ 88 w 89"/>
                    <a:gd name="T71" fmla="*/ 32 h 40"/>
                    <a:gd name="T72" fmla="*/ 89 w 89"/>
                    <a:gd name="T73" fmla="*/ 30 h 40"/>
                    <a:gd name="T74" fmla="*/ 89 w 89"/>
                    <a:gd name="T75" fmla="*/ 24 h 40"/>
                    <a:gd name="T76" fmla="*/ 88 w 89"/>
                    <a:gd name="T77" fmla="*/ 16 h 40"/>
                    <a:gd name="T78" fmla="*/ 87 w 89"/>
                    <a:gd name="T79" fmla="*/ 9 h 40"/>
                    <a:gd name="T80" fmla="*/ 87 w 89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7" y="5"/>
                      </a:moveTo>
                      <a:lnTo>
                        <a:pt x="85" y="3"/>
                      </a:lnTo>
                      <a:lnTo>
                        <a:pt x="83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1" y="33"/>
                      </a:lnTo>
                      <a:lnTo>
                        <a:pt x="2" y="36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7" y="35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0" name="Freeform 499"/>
                <p:cNvSpPr>
                  <a:spLocks/>
                </p:cNvSpPr>
                <p:nvPr/>
              </p:nvSpPr>
              <p:spPr bwMode="auto">
                <a:xfrm>
                  <a:off x="2323" y="3459"/>
                  <a:ext cx="89" cy="40"/>
                </a:xfrm>
                <a:custGeom>
                  <a:avLst/>
                  <a:gdLst>
                    <a:gd name="T0" fmla="*/ 87 w 89"/>
                    <a:gd name="T1" fmla="*/ 5 h 40"/>
                    <a:gd name="T2" fmla="*/ 87 w 89"/>
                    <a:gd name="T3" fmla="*/ 5 h 40"/>
                    <a:gd name="T4" fmla="*/ 85 w 89"/>
                    <a:gd name="T5" fmla="*/ 3 h 40"/>
                    <a:gd name="T6" fmla="*/ 83 w 89"/>
                    <a:gd name="T7" fmla="*/ 2 h 40"/>
                    <a:gd name="T8" fmla="*/ 81 w 89"/>
                    <a:gd name="T9" fmla="*/ 2 h 40"/>
                    <a:gd name="T10" fmla="*/ 76 w 89"/>
                    <a:gd name="T11" fmla="*/ 2 h 40"/>
                    <a:gd name="T12" fmla="*/ 76 w 89"/>
                    <a:gd name="T13" fmla="*/ 2 h 40"/>
                    <a:gd name="T14" fmla="*/ 68 w 89"/>
                    <a:gd name="T15" fmla="*/ 3 h 40"/>
                    <a:gd name="T16" fmla="*/ 58 w 89"/>
                    <a:gd name="T17" fmla="*/ 4 h 40"/>
                    <a:gd name="T18" fmla="*/ 48 w 89"/>
                    <a:gd name="T19" fmla="*/ 4 h 40"/>
                    <a:gd name="T20" fmla="*/ 37 w 89"/>
                    <a:gd name="T21" fmla="*/ 4 h 40"/>
                    <a:gd name="T22" fmla="*/ 27 w 89"/>
                    <a:gd name="T23" fmla="*/ 3 h 40"/>
                    <a:gd name="T24" fmla="*/ 18 w 89"/>
                    <a:gd name="T25" fmla="*/ 3 h 40"/>
                    <a:gd name="T26" fmla="*/ 13 w 89"/>
                    <a:gd name="T27" fmla="*/ 2 h 40"/>
                    <a:gd name="T28" fmla="*/ 9 w 89"/>
                    <a:gd name="T29" fmla="*/ 2 h 40"/>
                    <a:gd name="T30" fmla="*/ 9 w 89"/>
                    <a:gd name="T31" fmla="*/ 2 h 40"/>
                    <a:gd name="T32" fmla="*/ 7 w 89"/>
                    <a:gd name="T33" fmla="*/ 2 h 40"/>
                    <a:gd name="T34" fmla="*/ 3 w 89"/>
                    <a:gd name="T35" fmla="*/ 0 h 40"/>
                    <a:gd name="T36" fmla="*/ 1 w 89"/>
                    <a:gd name="T37" fmla="*/ 2 h 40"/>
                    <a:gd name="T38" fmla="*/ 0 w 89"/>
                    <a:gd name="T39" fmla="*/ 4 h 40"/>
                    <a:gd name="T40" fmla="*/ 0 w 89"/>
                    <a:gd name="T41" fmla="*/ 4 h 40"/>
                    <a:gd name="T42" fmla="*/ 0 w 89"/>
                    <a:gd name="T43" fmla="*/ 12 h 40"/>
                    <a:gd name="T44" fmla="*/ 0 w 89"/>
                    <a:gd name="T45" fmla="*/ 19 h 40"/>
                    <a:gd name="T46" fmla="*/ 0 w 89"/>
                    <a:gd name="T47" fmla="*/ 26 h 40"/>
                    <a:gd name="T48" fmla="*/ 0 w 89"/>
                    <a:gd name="T49" fmla="*/ 30 h 40"/>
                    <a:gd name="T50" fmla="*/ 0 w 89"/>
                    <a:gd name="T51" fmla="*/ 30 h 40"/>
                    <a:gd name="T52" fmla="*/ 1 w 89"/>
                    <a:gd name="T53" fmla="*/ 33 h 40"/>
                    <a:gd name="T54" fmla="*/ 2 w 89"/>
                    <a:gd name="T55" fmla="*/ 36 h 40"/>
                    <a:gd name="T56" fmla="*/ 4 w 89"/>
                    <a:gd name="T57" fmla="*/ 37 h 40"/>
                    <a:gd name="T58" fmla="*/ 8 w 89"/>
                    <a:gd name="T59" fmla="*/ 38 h 40"/>
                    <a:gd name="T60" fmla="*/ 8 w 89"/>
                    <a:gd name="T61" fmla="*/ 38 h 40"/>
                    <a:gd name="T62" fmla="*/ 13 w 89"/>
                    <a:gd name="T63" fmla="*/ 38 h 40"/>
                    <a:gd name="T64" fmla="*/ 20 w 89"/>
                    <a:gd name="T65" fmla="*/ 39 h 40"/>
                    <a:gd name="T66" fmla="*/ 30 w 89"/>
                    <a:gd name="T67" fmla="*/ 39 h 40"/>
                    <a:gd name="T68" fmla="*/ 42 w 89"/>
                    <a:gd name="T69" fmla="*/ 39 h 40"/>
                    <a:gd name="T70" fmla="*/ 54 w 89"/>
                    <a:gd name="T71" fmla="*/ 40 h 40"/>
                    <a:gd name="T72" fmla="*/ 65 w 89"/>
                    <a:gd name="T73" fmla="*/ 39 h 40"/>
                    <a:gd name="T74" fmla="*/ 75 w 89"/>
                    <a:gd name="T75" fmla="*/ 39 h 40"/>
                    <a:gd name="T76" fmla="*/ 81 w 89"/>
                    <a:gd name="T77" fmla="*/ 38 h 40"/>
                    <a:gd name="T78" fmla="*/ 81 w 89"/>
                    <a:gd name="T79" fmla="*/ 38 h 40"/>
                    <a:gd name="T80" fmla="*/ 84 w 89"/>
                    <a:gd name="T81" fmla="*/ 36 h 40"/>
                    <a:gd name="T82" fmla="*/ 87 w 89"/>
                    <a:gd name="T83" fmla="*/ 35 h 40"/>
                    <a:gd name="T84" fmla="*/ 88 w 89"/>
                    <a:gd name="T85" fmla="*/ 32 h 40"/>
                    <a:gd name="T86" fmla="*/ 89 w 89"/>
                    <a:gd name="T87" fmla="*/ 30 h 40"/>
                    <a:gd name="T88" fmla="*/ 89 w 89"/>
                    <a:gd name="T89" fmla="*/ 30 h 40"/>
                    <a:gd name="T90" fmla="*/ 89 w 89"/>
                    <a:gd name="T91" fmla="*/ 24 h 40"/>
                    <a:gd name="T92" fmla="*/ 88 w 89"/>
                    <a:gd name="T93" fmla="*/ 16 h 40"/>
                    <a:gd name="T94" fmla="*/ 87 w 89"/>
                    <a:gd name="T95" fmla="*/ 9 h 40"/>
                    <a:gd name="T96" fmla="*/ 87 w 89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5" y="3"/>
                      </a:lnTo>
                      <a:lnTo>
                        <a:pt x="83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3"/>
                      </a:lnTo>
                      <a:lnTo>
                        <a:pt x="2" y="36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7" y="35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1" name="Freeform 500"/>
                <p:cNvSpPr>
                  <a:spLocks/>
                </p:cNvSpPr>
                <p:nvPr/>
              </p:nvSpPr>
              <p:spPr bwMode="auto">
                <a:xfrm>
                  <a:off x="2206" y="3458"/>
                  <a:ext cx="90" cy="39"/>
                </a:xfrm>
                <a:custGeom>
                  <a:avLst/>
                  <a:gdLst>
                    <a:gd name="T0" fmla="*/ 87 w 90"/>
                    <a:gd name="T1" fmla="*/ 5 h 39"/>
                    <a:gd name="T2" fmla="*/ 86 w 90"/>
                    <a:gd name="T3" fmla="*/ 3 h 39"/>
                    <a:gd name="T4" fmla="*/ 84 w 90"/>
                    <a:gd name="T5" fmla="*/ 0 h 39"/>
                    <a:gd name="T6" fmla="*/ 81 w 90"/>
                    <a:gd name="T7" fmla="*/ 0 h 39"/>
                    <a:gd name="T8" fmla="*/ 77 w 90"/>
                    <a:gd name="T9" fmla="*/ 1 h 39"/>
                    <a:gd name="T10" fmla="*/ 69 w 90"/>
                    <a:gd name="T11" fmla="*/ 3 h 39"/>
                    <a:gd name="T12" fmla="*/ 59 w 90"/>
                    <a:gd name="T13" fmla="*/ 4 h 39"/>
                    <a:gd name="T14" fmla="*/ 49 w 90"/>
                    <a:gd name="T15" fmla="*/ 4 h 39"/>
                    <a:gd name="T16" fmla="*/ 38 w 90"/>
                    <a:gd name="T17" fmla="*/ 3 h 39"/>
                    <a:gd name="T18" fmla="*/ 27 w 90"/>
                    <a:gd name="T19" fmla="*/ 3 h 39"/>
                    <a:gd name="T20" fmla="*/ 19 w 90"/>
                    <a:gd name="T21" fmla="*/ 3 h 39"/>
                    <a:gd name="T22" fmla="*/ 13 w 90"/>
                    <a:gd name="T23" fmla="*/ 1 h 39"/>
                    <a:gd name="T24" fmla="*/ 10 w 90"/>
                    <a:gd name="T25" fmla="*/ 1 h 39"/>
                    <a:gd name="T26" fmla="*/ 8 w 90"/>
                    <a:gd name="T27" fmla="*/ 1 h 39"/>
                    <a:gd name="T28" fmla="*/ 4 w 90"/>
                    <a:gd name="T29" fmla="*/ 0 h 39"/>
                    <a:gd name="T30" fmla="*/ 3 w 90"/>
                    <a:gd name="T31" fmla="*/ 0 h 39"/>
                    <a:gd name="T32" fmla="*/ 2 w 90"/>
                    <a:gd name="T33" fmla="*/ 3 h 39"/>
                    <a:gd name="T34" fmla="*/ 0 w 90"/>
                    <a:gd name="T35" fmla="*/ 11 h 39"/>
                    <a:gd name="T36" fmla="*/ 0 w 90"/>
                    <a:gd name="T37" fmla="*/ 18 h 39"/>
                    <a:gd name="T38" fmla="*/ 0 w 90"/>
                    <a:gd name="T39" fmla="*/ 25 h 39"/>
                    <a:gd name="T40" fmla="*/ 2 w 90"/>
                    <a:gd name="T41" fmla="*/ 29 h 39"/>
                    <a:gd name="T42" fmla="*/ 2 w 90"/>
                    <a:gd name="T43" fmla="*/ 32 h 39"/>
                    <a:gd name="T44" fmla="*/ 3 w 90"/>
                    <a:gd name="T45" fmla="*/ 34 h 39"/>
                    <a:gd name="T46" fmla="*/ 5 w 90"/>
                    <a:gd name="T47" fmla="*/ 36 h 39"/>
                    <a:gd name="T48" fmla="*/ 9 w 90"/>
                    <a:gd name="T49" fmla="*/ 37 h 39"/>
                    <a:gd name="T50" fmla="*/ 13 w 90"/>
                    <a:gd name="T51" fmla="*/ 37 h 39"/>
                    <a:gd name="T52" fmla="*/ 20 w 90"/>
                    <a:gd name="T53" fmla="*/ 38 h 39"/>
                    <a:gd name="T54" fmla="*/ 31 w 90"/>
                    <a:gd name="T55" fmla="*/ 38 h 39"/>
                    <a:gd name="T56" fmla="*/ 43 w 90"/>
                    <a:gd name="T57" fmla="*/ 39 h 39"/>
                    <a:gd name="T58" fmla="*/ 54 w 90"/>
                    <a:gd name="T59" fmla="*/ 39 h 39"/>
                    <a:gd name="T60" fmla="*/ 66 w 90"/>
                    <a:gd name="T61" fmla="*/ 39 h 39"/>
                    <a:gd name="T62" fmla="*/ 76 w 90"/>
                    <a:gd name="T63" fmla="*/ 38 h 39"/>
                    <a:gd name="T64" fmla="*/ 81 w 90"/>
                    <a:gd name="T65" fmla="*/ 37 h 39"/>
                    <a:gd name="T66" fmla="*/ 85 w 90"/>
                    <a:gd name="T67" fmla="*/ 36 h 39"/>
                    <a:gd name="T68" fmla="*/ 87 w 90"/>
                    <a:gd name="T69" fmla="*/ 33 h 39"/>
                    <a:gd name="T70" fmla="*/ 89 w 90"/>
                    <a:gd name="T71" fmla="*/ 31 h 39"/>
                    <a:gd name="T72" fmla="*/ 90 w 90"/>
                    <a:gd name="T73" fmla="*/ 29 h 39"/>
                    <a:gd name="T74" fmla="*/ 90 w 90"/>
                    <a:gd name="T75" fmla="*/ 23 h 39"/>
                    <a:gd name="T76" fmla="*/ 89 w 90"/>
                    <a:gd name="T77" fmla="*/ 14 h 39"/>
                    <a:gd name="T78" fmla="*/ 87 w 90"/>
                    <a:gd name="T79" fmla="*/ 9 h 39"/>
                    <a:gd name="T80" fmla="*/ 87 w 90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90" h="39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7" y="1"/>
                      </a:lnTo>
                      <a:lnTo>
                        <a:pt x="69" y="3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8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2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6" y="38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3"/>
                      </a:lnTo>
                      <a:lnTo>
                        <a:pt x="89" y="31"/>
                      </a:lnTo>
                      <a:lnTo>
                        <a:pt x="90" y="29"/>
                      </a:lnTo>
                      <a:lnTo>
                        <a:pt x="90" y="23"/>
                      </a:lnTo>
                      <a:lnTo>
                        <a:pt x="89" y="14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2" name="Freeform 501"/>
                <p:cNvSpPr>
                  <a:spLocks/>
                </p:cNvSpPr>
                <p:nvPr/>
              </p:nvSpPr>
              <p:spPr bwMode="auto">
                <a:xfrm>
                  <a:off x="2206" y="3458"/>
                  <a:ext cx="90" cy="39"/>
                </a:xfrm>
                <a:custGeom>
                  <a:avLst/>
                  <a:gdLst>
                    <a:gd name="T0" fmla="*/ 87 w 90"/>
                    <a:gd name="T1" fmla="*/ 5 h 39"/>
                    <a:gd name="T2" fmla="*/ 87 w 90"/>
                    <a:gd name="T3" fmla="*/ 5 h 39"/>
                    <a:gd name="T4" fmla="*/ 86 w 90"/>
                    <a:gd name="T5" fmla="*/ 3 h 39"/>
                    <a:gd name="T6" fmla="*/ 84 w 90"/>
                    <a:gd name="T7" fmla="*/ 0 h 39"/>
                    <a:gd name="T8" fmla="*/ 81 w 90"/>
                    <a:gd name="T9" fmla="*/ 0 h 39"/>
                    <a:gd name="T10" fmla="*/ 77 w 90"/>
                    <a:gd name="T11" fmla="*/ 1 h 39"/>
                    <a:gd name="T12" fmla="*/ 77 w 90"/>
                    <a:gd name="T13" fmla="*/ 1 h 39"/>
                    <a:gd name="T14" fmla="*/ 69 w 90"/>
                    <a:gd name="T15" fmla="*/ 3 h 39"/>
                    <a:gd name="T16" fmla="*/ 59 w 90"/>
                    <a:gd name="T17" fmla="*/ 4 h 39"/>
                    <a:gd name="T18" fmla="*/ 49 w 90"/>
                    <a:gd name="T19" fmla="*/ 4 h 39"/>
                    <a:gd name="T20" fmla="*/ 38 w 90"/>
                    <a:gd name="T21" fmla="*/ 3 h 39"/>
                    <a:gd name="T22" fmla="*/ 27 w 90"/>
                    <a:gd name="T23" fmla="*/ 3 h 39"/>
                    <a:gd name="T24" fmla="*/ 19 w 90"/>
                    <a:gd name="T25" fmla="*/ 3 h 39"/>
                    <a:gd name="T26" fmla="*/ 13 w 90"/>
                    <a:gd name="T27" fmla="*/ 1 h 39"/>
                    <a:gd name="T28" fmla="*/ 10 w 90"/>
                    <a:gd name="T29" fmla="*/ 1 h 39"/>
                    <a:gd name="T30" fmla="*/ 10 w 90"/>
                    <a:gd name="T31" fmla="*/ 1 h 39"/>
                    <a:gd name="T32" fmla="*/ 8 w 90"/>
                    <a:gd name="T33" fmla="*/ 1 h 39"/>
                    <a:gd name="T34" fmla="*/ 4 w 90"/>
                    <a:gd name="T35" fmla="*/ 0 h 39"/>
                    <a:gd name="T36" fmla="*/ 3 w 90"/>
                    <a:gd name="T37" fmla="*/ 0 h 39"/>
                    <a:gd name="T38" fmla="*/ 2 w 90"/>
                    <a:gd name="T39" fmla="*/ 3 h 39"/>
                    <a:gd name="T40" fmla="*/ 2 w 90"/>
                    <a:gd name="T41" fmla="*/ 3 h 39"/>
                    <a:gd name="T42" fmla="*/ 0 w 90"/>
                    <a:gd name="T43" fmla="*/ 11 h 39"/>
                    <a:gd name="T44" fmla="*/ 0 w 90"/>
                    <a:gd name="T45" fmla="*/ 18 h 39"/>
                    <a:gd name="T46" fmla="*/ 0 w 90"/>
                    <a:gd name="T47" fmla="*/ 25 h 39"/>
                    <a:gd name="T48" fmla="*/ 2 w 90"/>
                    <a:gd name="T49" fmla="*/ 29 h 39"/>
                    <a:gd name="T50" fmla="*/ 2 w 90"/>
                    <a:gd name="T51" fmla="*/ 29 h 39"/>
                    <a:gd name="T52" fmla="*/ 2 w 90"/>
                    <a:gd name="T53" fmla="*/ 32 h 39"/>
                    <a:gd name="T54" fmla="*/ 3 w 90"/>
                    <a:gd name="T55" fmla="*/ 34 h 39"/>
                    <a:gd name="T56" fmla="*/ 5 w 90"/>
                    <a:gd name="T57" fmla="*/ 36 h 39"/>
                    <a:gd name="T58" fmla="*/ 9 w 90"/>
                    <a:gd name="T59" fmla="*/ 37 h 39"/>
                    <a:gd name="T60" fmla="*/ 9 w 90"/>
                    <a:gd name="T61" fmla="*/ 37 h 39"/>
                    <a:gd name="T62" fmla="*/ 13 w 90"/>
                    <a:gd name="T63" fmla="*/ 37 h 39"/>
                    <a:gd name="T64" fmla="*/ 20 w 90"/>
                    <a:gd name="T65" fmla="*/ 38 h 39"/>
                    <a:gd name="T66" fmla="*/ 31 w 90"/>
                    <a:gd name="T67" fmla="*/ 38 h 39"/>
                    <a:gd name="T68" fmla="*/ 43 w 90"/>
                    <a:gd name="T69" fmla="*/ 39 h 39"/>
                    <a:gd name="T70" fmla="*/ 54 w 90"/>
                    <a:gd name="T71" fmla="*/ 39 h 39"/>
                    <a:gd name="T72" fmla="*/ 66 w 90"/>
                    <a:gd name="T73" fmla="*/ 39 h 39"/>
                    <a:gd name="T74" fmla="*/ 76 w 90"/>
                    <a:gd name="T75" fmla="*/ 38 h 39"/>
                    <a:gd name="T76" fmla="*/ 81 w 90"/>
                    <a:gd name="T77" fmla="*/ 37 h 39"/>
                    <a:gd name="T78" fmla="*/ 81 w 90"/>
                    <a:gd name="T79" fmla="*/ 37 h 39"/>
                    <a:gd name="T80" fmla="*/ 85 w 90"/>
                    <a:gd name="T81" fmla="*/ 36 h 39"/>
                    <a:gd name="T82" fmla="*/ 87 w 90"/>
                    <a:gd name="T83" fmla="*/ 33 h 39"/>
                    <a:gd name="T84" fmla="*/ 89 w 90"/>
                    <a:gd name="T85" fmla="*/ 31 h 39"/>
                    <a:gd name="T86" fmla="*/ 90 w 90"/>
                    <a:gd name="T87" fmla="*/ 29 h 39"/>
                    <a:gd name="T88" fmla="*/ 90 w 90"/>
                    <a:gd name="T89" fmla="*/ 29 h 39"/>
                    <a:gd name="T90" fmla="*/ 90 w 90"/>
                    <a:gd name="T91" fmla="*/ 23 h 39"/>
                    <a:gd name="T92" fmla="*/ 89 w 90"/>
                    <a:gd name="T93" fmla="*/ 14 h 39"/>
                    <a:gd name="T94" fmla="*/ 87 w 90"/>
                    <a:gd name="T95" fmla="*/ 9 h 39"/>
                    <a:gd name="T96" fmla="*/ 87 w 90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7" y="1"/>
                      </a:lnTo>
                      <a:lnTo>
                        <a:pt x="77" y="1"/>
                      </a:lnTo>
                      <a:lnTo>
                        <a:pt x="69" y="3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8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2" y="29"/>
                      </a:lnTo>
                      <a:lnTo>
                        <a:pt x="2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9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3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6" y="38"/>
                      </a:lnTo>
                      <a:lnTo>
                        <a:pt x="81" y="37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3"/>
                      </a:lnTo>
                      <a:lnTo>
                        <a:pt x="89" y="31"/>
                      </a:lnTo>
                      <a:lnTo>
                        <a:pt x="90" y="29"/>
                      </a:lnTo>
                      <a:lnTo>
                        <a:pt x="90" y="29"/>
                      </a:lnTo>
                      <a:lnTo>
                        <a:pt x="90" y="23"/>
                      </a:lnTo>
                      <a:lnTo>
                        <a:pt x="89" y="14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3" name="Freeform 502"/>
                <p:cNvSpPr>
                  <a:spLocks/>
                </p:cNvSpPr>
                <p:nvPr/>
              </p:nvSpPr>
              <p:spPr bwMode="auto">
                <a:xfrm>
                  <a:off x="2089" y="3456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6 w 89"/>
                    <a:gd name="T3" fmla="*/ 2 h 39"/>
                    <a:gd name="T4" fmla="*/ 83 w 89"/>
                    <a:gd name="T5" fmla="*/ 0 h 39"/>
                    <a:gd name="T6" fmla="*/ 81 w 89"/>
                    <a:gd name="T7" fmla="*/ 0 h 39"/>
                    <a:gd name="T8" fmla="*/ 76 w 89"/>
                    <a:gd name="T9" fmla="*/ 1 h 39"/>
                    <a:gd name="T10" fmla="*/ 68 w 89"/>
                    <a:gd name="T11" fmla="*/ 2 h 39"/>
                    <a:gd name="T12" fmla="*/ 59 w 89"/>
                    <a:gd name="T13" fmla="*/ 3 h 39"/>
                    <a:gd name="T14" fmla="*/ 48 w 89"/>
                    <a:gd name="T15" fmla="*/ 3 h 39"/>
                    <a:gd name="T16" fmla="*/ 38 w 89"/>
                    <a:gd name="T17" fmla="*/ 2 h 39"/>
                    <a:gd name="T18" fmla="*/ 27 w 89"/>
                    <a:gd name="T19" fmla="*/ 2 h 39"/>
                    <a:gd name="T20" fmla="*/ 19 w 89"/>
                    <a:gd name="T21" fmla="*/ 2 h 39"/>
                    <a:gd name="T22" fmla="*/ 13 w 89"/>
                    <a:gd name="T23" fmla="*/ 1 h 39"/>
                    <a:gd name="T24" fmla="*/ 9 w 89"/>
                    <a:gd name="T25" fmla="*/ 1 h 39"/>
                    <a:gd name="T26" fmla="*/ 7 w 89"/>
                    <a:gd name="T27" fmla="*/ 1 h 39"/>
                    <a:gd name="T28" fmla="*/ 4 w 89"/>
                    <a:gd name="T29" fmla="*/ 0 h 39"/>
                    <a:gd name="T30" fmla="*/ 2 w 89"/>
                    <a:gd name="T31" fmla="*/ 1 h 39"/>
                    <a:gd name="T32" fmla="*/ 1 w 89"/>
                    <a:gd name="T33" fmla="*/ 3 h 39"/>
                    <a:gd name="T34" fmla="*/ 0 w 89"/>
                    <a:gd name="T35" fmla="*/ 11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1 w 89"/>
                    <a:gd name="T41" fmla="*/ 29 h 39"/>
                    <a:gd name="T42" fmla="*/ 1 w 89"/>
                    <a:gd name="T43" fmla="*/ 32 h 39"/>
                    <a:gd name="T44" fmla="*/ 2 w 89"/>
                    <a:gd name="T45" fmla="*/ 34 h 39"/>
                    <a:gd name="T46" fmla="*/ 5 w 89"/>
                    <a:gd name="T47" fmla="*/ 35 h 39"/>
                    <a:gd name="T48" fmla="*/ 8 w 89"/>
                    <a:gd name="T49" fmla="*/ 36 h 39"/>
                    <a:gd name="T50" fmla="*/ 13 w 89"/>
                    <a:gd name="T51" fmla="*/ 36 h 39"/>
                    <a:gd name="T52" fmla="*/ 20 w 89"/>
                    <a:gd name="T53" fmla="*/ 38 h 39"/>
                    <a:gd name="T54" fmla="*/ 31 w 89"/>
                    <a:gd name="T55" fmla="*/ 38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8 h 39"/>
                    <a:gd name="T64" fmla="*/ 81 w 89"/>
                    <a:gd name="T65" fmla="*/ 36 h 39"/>
                    <a:gd name="T66" fmla="*/ 85 w 89"/>
                    <a:gd name="T67" fmla="*/ 35 h 39"/>
                    <a:gd name="T68" fmla="*/ 87 w 89"/>
                    <a:gd name="T69" fmla="*/ 34 h 39"/>
                    <a:gd name="T70" fmla="*/ 88 w 89"/>
                    <a:gd name="T71" fmla="*/ 32 h 39"/>
                    <a:gd name="T72" fmla="*/ 89 w 89"/>
                    <a:gd name="T73" fmla="*/ 28 h 39"/>
                    <a:gd name="T74" fmla="*/ 89 w 89"/>
                    <a:gd name="T75" fmla="*/ 23 h 39"/>
                    <a:gd name="T76" fmla="*/ 88 w 89"/>
                    <a:gd name="T77" fmla="*/ 15 h 39"/>
                    <a:gd name="T78" fmla="*/ 87 w 89"/>
                    <a:gd name="T79" fmla="*/ 8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4" name="Freeform 503"/>
                <p:cNvSpPr>
                  <a:spLocks/>
                </p:cNvSpPr>
                <p:nvPr/>
              </p:nvSpPr>
              <p:spPr bwMode="auto">
                <a:xfrm>
                  <a:off x="2089" y="3456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6 w 89"/>
                    <a:gd name="T5" fmla="*/ 2 h 39"/>
                    <a:gd name="T6" fmla="*/ 83 w 89"/>
                    <a:gd name="T7" fmla="*/ 0 h 39"/>
                    <a:gd name="T8" fmla="*/ 81 w 89"/>
                    <a:gd name="T9" fmla="*/ 0 h 39"/>
                    <a:gd name="T10" fmla="*/ 76 w 89"/>
                    <a:gd name="T11" fmla="*/ 1 h 39"/>
                    <a:gd name="T12" fmla="*/ 76 w 89"/>
                    <a:gd name="T13" fmla="*/ 1 h 39"/>
                    <a:gd name="T14" fmla="*/ 68 w 89"/>
                    <a:gd name="T15" fmla="*/ 2 h 39"/>
                    <a:gd name="T16" fmla="*/ 59 w 89"/>
                    <a:gd name="T17" fmla="*/ 3 h 39"/>
                    <a:gd name="T18" fmla="*/ 48 w 89"/>
                    <a:gd name="T19" fmla="*/ 3 h 39"/>
                    <a:gd name="T20" fmla="*/ 38 w 89"/>
                    <a:gd name="T21" fmla="*/ 2 h 39"/>
                    <a:gd name="T22" fmla="*/ 27 w 89"/>
                    <a:gd name="T23" fmla="*/ 2 h 39"/>
                    <a:gd name="T24" fmla="*/ 19 w 89"/>
                    <a:gd name="T25" fmla="*/ 2 h 39"/>
                    <a:gd name="T26" fmla="*/ 13 w 89"/>
                    <a:gd name="T27" fmla="*/ 1 h 39"/>
                    <a:gd name="T28" fmla="*/ 9 w 89"/>
                    <a:gd name="T29" fmla="*/ 1 h 39"/>
                    <a:gd name="T30" fmla="*/ 9 w 89"/>
                    <a:gd name="T31" fmla="*/ 1 h 39"/>
                    <a:gd name="T32" fmla="*/ 7 w 89"/>
                    <a:gd name="T33" fmla="*/ 1 h 39"/>
                    <a:gd name="T34" fmla="*/ 4 w 89"/>
                    <a:gd name="T35" fmla="*/ 0 h 39"/>
                    <a:gd name="T36" fmla="*/ 2 w 89"/>
                    <a:gd name="T37" fmla="*/ 1 h 39"/>
                    <a:gd name="T38" fmla="*/ 1 w 89"/>
                    <a:gd name="T39" fmla="*/ 3 h 39"/>
                    <a:gd name="T40" fmla="*/ 1 w 89"/>
                    <a:gd name="T41" fmla="*/ 3 h 39"/>
                    <a:gd name="T42" fmla="*/ 0 w 89"/>
                    <a:gd name="T43" fmla="*/ 11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1 w 89"/>
                    <a:gd name="T49" fmla="*/ 29 h 39"/>
                    <a:gd name="T50" fmla="*/ 1 w 89"/>
                    <a:gd name="T51" fmla="*/ 29 h 39"/>
                    <a:gd name="T52" fmla="*/ 1 w 89"/>
                    <a:gd name="T53" fmla="*/ 32 h 39"/>
                    <a:gd name="T54" fmla="*/ 2 w 89"/>
                    <a:gd name="T55" fmla="*/ 34 h 39"/>
                    <a:gd name="T56" fmla="*/ 5 w 89"/>
                    <a:gd name="T57" fmla="*/ 35 h 39"/>
                    <a:gd name="T58" fmla="*/ 8 w 89"/>
                    <a:gd name="T59" fmla="*/ 36 h 39"/>
                    <a:gd name="T60" fmla="*/ 8 w 89"/>
                    <a:gd name="T61" fmla="*/ 36 h 39"/>
                    <a:gd name="T62" fmla="*/ 13 w 89"/>
                    <a:gd name="T63" fmla="*/ 36 h 39"/>
                    <a:gd name="T64" fmla="*/ 20 w 89"/>
                    <a:gd name="T65" fmla="*/ 38 h 39"/>
                    <a:gd name="T66" fmla="*/ 31 w 89"/>
                    <a:gd name="T67" fmla="*/ 38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8 h 39"/>
                    <a:gd name="T76" fmla="*/ 81 w 89"/>
                    <a:gd name="T77" fmla="*/ 36 h 39"/>
                    <a:gd name="T78" fmla="*/ 81 w 89"/>
                    <a:gd name="T79" fmla="*/ 36 h 39"/>
                    <a:gd name="T80" fmla="*/ 85 w 89"/>
                    <a:gd name="T81" fmla="*/ 35 h 39"/>
                    <a:gd name="T82" fmla="*/ 87 w 89"/>
                    <a:gd name="T83" fmla="*/ 34 h 39"/>
                    <a:gd name="T84" fmla="*/ 88 w 89"/>
                    <a:gd name="T85" fmla="*/ 32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3 h 39"/>
                    <a:gd name="T92" fmla="*/ 88 w 89"/>
                    <a:gd name="T93" fmla="*/ 15 h 39"/>
                    <a:gd name="T94" fmla="*/ 87 w 89"/>
                    <a:gd name="T95" fmla="*/ 8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5" name="Freeform 504"/>
                <p:cNvSpPr>
                  <a:spLocks/>
                </p:cNvSpPr>
                <p:nvPr/>
              </p:nvSpPr>
              <p:spPr bwMode="auto">
                <a:xfrm>
                  <a:off x="1971" y="3455"/>
                  <a:ext cx="88" cy="39"/>
                </a:xfrm>
                <a:custGeom>
                  <a:avLst/>
                  <a:gdLst>
                    <a:gd name="T0" fmla="*/ 86 w 88"/>
                    <a:gd name="T1" fmla="*/ 3 h 39"/>
                    <a:gd name="T2" fmla="*/ 85 w 88"/>
                    <a:gd name="T3" fmla="*/ 1 h 39"/>
                    <a:gd name="T4" fmla="*/ 83 w 88"/>
                    <a:gd name="T5" fmla="*/ 0 h 39"/>
                    <a:gd name="T6" fmla="*/ 79 w 88"/>
                    <a:gd name="T7" fmla="*/ 0 h 39"/>
                    <a:gd name="T8" fmla="*/ 75 w 88"/>
                    <a:gd name="T9" fmla="*/ 1 h 39"/>
                    <a:gd name="T10" fmla="*/ 66 w 88"/>
                    <a:gd name="T11" fmla="*/ 2 h 39"/>
                    <a:gd name="T12" fmla="*/ 57 w 88"/>
                    <a:gd name="T13" fmla="*/ 3 h 39"/>
                    <a:gd name="T14" fmla="*/ 46 w 88"/>
                    <a:gd name="T15" fmla="*/ 3 h 39"/>
                    <a:gd name="T16" fmla="*/ 36 w 88"/>
                    <a:gd name="T17" fmla="*/ 2 h 39"/>
                    <a:gd name="T18" fmla="*/ 25 w 88"/>
                    <a:gd name="T19" fmla="*/ 2 h 39"/>
                    <a:gd name="T20" fmla="*/ 17 w 88"/>
                    <a:gd name="T21" fmla="*/ 2 h 39"/>
                    <a:gd name="T22" fmla="*/ 11 w 88"/>
                    <a:gd name="T23" fmla="*/ 1 h 39"/>
                    <a:gd name="T24" fmla="*/ 9 w 88"/>
                    <a:gd name="T25" fmla="*/ 1 h 39"/>
                    <a:gd name="T26" fmla="*/ 5 w 88"/>
                    <a:gd name="T27" fmla="*/ 1 h 39"/>
                    <a:gd name="T28" fmla="*/ 3 w 88"/>
                    <a:gd name="T29" fmla="*/ 0 h 39"/>
                    <a:gd name="T30" fmla="*/ 1 w 88"/>
                    <a:gd name="T31" fmla="*/ 0 h 39"/>
                    <a:gd name="T32" fmla="*/ 0 w 88"/>
                    <a:gd name="T33" fmla="*/ 2 h 39"/>
                    <a:gd name="T34" fmla="*/ 0 w 88"/>
                    <a:gd name="T35" fmla="*/ 10 h 39"/>
                    <a:gd name="T36" fmla="*/ 0 w 88"/>
                    <a:gd name="T37" fmla="*/ 17 h 39"/>
                    <a:gd name="T38" fmla="*/ 0 w 88"/>
                    <a:gd name="T39" fmla="*/ 24 h 39"/>
                    <a:gd name="T40" fmla="*/ 0 w 88"/>
                    <a:gd name="T41" fmla="*/ 28 h 39"/>
                    <a:gd name="T42" fmla="*/ 1 w 88"/>
                    <a:gd name="T43" fmla="*/ 32 h 39"/>
                    <a:gd name="T44" fmla="*/ 2 w 88"/>
                    <a:gd name="T45" fmla="*/ 34 h 39"/>
                    <a:gd name="T46" fmla="*/ 3 w 88"/>
                    <a:gd name="T47" fmla="*/ 35 h 39"/>
                    <a:gd name="T48" fmla="*/ 7 w 88"/>
                    <a:gd name="T49" fmla="*/ 36 h 39"/>
                    <a:gd name="T50" fmla="*/ 11 w 88"/>
                    <a:gd name="T51" fmla="*/ 36 h 39"/>
                    <a:gd name="T52" fmla="*/ 19 w 88"/>
                    <a:gd name="T53" fmla="*/ 37 h 39"/>
                    <a:gd name="T54" fmla="*/ 30 w 88"/>
                    <a:gd name="T55" fmla="*/ 37 h 39"/>
                    <a:gd name="T56" fmla="*/ 42 w 88"/>
                    <a:gd name="T57" fmla="*/ 37 h 39"/>
                    <a:gd name="T58" fmla="*/ 54 w 88"/>
                    <a:gd name="T59" fmla="*/ 39 h 39"/>
                    <a:gd name="T60" fmla="*/ 64 w 88"/>
                    <a:gd name="T61" fmla="*/ 37 h 39"/>
                    <a:gd name="T62" fmla="*/ 73 w 88"/>
                    <a:gd name="T63" fmla="*/ 37 h 39"/>
                    <a:gd name="T64" fmla="*/ 79 w 88"/>
                    <a:gd name="T65" fmla="*/ 36 h 39"/>
                    <a:gd name="T66" fmla="*/ 83 w 88"/>
                    <a:gd name="T67" fmla="*/ 35 h 39"/>
                    <a:gd name="T68" fmla="*/ 85 w 88"/>
                    <a:gd name="T69" fmla="*/ 33 h 39"/>
                    <a:gd name="T70" fmla="*/ 88 w 88"/>
                    <a:gd name="T71" fmla="*/ 30 h 39"/>
                    <a:gd name="T72" fmla="*/ 88 w 88"/>
                    <a:gd name="T73" fmla="*/ 28 h 39"/>
                    <a:gd name="T74" fmla="*/ 88 w 88"/>
                    <a:gd name="T75" fmla="*/ 22 h 39"/>
                    <a:gd name="T76" fmla="*/ 88 w 88"/>
                    <a:gd name="T77" fmla="*/ 14 h 39"/>
                    <a:gd name="T78" fmla="*/ 86 w 88"/>
                    <a:gd name="T79" fmla="*/ 7 h 39"/>
                    <a:gd name="T80" fmla="*/ 86 w 88"/>
                    <a:gd name="T81" fmla="*/ 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6" y="3"/>
                      </a:moveTo>
                      <a:lnTo>
                        <a:pt x="85" y="1"/>
                      </a:lnTo>
                      <a:lnTo>
                        <a:pt x="83" y="0"/>
                      </a:lnTo>
                      <a:lnTo>
                        <a:pt x="79" y="0"/>
                      </a:lnTo>
                      <a:lnTo>
                        <a:pt x="75" y="1"/>
                      </a:lnTo>
                      <a:lnTo>
                        <a:pt x="66" y="2"/>
                      </a:lnTo>
                      <a:lnTo>
                        <a:pt x="57" y="3"/>
                      </a:lnTo>
                      <a:lnTo>
                        <a:pt x="46" y="3"/>
                      </a:lnTo>
                      <a:lnTo>
                        <a:pt x="36" y="2"/>
                      </a:lnTo>
                      <a:lnTo>
                        <a:pt x="25" y="2"/>
                      </a:lnTo>
                      <a:lnTo>
                        <a:pt x="17" y="2"/>
                      </a:lnTo>
                      <a:lnTo>
                        <a:pt x="11" y="1"/>
                      </a:lnTo>
                      <a:lnTo>
                        <a:pt x="9" y="1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19" y="37"/>
                      </a:lnTo>
                      <a:lnTo>
                        <a:pt x="30" y="37"/>
                      </a:lnTo>
                      <a:lnTo>
                        <a:pt x="42" y="37"/>
                      </a:lnTo>
                      <a:lnTo>
                        <a:pt x="54" y="39"/>
                      </a:lnTo>
                      <a:lnTo>
                        <a:pt x="64" y="37"/>
                      </a:lnTo>
                      <a:lnTo>
                        <a:pt x="73" y="37"/>
                      </a:lnTo>
                      <a:lnTo>
                        <a:pt x="79" y="36"/>
                      </a:lnTo>
                      <a:lnTo>
                        <a:pt x="83" y="35"/>
                      </a:lnTo>
                      <a:lnTo>
                        <a:pt x="85" y="33"/>
                      </a:lnTo>
                      <a:lnTo>
                        <a:pt x="88" y="30"/>
                      </a:lnTo>
                      <a:lnTo>
                        <a:pt x="88" y="28"/>
                      </a:lnTo>
                      <a:lnTo>
                        <a:pt x="88" y="22"/>
                      </a:lnTo>
                      <a:lnTo>
                        <a:pt x="88" y="14"/>
                      </a:lnTo>
                      <a:lnTo>
                        <a:pt x="86" y="7"/>
                      </a:lnTo>
                      <a:lnTo>
                        <a:pt x="86" y="3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6" name="Freeform 505"/>
                <p:cNvSpPr>
                  <a:spLocks/>
                </p:cNvSpPr>
                <p:nvPr/>
              </p:nvSpPr>
              <p:spPr bwMode="auto">
                <a:xfrm>
                  <a:off x="1971" y="3455"/>
                  <a:ext cx="88" cy="39"/>
                </a:xfrm>
                <a:custGeom>
                  <a:avLst/>
                  <a:gdLst>
                    <a:gd name="T0" fmla="*/ 86 w 88"/>
                    <a:gd name="T1" fmla="*/ 3 h 39"/>
                    <a:gd name="T2" fmla="*/ 86 w 88"/>
                    <a:gd name="T3" fmla="*/ 3 h 39"/>
                    <a:gd name="T4" fmla="*/ 85 w 88"/>
                    <a:gd name="T5" fmla="*/ 1 h 39"/>
                    <a:gd name="T6" fmla="*/ 83 w 88"/>
                    <a:gd name="T7" fmla="*/ 0 h 39"/>
                    <a:gd name="T8" fmla="*/ 79 w 88"/>
                    <a:gd name="T9" fmla="*/ 0 h 39"/>
                    <a:gd name="T10" fmla="*/ 75 w 88"/>
                    <a:gd name="T11" fmla="*/ 1 h 39"/>
                    <a:gd name="T12" fmla="*/ 75 w 88"/>
                    <a:gd name="T13" fmla="*/ 1 h 39"/>
                    <a:gd name="T14" fmla="*/ 66 w 88"/>
                    <a:gd name="T15" fmla="*/ 2 h 39"/>
                    <a:gd name="T16" fmla="*/ 57 w 88"/>
                    <a:gd name="T17" fmla="*/ 3 h 39"/>
                    <a:gd name="T18" fmla="*/ 46 w 88"/>
                    <a:gd name="T19" fmla="*/ 3 h 39"/>
                    <a:gd name="T20" fmla="*/ 36 w 88"/>
                    <a:gd name="T21" fmla="*/ 2 h 39"/>
                    <a:gd name="T22" fmla="*/ 25 w 88"/>
                    <a:gd name="T23" fmla="*/ 2 h 39"/>
                    <a:gd name="T24" fmla="*/ 17 w 88"/>
                    <a:gd name="T25" fmla="*/ 2 h 39"/>
                    <a:gd name="T26" fmla="*/ 11 w 88"/>
                    <a:gd name="T27" fmla="*/ 1 h 39"/>
                    <a:gd name="T28" fmla="*/ 9 w 88"/>
                    <a:gd name="T29" fmla="*/ 1 h 39"/>
                    <a:gd name="T30" fmla="*/ 9 w 88"/>
                    <a:gd name="T31" fmla="*/ 1 h 39"/>
                    <a:gd name="T32" fmla="*/ 5 w 88"/>
                    <a:gd name="T33" fmla="*/ 1 h 39"/>
                    <a:gd name="T34" fmla="*/ 3 w 88"/>
                    <a:gd name="T35" fmla="*/ 0 h 39"/>
                    <a:gd name="T36" fmla="*/ 1 w 88"/>
                    <a:gd name="T37" fmla="*/ 0 h 39"/>
                    <a:gd name="T38" fmla="*/ 0 w 88"/>
                    <a:gd name="T39" fmla="*/ 2 h 39"/>
                    <a:gd name="T40" fmla="*/ 0 w 88"/>
                    <a:gd name="T41" fmla="*/ 2 h 39"/>
                    <a:gd name="T42" fmla="*/ 0 w 88"/>
                    <a:gd name="T43" fmla="*/ 10 h 39"/>
                    <a:gd name="T44" fmla="*/ 0 w 88"/>
                    <a:gd name="T45" fmla="*/ 17 h 39"/>
                    <a:gd name="T46" fmla="*/ 0 w 88"/>
                    <a:gd name="T47" fmla="*/ 24 h 39"/>
                    <a:gd name="T48" fmla="*/ 0 w 88"/>
                    <a:gd name="T49" fmla="*/ 28 h 39"/>
                    <a:gd name="T50" fmla="*/ 0 w 88"/>
                    <a:gd name="T51" fmla="*/ 28 h 39"/>
                    <a:gd name="T52" fmla="*/ 1 w 88"/>
                    <a:gd name="T53" fmla="*/ 32 h 39"/>
                    <a:gd name="T54" fmla="*/ 2 w 88"/>
                    <a:gd name="T55" fmla="*/ 34 h 39"/>
                    <a:gd name="T56" fmla="*/ 3 w 88"/>
                    <a:gd name="T57" fmla="*/ 35 h 39"/>
                    <a:gd name="T58" fmla="*/ 7 w 88"/>
                    <a:gd name="T59" fmla="*/ 36 h 39"/>
                    <a:gd name="T60" fmla="*/ 7 w 88"/>
                    <a:gd name="T61" fmla="*/ 36 h 39"/>
                    <a:gd name="T62" fmla="*/ 11 w 88"/>
                    <a:gd name="T63" fmla="*/ 36 h 39"/>
                    <a:gd name="T64" fmla="*/ 19 w 88"/>
                    <a:gd name="T65" fmla="*/ 37 h 39"/>
                    <a:gd name="T66" fmla="*/ 30 w 88"/>
                    <a:gd name="T67" fmla="*/ 37 h 39"/>
                    <a:gd name="T68" fmla="*/ 42 w 88"/>
                    <a:gd name="T69" fmla="*/ 37 h 39"/>
                    <a:gd name="T70" fmla="*/ 54 w 88"/>
                    <a:gd name="T71" fmla="*/ 39 h 39"/>
                    <a:gd name="T72" fmla="*/ 64 w 88"/>
                    <a:gd name="T73" fmla="*/ 37 h 39"/>
                    <a:gd name="T74" fmla="*/ 73 w 88"/>
                    <a:gd name="T75" fmla="*/ 37 h 39"/>
                    <a:gd name="T76" fmla="*/ 79 w 88"/>
                    <a:gd name="T77" fmla="*/ 36 h 39"/>
                    <a:gd name="T78" fmla="*/ 79 w 88"/>
                    <a:gd name="T79" fmla="*/ 36 h 39"/>
                    <a:gd name="T80" fmla="*/ 83 w 88"/>
                    <a:gd name="T81" fmla="*/ 35 h 39"/>
                    <a:gd name="T82" fmla="*/ 85 w 88"/>
                    <a:gd name="T83" fmla="*/ 33 h 39"/>
                    <a:gd name="T84" fmla="*/ 88 w 88"/>
                    <a:gd name="T85" fmla="*/ 30 h 39"/>
                    <a:gd name="T86" fmla="*/ 88 w 88"/>
                    <a:gd name="T87" fmla="*/ 28 h 39"/>
                    <a:gd name="T88" fmla="*/ 88 w 88"/>
                    <a:gd name="T89" fmla="*/ 28 h 39"/>
                    <a:gd name="T90" fmla="*/ 88 w 88"/>
                    <a:gd name="T91" fmla="*/ 22 h 39"/>
                    <a:gd name="T92" fmla="*/ 88 w 88"/>
                    <a:gd name="T93" fmla="*/ 14 h 39"/>
                    <a:gd name="T94" fmla="*/ 86 w 88"/>
                    <a:gd name="T95" fmla="*/ 7 h 39"/>
                    <a:gd name="T96" fmla="*/ 86 w 88"/>
                    <a:gd name="T97" fmla="*/ 3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6" y="3"/>
                      </a:moveTo>
                      <a:lnTo>
                        <a:pt x="86" y="3"/>
                      </a:lnTo>
                      <a:lnTo>
                        <a:pt x="85" y="1"/>
                      </a:lnTo>
                      <a:lnTo>
                        <a:pt x="83" y="0"/>
                      </a:lnTo>
                      <a:lnTo>
                        <a:pt x="79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6" y="2"/>
                      </a:lnTo>
                      <a:lnTo>
                        <a:pt x="57" y="3"/>
                      </a:lnTo>
                      <a:lnTo>
                        <a:pt x="46" y="3"/>
                      </a:lnTo>
                      <a:lnTo>
                        <a:pt x="36" y="2"/>
                      </a:lnTo>
                      <a:lnTo>
                        <a:pt x="25" y="2"/>
                      </a:lnTo>
                      <a:lnTo>
                        <a:pt x="17" y="2"/>
                      </a:lnTo>
                      <a:lnTo>
                        <a:pt x="11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5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19" y="37"/>
                      </a:lnTo>
                      <a:lnTo>
                        <a:pt x="30" y="37"/>
                      </a:lnTo>
                      <a:lnTo>
                        <a:pt x="42" y="37"/>
                      </a:lnTo>
                      <a:lnTo>
                        <a:pt x="54" y="39"/>
                      </a:lnTo>
                      <a:lnTo>
                        <a:pt x="64" y="37"/>
                      </a:lnTo>
                      <a:lnTo>
                        <a:pt x="73" y="37"/>
                      </a:lnTo>
                      <a:lnTo>
                        <a:pt x="79" y="36"/>
                      </a:lnTo>
                      <a:lnTo>
                        <a:pt x="79" y="36"/>
                      </a:lnTo>
                      <a:lnTo>
                        <a:pt x="83" y="35"/>
                      </a:lnTo>
                      <a:lnTo>
                        <a:pt x="85" y="33"/>
                      </a:lnTo>
                      <a:lnTo>
                        <a:pt x="88" y="30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2"/>
                      </a:lnTo>
                      <a:lnTo>
                        <a:pt x="88" y="14"/>
                      </a:lnTo>
                      <a:lnTo>
                        <a:pt x="86" y="7"/>
                      </a:lnTo>
                      <a:lnTo>
                        <a:pt x="86" y="3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7" name="Freeform 506"/>
                <p:cNvSpPr>
                  <a:spLocks/>
                </p:cNvSpPr>
                <p:nvPr/>
              </p:nvSpPr>
              <p:spPr bwMode="auto">
                <a:xfrm>
                  <a:off x="3155" y="3469"/>
                  <a:ext cx="87" cy="39"/>
                </a:xfrm>
                <a:custGeom>
                  <a:avLst/>
                  <a:gdLst>
                    <a:gd name="T0" fmla="*/ 86 w 87"/>
                    <a:gd name="T1" fmla="*/ 5 h 39"/>
                    <a:gd name="T2" fmla="*/ 85 w 87"/>
                    <a:gd name="T3" fmla="*/ 2 h 39"/>
                    <a:gd name="T4" fmla="*/ 82 w 87"/>
                    <a:gd name="T5" fmla="*/ 0 h 39"/>
                    <a:gd name="T6" fmla="*/ 80 w 87"/>
                    <a:gd name="T7" fmla="*/ 0 h 39"/>
                    <a:gd name="T8" fmla="*/ 75 w 87"/>
                    <a:gd name="T9" fmla="*/ 1 h 39"/>
                    <a:gd name="T10" fmla="*/ 67 w 87"/>
                    <a:gd name="T11" fmla="*/ 2 h 39"/>
                    <a:gd name="T12" fmla="*/ 56 w 87"/>
                    <a:gd name="T13" fmla="*/ 3 h 39"/>
                    <a:gd name="T14" fmla="*/ 46 w 87"/>
                    <a:gd name="T15" fmla="*/ 3 h 39"/>
                    <a:gd name="T16" fmla="*/ 35 w 87"/>
                    <a:gd name="T17" fmla="*/ 2 h 39"/>
                    <a:gd name="T18" fmla="*/ 26 w 87"/>
                    <a:gd name="T19" fmla="*/ 2 h 39"/>
                    <a:gd name="T20" fmla="*/ 18 w 87"/>
                    <a:gd name="T21" fmla="*/ 2 h 39"/>
                    <a:gd name="T22" fmla="*/ 12 w 87"/>
                    <a:gd name="T23" fmla="*/ 1 h 39"/>
                    <a:gd name="T24" fmla="*/ 8 w 87"/>
                    <a:gd name="T25" fmla="*/ 1 h 39"/>
                    <a:gd name="T26" fmla="*/ 6 w 87"/>
                    <a:gd name="T27" fmla="*/ 1 h 39"/>
                    <a:gd name="T28" fmla="*/ 4 w 87"/>
                    <a:gd name="T29" fmla="*/ 0 h 39"/>
                    <a:gd name="T30" fmla="*/ 1 w 87"/>
                    <a:gd name="T31" fmla="*/ 0 h 39"/>
                    <a:gd name="T32" fmla="*/ 0 w 87"/>
                    <a:gd name="T33" fmla="*/ 2 h 39"/>
                    <a:gd name="T34" fmla="*/ 0 w 87"/>
                    <a:gd name="T35" fmla="*/ 10 h 39"/>
                    <a:gd name="T36" fmla="*/ 0 w 87"/>
                    <a:gd name="T37" fmla="*/ 18 h 39"/>
                    <a:gd name="T38" fmla="*/ 0 w 87"/>
                    <a:gd name="T39" fmla="*/ 25 h 39"/>
                    <a:gd name="T40" fmla="*/ 0 w 87"/>
                    <a:gd name="T41" fmla="*/ 29 h 39"/>
                    <a:gd name="T42" fmla="*/ 1 w 87"/>
                    <a:gd name="T43" fmla="*/ 32 h 39"/>
                    <a:gd name="T44" fmla="*/ 2 w 87"/>
                    <a:gd name="T45" fmla="*/ 34 h 39"/>
                    <a:gd name="T46" fmla="*/ 4 w 87"/>
                    <a:gd name="T47" fmla="*/ 35 h 39"/>
                    <a:gd name="T48" fmla="*/ 7 w 87"/>
                    <a:gd name="T49" fmla="*/ 36 h 39"/>
                    <a:gd name="T50" fmla="*/ 12 w 87"/>
                    <a:gd name="T51" fmla="*/ 36 h 39"/>
                    <a:gd name="T52" fmla="*/ 19 w 87"/>
                    <a:gd name="T53" fmla="*/ 37 h 39"/>
                    <a:gd name="T54" fmla="*/ 29 w 87"/>
                    <a:gd name="T55" fmla="*/ 37 h 39"/>
                    <a:gd name="T56" fmla="*/ 41 w 87"/>
                    <a:gd name="T57" fmla="*/ 39 h 39"/>
                    <a:gd name="T58" fmla="*/ 53 w 87"/>
                    <a:gd name="T59" fmla="*/ 39 h 39"/>
                    <a:gd name="T60" fmla="*/ 63 w 87"/>
                    <a:gd name="T61" fmla="*/ 39 h 39"/>
                    <a:gd name="T62" fmla="*/ 73 w 87"/>
                    <a:gd name="T63" fmla="*/ 37 h 39"/>
                    <a:gd name="T64" fmla="*/ 79 w 87"/>
                    <a:gd name="T65" fmla="*/ 36 h 39"/>
                    <a:gd name="T66" fmla="*/ 82 w 87"/>
                    <a:gd name="T67" fmla="*/ 35 h 39"/>
                    <a:gd name="T68" fmla="*/ 85 w 87"/>
                    <a:gd name="T69" fmla="*/ 34 h 39"/>
                    <a:gd name="T70" fmla="*/ 87 w 87"/>
                    <a:gd name="T71" fmla="*/ 32 h 39"/>
                    <a:gd name="T72" fmla="*/ 87 w 87"/>
                    <a:gd name="T73" fmla="*/ 28 h 39"/>
                    <a:gd name="T74" fmla="*/ 87 w 87"/>
                    <a:gd name="T75" fmla="*/ 23 h 39"/>
                    <a:gd name="T76" fmla="*/ 87 w 87"/>
                    <a:gd name="T77" fmla="*/ 15 h 39"/>
                    <a:gd name="T78" fmla="*/ 86 w 87"/>
                    <a:gd name="T79" fmla="*/ 8 h 39"/>
                    <a:gd name="T80" fmla="*/ 86 w 87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7" h="39">
                      <a:moveTo>
                        <a:pt x="86" y="5"/>
                      </a:moveTo>
                      <a:lnTo>
                        <a:pt x="85" y="2"/>
                      </a:lnTo>
                      <a:lnTo>
                        <a:pt x="82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6" y="3"/>
                      </a:lnTo>
                      <a:lnTo>
                        <a:pt x="46" y="3"/>
                      </a:lnTo>
                      <a:lnTo>
                        <a:pt x="35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19" y="37"/>
                      </a:lnTo>
                      <a:lnTo>
                        <a:pt x="29" y="37"/>
                      </a:lnTo>
                      <a:lnTo>
                        <a:pt x="41" y="39"/>
                      </a:lnTo>
                      <a:lnTo>
                        <a:pt x="53" y="39"/>
                      </a:lnTo>
                      <a:lnTo>
                        <a:pt x="63" y="39"/>
                      </a:lnTo>
                      <a:lnTo>
                        <a:pt x="73" y="37"/>
                      </a:lnTo>
                      <a:lnTo>
                        <a:pt x="79" y="36"/>
                      </a:lnTo>
                      <a:lnTo>
                        <a:pt x="82" y="35"/>
                      </a:lnTo>
                      <a:lnTo>
                        <a:pt x="85" y="34"/>
                      </a:lnTo>
                      <a:lnTo>
                        <a:pt x="87" y="32"/>
                      </a:lnTo>
                      <a:lnTo>
                        <a:pt x="87" y="28"/>
                      </a:lnTo>
                      <a:lnTo>
                        <a:pt x="87" y="23"/>
                      </a:lnTo>
                      <a:lnTo>
                        <a:pt x="87" y="15"/>
                      </a:lnTo>
                      <a:lnTo>
                        <a:pt x="86" y="8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Freeform 507"/>
                <p:cNvSpPr>
                  <a:spLocks/>
                </p:cNvSpPr>
                <p:nvPr/>
              </p:nvSpPr>
              <p:spPr bwMode="auto">
                <a:xfrm>
                  <a:off x="3155" y="3469"/>
                  <a:ext cx="87" cy="39"/>
                </a:xfrm>
                <a:custGeom>
                  <a:avLst/>
                  <a:gdLst>
                    <a:gd name="T0" fmla="*/ 86 w 87"/>
                    <a:gd name="T1" fmla="*/ 5 h 39"/>
                    <a:gd name="T2" fmla="*/ 86 w 87"/>
                    <a:gd name="T3" fmla="*/ 5 h 39"/>
                    <a:gd name="T4" fmla="*/ 85 w 87"/>
                    <a:gd name="T5" fmla="*/ 2 h 39"/>
                    <a:gd name="T6" fmla="*/ 82 w 87"/>
                    <a:gd name="T7" fmla="*/ 0 h 39"/>
                    <a:gd name="T8" fmla="*/ 80 w 87"/>
                    <a:gd name="T9" fmla="*/ 0 h 39"/>
                    <a:gd name="T10" fmla="*/ 75 w 87"/>
                    <a:gd name="T11" fmla="*/ 1 h 39"/>
                    <a:gd name="T12" fmla="*/ 75 w 87"/>
                    <a:gd name="T13" fmla="*/ 1 h 39"/>
                    <a:gd name="T14" fmla="*/ 67 w 87"/>
                    <a:gd name="T15" fmla="*/ 2 h 39"/>
                    <a:gd name="T16" fmla="*/ 56 w 87"/>
                    <a:gd name="T17" fmla="*/ 3 h 39"/>
                    <a:gd name="T18" fmla="*/ 46 w 87"/>
                    <a:gd name="T19" fmla="*/ 3 h 39"/>
                    <a:gd name="T20" fmla="*/ 35 w 87"/>
                    <a:gd name="T21" fmla="*/ 2 h 39"/>
                    <a:gd name="T22" fmla="*/ 26 w 87"/>
                    <a:gd name="T23" fmla="*/ 2 h 39"/>
                    <a:gd name="T24" fmla="*/ 18 w 87"/>
                    <a:gd name="T25" fmla="*/ 2 h 39"/>
                    <a:gd name="T26" fmla="*/ 12 w 87"/>
                    <a:gd name="T27" fmla="*/ 1 h 39"/>
                    <a:gd name="T28" fmla="*/ 8 w 87"/>
                    <a:gd name="T29" fmla="*/ 1 h 39"/>
                    <a:gd name="T30" fmla="*/ 8 w 87"/>
                    <a:gd name="T31" fmla="*/ 1 h 39"/>
                    <a:gd name="T32" fmla="*/ 6 w 87"/>
                    <a:gd name="T33" fmla="*/ 1 h 39"/>
                    <a:gd name="T34" fmla="*/ 4 w 87"/>
                    <a:gd name="T35" fmla="*/ 0 h 39"/>
                    <a:gd name="T36" fmla="*/ 1 w 87"/>
                    <a:gd name="T37" fmla="*/ 0 h 39"/>
                    <a:gd name="T38" fmla="*/ 0 w 87"/>
                    <a:gd name="T39" fmla="*/ 2 h 39"/>
                    <a:gd name="T40" fmla="*/ 0 w 87"/>
                    <a:gd name="T41" fmla="*/ 2 h 39"/>
                    <a:gd name="T42" fmla="*/ 0 w 87"/>
                    <a:gd name="T43" fmla="*/ 10 h 39"/>
                    <a:gd name="T44" fmla="*/ 0 w 87"/>
                    <a:gd name="T45" fmla="*/ 18 h 39"/>
                    <a:gd name="T46" fmla="*/ 0 w 87"/>
                    <a:gd name="T47" fmla="*/ 25 h 39"/>
                    <a:gd name="T48" fmla="*/ 0 w 87"/>
                    <a:gd name="T49" fmla="*/ 29 h 39"/>
                    <a:gd name="T50" fmla="*/ 0 w 87"/>
                    <a:gd name="T51" fmla="*/ 29 h 39"/>
                    <a:gd name="T52" fmla="*/ 1 w 87"/>
                    <a:gd name="T53" fmla="*/ 32 h 39"/>
                    <a:gd name="T54" fmla="*/ 2 w 87"/>
                    <a:gd name="T55" fmla="*/ 34 h 39"/>
                    <a:gd name="T56" fmla="*/ 4 w 87"/>
                    <a:gd name="T57" fmla="*/ 35 h 39"/>
                    <a:gd name="T58" fmla="*/ 7 w 87"/>
                    <a:gd name="T59" fmla="*/ 36 h 39"/>
                    <a:gd name="T60" fmla="*/ 7 w 87"/>
                    <a:gd name="T61" fmla="*/ 36 h 39"/>
                    <a:gd name="T62" fmla="*/ 12 w 87"/>
                    <a:gd name="T63" fmla="*/ 36 h 39"/>
                    <a:gd name="T64" fmla="*/ 19 w 87"/>
                    <a:gd name="T65" fmla="*/ 37 h 39"/>
                    <a:gd name="T66" fmla="*/ 29 w 87"/>
                    <a:gd name="T67" fmla="*/ 37 h 39"/>
                    <a:gd name="T68" fmla="*/ 41 w 87"/>
                    <a:gd name="T69" fmla="*/ 39 h 39"/>
                    <a:gd name="T70" fmla="*/ 53 w 87"/>
                    <a:gd name="T71" fmla="*/ 39 h 39"/>
                    <a:gd name="T72" fmla="*/ 63 w 87"/>
                    <a:gd name="T73" fmla="*/ 39 h 39"/>
                    <a:gd name="T74" fmla="*/ 73 w 87"/>
                    <a:gd name="T75" fmla="*/ 37 h 39"/>
                    <a:gd name="T76" fmla="*/ 79 w 87"/>
                    <a:gd name="T77" fmla="*/ 36 h 39"/>
                    <a:gd name="T78" fmla="*/ 79 w 87"/>
                    <a:gd name="T79" fmla="*/ 36 h 39"/>
                    <a:gd name="T80" fmla="*/ 82 w 87"/>
                    <a:gd name="T81" fmla="*/ 35 h 39"/>
                    <a:gd name="T82" fmla="*/ 85 w 87"/>
                    <a:gd name="T83" fmla="*/ 34 h 39"/>
                    <a:gd name="T84" fmla="*/ 87 w 87"/>
                    <a:gd name="T85" fmla="*/ 32 h 39"/>
                    <a:gd name="T86" fmla="*/ 87 w 87"/>
                    <a:gd name="T87" fmla="*/ 28 h 39"/>
                    <a:gd name="T88" fmla="*/ 87 w 87"/>
                    <a:gd name="T89" fmla="*/ 28 h 39"/>
                    <a:gd name="T90" fmla="*/ 87 w 87"/>
                    <a:gd name="T91" fmla="*/ 23 h 39"/>
                    <a:gd name="T92" fmla="*/ 87 w 87"/>
                    <a:gd name="T93" fmla="*/ 15 h 39"/>
                    <a:gd name="T94" fmla="*/ 86 w 87"/>
                    <a:gd name="T95" fmla="*/ 8 h 39"/>
                    <a:gd name="T96" fmla="*/ 86 w 87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7" h="39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5" y="2"/>
                      </a:lnTo>
                      <a:lnTo>
                        <a:pt x="82" y="0"/>
                      </a:lnTo>
                      <a:lnTo>
                        <a:pt x="80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6" y="3"/>
                      </a:lnTo>
                      <a:lnTo>
                        <a:pt x="46" y="3"/>
                      </a:lnTo>
                      <a:lnTo>
                        <a:pt x="35" y="2"/>
                      </a:lnTo>
                      <a:lnTo>
                        <a:pt x="26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8" y="1"/>
                      </a:lnTo>
                      <a:lnTo>
                        <a:pt x="8" y="1"/>
                      </a:lnTo>
                      <a:lnTo>
                        <a:pt x="6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19" y="37"/>
                      </a:lnTo>
                      <a:lnTo>
                        <a:pt x="29" y="37"/>
                      </a:lnTo>
                      <a:lnTo>
                        <a:pt x="41" y="39"/>
                      </a:lnTo>
                      <a:lnTo>
                        <a:pt x="53" y="39"/>
                      </a:lnTo>
                      <a:lnTo>
                        <a:pt x="63" y="39"/>
                      </a:lnTo>
                      <a:lnTo>
                        <a:pt x="73" y="37"/>
                      </a:lnTo>
                      <a:lnTo>
                        <a:pt x="79" y="36"/>
                      </a:lnTo>
                      <a:lnTo>
                        <a:pt x="79" y="36"/>
                      </a:lnTo>
                      <a:lnTo>
                        <a:pt x="82" y="35"/>
                      </a:lnTo>
                      <a:lnTo>
                        <a:pt x="85" y="34"/>
                      </a:lnTo>
                      <a:lnTo>
                        <a:pt x="87" y="32"/>
                      </a:lnTo>
                      <a:lnTo>
                        <a:pt x="87" y="28"/>
                      </a:lnTo>
                      <a:lnTo>
                        <a:pt x="87" y="28"/>
                      </a:lnTo>
                      <a:lnTo>
                        <a:pt x="87" y="23"/>
                      </a:lnTo>
                      <a:lnTo>
                        <a:pt x="87" y="15"/>
                      </a:lnTo>
                      <a:lnTo>
                        <a:pt x="86" y="8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9" name="Freeform 508"/>
                <p:cNvSpPr>
                  <a:spLocks/>
                </p:cNvSpPr>
                <p:nvPr/>
              </p:nvSpPr>
              <p:spPr bwMode="auto">
                <a:xfrm>
                  <a:off x="3270" y="3471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6 w 88"/>
                    <a:gd name="T3" fmla="*/ 3 h 39"/>
                    <a:gd name="T4" fmla="*/ 83 w 88"/>
                    <a:gd name="T5" fmla="*/ 0 h 39"/>
                    <a:gd name="T6" fmla="*/ 81 w 88"/>
                    <a:gd name="T7" fmla="*/ 0 h 39"/>
                    <a:gd name="T8" fmla="*/ 76 w 88"/>
                    <a:gd name="T9" fmla="*/ 1 h 39"/>
                    <a:gd name="T10" fmla="*/ 68 w 88"/>
                    <a:gd name="T11" fmla="*/ 3 h 39"/>
                    <a:gd name="T12" fmla="*/ 58 w 88"/>
                    <a:gd name="T13" fmla="*/ 4 h 39"/>
                    <a:gd name="T14" fmla="*/ 47 w 88"/>
                    <a:gd name="T15" fmla="*/ 4 h 39"/>
                    <a:gd name="T16" fmla="*/ 36 w 88"/>
                    <a:gd name="T17" fmla="*/ 3 h 39"/>
                    <a:gd name="T18" fmla="*/ 27 w 88"/>
                    <a:gd name="T19" fmla="*/ 3 h 39"/>
                    <a:gd name="T20" fmla="*/ 19 w 88"/>
                    <a:gd name="T21" fmla="*/ 3 h 39"/>
                    <a:gd name="T22" fmla="*/ 13 w 88"/>
                    <a:gd name="T23" fmla="*/ 1 h 39"/>
                    <a:gd name="T24" fmla="*/ 9 w 88"/>
                    <a:gd name="T25" fmla="*/ 1 h 39"/>
                    <a:gd name="T26" fmla="*/ 7 w 88"/>
                    <a:gd name="T27" fmla="*/ 1 h 39"/>
                    <a:gd name="T28" fmla="*/ 4 w 88"/>
                    <a:gd name="T29" fmla="*/ 0 h 39"/>
                    <a:gd name="T30" fmla="*/ 1 w 88"/>
                    <a:gd name="T31" fmla="*/ 1 h 39"/>
                    <a:gd name="T32" fmla="*/ 0 w 88"/>
                    <a:gd name="T33" fmla="*/ 4 h 39"/>
                    <a:gd name="T34" fmla="*/ 0 w 88"/>
                    <a:gd name="T35" fmla="*/ 11 h 39"/>
                    <a:gd name="T36" fmla="*/ 0 w 88"/>
                    <a:gd name="T37" fmla="*/ 18 h 39"/>
                    <a:gd name="T38" fmla="*/ 0 w 88"/>
                    <a:gd name="T39" fmla="*/ 25 h 39"/>
                    <a:gd name="T40" fmla="*/ 0 w 88"/>
                    <a:gd name="T41" fmla="*/ 30 h 39"/>
                    <a:gd name="T42" fmla="*/ 1 w 88"/>
                    <a:gd name="T43" fmla="*/ 32 h 39"/>
                    <a:gd name="T44" fmla="*/ 2 w 88"/>
                    <a:gd name="T45" fmla="*/ 34 h 39"/>
                    <a:gd name="T46" fmla="*/ 4 w 88"/>
                    <a:gd name="T47" fmla="*/ 35 h 39"/>
                    <a:gd name="T48" fmla="*/ 7 w 88"/>
                    <a:gd name="T49" fmla="*/ 37 h 39"/>
                    <a:gd name="T50" fmla="*/ 12 w 88"/>
                    <a:gd name="T51" fmla="*/ 37 h 39"/>
                    <a:gd name="T52" fmla="*/ 20 w 88"/>
                    <a:gd name="T53" fmla="*/ 38 h 39"/>
                    <a:gd name="T54" fmla="*/ 31 w 88"/>
                    <a:gd name="T55" fmla="*/ 38 h 39"/>
                    <a:gd name="T56" fmla="*/ 42 w 88"/>
                    <a:gd name="T57" fmla="*/ 39 h 39"/>
                    <a:gd name="T58" fmla="*/ 54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8 h 39"/>
                    <a:gd name="T64" fmla="*/ 80 w 88"/>
                    <a:gd name="T65" fmla="*/ 37 h 39"/>
                    <a:gd name="T66" fmla="*/ 83 w 88"/>
                    <a:gd name="T67" fmla="*/ 35 h 39"/>
                    <a:gd name="T68" fmla="*/ 86 w 88"/>
                    <a:gd name="T69" fmla="*/ 34 h 39"/>
                    <a:gd name="T70" fmla="*/ 88 w 88"/>
                    <a:gd name="T71" fmla="*/ 32 h 39"/>
                    <a:gd name="T72" fmla="*/ 88 w 88"/>
                    <a:gd name="T73" fmla="*/ 28 h 39"/>
                    <a:gd name="T74" fmla="*/ 88 w 88"/>
                    <a:gd name="T75" fmla="*/ 24 h 39"/>
                    <a:gd name="T76" fmla="*/ 88 w 88"/>
                    <a:gd name="T77" fmla="*/ 16 h 39"/>
                    <a:gd name="T78" fmla="*/ 87 w 88"/>
                    <a:gd name="T79" fmla="*/ 8 h 39"/>
                    <a:gd name="T80" fmla="*/ 87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8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0" name="Freeform 509"/>
                <p:cNvSpPr>
                  <a:spLocks/>
                </p:cNvSpPr>
                <p:nvPr/>
              </p:nvSpPr>
              <p:spPr bwMode="auto">
                <a:xfrm>
                  <a:off x="3270" y="3471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7 w 88"/>
                    <a:gd name="T3" fmla="*/ 5 h 39"/>
                    <a:gd name="T4" fmla="*/ 86 w 88"/>
                    <a:gd name="T5" fmla="*/ 3 h 39"/>
                    <a:gd name="T6" fmla="*/ 83 w 88"/>
                    <a:gd name="T7" fmla="*/ 0 h 39"/>
                    <a:gd name="T8" fmla="*/ 81 w 88"/>
                    <a:gd name="T9" fmla="*/ 0 h 39"/>
                    <a:gd name="T10" fmla="*/ 76 w 88"/>
                    <a:gd name="T11" fmla="*/ 1 h 39"/>
                    <a:gd name="T12" fmla="*/ 76 w 88"/>
                    <a:gd name="T13" fmla="*/ 1 h 39"/>
                    <a:gd name="T14" fmla="*/ 68 w 88"/>
                    <a:gd name="T15" fmla="*/ 3 h 39"/>
                    <a:gd name="T16" fmla="*/ 58 w 88"/>
                    <a:gd name="T17" fmla="*/ 4 h 39"/>
                    <a:gd name="T18" fmla="*/ 47 w 88"/>
                    <a:gd name="T19" fmla="*/ 4 h 39"/>
                    <a:gd name="T20" fmla="*/ 36 w 88"/>
                    <a:gd name="T21" fmla="*/ 3 h 39"/>
                    <a:gd name="T22" fmla="*/ 27 w 88"/>
                    <a:gd name="T23" fmla="*/ 3 h 39"/>
                    <a:gd name="T24" fmla="*/ 19 w 88"/>
                    <a:gd name="T25" fmla="*/ 3 h 39"/>
                    <a:gd name="T26" fmla="*/ 13 w 88"/>
                    <a:gd name="T27" fmla="*/ 1 h 39"/>
                    <a:gd name="T28" fmla="*/ 9 w 88"/>
                    <a:gd name="T29" fmla="*/ 1 h 39"/>
                    <a:gd name="T30" fmla="*/ 9 w 88"/>
                    <a:gd name="T31" fmla="*/ 1 h 39"/>
                    <a:gd name="T32" fmla="*/ 7 w 88"/>
                    <a:gd name="T33" fmla="*/ 1 h 39"/>
                    <a:gd name="T34" fmla="*/ 4 w 88"/>
                    <a:gd name="T35" fmla="*/ 0 h 39"/>
                    <a:gd name="T36" fmla="*/ 1 w 88"/>
                    <a:gd name="T37" fmla="*/ 1 h 39"/>
                    <a:gd name="T38" fmla="*/ 0 w 88"/>
                    <a:gd name="T39" fmla="*/ 4 h 39"/>
                    <a:gd name="T40" fmla="*/ 0 w 88"/>
                    <a:gd name="T41" fmla="*/ 4 h 39"/>
                    <a:gd name="T42" fmla="*/ 0 w 88"/>
                    <a:gd name="T43" fmla="*/ 11 h 39"/>
                    <a:gd name="T44" fmla="*/ 0 w 88"/>
                    <a:gd name="T45" fmla="*/ 18 h 39"/>
                    <a:gd name="T46" fmla="*/ 0 w 88"/>
                    <a:gd name="T47" fmla="*/ 25 h 39"/>
                    <a:gd name="T48" fmla="*/ 0 w 88"/>
                    <a:gd name="T49" fmla="*/ 30 h 39"/>
                    <a:gd name="T50" fmla="*/ 0 w 88"/>
                    <a:gd name="T51" fmla="*/ 30 h 39"/>
                    <a:gd name="T52" fmla="*/ 1 w 88"/>
                    <a:gd name="T53" fmla="*/ 32 h 39"/>
                    <a:gd name="T54" fmla="*/ 2 w 88"/>
                    <a:gd name="T55" fmla="*/ 34 h 39"/>
                    <a:gd name="T56" fmla="*/ 4 w 88"/>
                    <a:gd name="T57" fmla="*/ 35 h 39"/>
                    <a:gd name="T58" fmla="*/ 7 w 88"/>
                    <a:gd name="T59" fmla="*/ 37 h 39"/>
                    <a:gd name="T60" fmla="*/ 7 w 88"/>
                    <a:gd name="T61" fmla="*/ 37 h 39"/>
                    <a:gd name="T62" fmla="*/ 12 w 88"/>
                    <a:gd name="T63" fmla="*/ 37 h 39"/>
                    <a:gd name="T64" fmla="*/ 20 w 88"/>
                    <a:gd name="T65" fmla="*/ 38 h 39"/>
                    <a:gd name="T66" fmla="*/ 31 w 88"/>
                    <a:gd name="T67" fmla="*/ 38 h 39"/>
                    <a:gd name="T68" fmla="*/ 42 w 88"/>
                    <a:gd name="T69" fmla="*/ 39 h 39"/>
                    <a:gd name="T70" fmla="*/ 54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8 h 39"/>
                    <a:gd name="T76" fmla="*/ 80 w 88"/>
                    <a:gd name="T77" fmla="*/ 37 h 39"/>
                    <a:gd name="T78" fmla="*/ 80 w 88"/>
                    <a:gd name="T79" fmla="*/ 37 h 39"/>
                    <a:gd name="T80" fmla="*/ 83 w 88"/>
                    <a:gd name="T81" fmla="*/ 35 h 39"/>
                    <a:gd name="T82" fmla="*/ 86 w 88"/>
                    <a:gd name="T83" fmla="*/ 34 h 39"/>
                    <a:gd name="T84" fmla="*/ 88 w 88"/>
                    <a:gd name="T85" fmla="*/ 32 h 39"/>
                    <a:gd name="T86" fmla="*/ 88 w 88"/>
                    <a:gd name="T87" fmla="*/ 28 h 39"/>
                    <a:gd name="T88" fmla="*/ 88 w 88"/>
                    <a:gd name="T89" fmla="*/ 28 h 39"/>
                    <a:gd name="T90" fmla="*/ 88 w 88"/>
                    <a:gd name="T91" fmla="*/ 24 h 39"/>
                    <a:gd name="T92" fmla="*/ 88 w 88"/>
                    <a:gd name="T93" fmla="*/ 16 h 39"/>
                    <a:gd name="T94" fmla="*/ 87 w 88"/>
                    <a:gd name="T95" fmla="*/ 8 h 39"/>
                    <a:gd name="T96" fmla="*/ 87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1" name="Freeform 510"/>
                <p:cNvSpPr>
                  <a:spLocks/>
                </p:cNvSpPr>
                <p:nvPr/>
              </p:nvSpPr>
              <p:spPr bwMode="auto">
                <a:xfrm>
                  <a:off x="3383" y="3471"/>
                  <a:ext cx="164" cy="40"/>
                </a:xfrm>
                <a:custGeom>
                  <a:avLst/>
                  <a:gdLst>
                    <a:gd name="T0" fmla="*/ 161 w 164"/>
                    <a:gd name="T1" fmla="*/ 6 h 40"/>
                    <a:gd name="T2" fmla="*/ 158 w 164"/>
                    <a:gd name="T3" fmla="*/ 4 h 40"/>
                    <a:gd name="T4" fmla="*/ 155 w 164"/>
                    <a:gd name="T5" fmla="*/ 3 h 40"/>
                    <a:gd name="T6" fmla="*/ 149 w 164"/>
                    <a:gd name="T7" fmla="*/ 3 h 40"/>
                    <a:gd name="T8" fmla="*/ 141 w 164"/>
                    <a:gd name="T9" fmla="*/ 3 h 40"/>
                    <a:gd name="T10" fmla="*/ 125 w 164"/>
                    <a:gd name="T11" fmla="*/ 4 h 40"/>
                    <a:gd name="T12" fmla="*/ 108 w 164"/>
                    <a:gd name="T13" fmla="*/ 5 h 40"/>
                    <a:gd name="T14" fmla="*/ 88 w 164"/>
                    <a:gd name="T15" fmla="*/ 4 h 40"/>
                    <a:gd name="T16" fmla="*/ 68 w 164"/>
                    <a:gd name="T17" fmla="*/ 4 h 40"/>
                    <a:gd name="T18" fmla="*/ 50 w 164"/>
                    <a:gd name="T19" fmla="*/ 3 h 40"/>
                    <a:gd name="T20" fmla="*/ 34 w 164"/>
                    <a:gd name="T21" fmla="*/ 3 h 40"/>
                    <a:gd name="T22" fmla="*/ 23 w 164"/>
                    <a:gd name="T23" fmla="*/ 1 h 40"/>
                    <a:gd name="T24" fmla="*/ 17 w 164"/>
                    <a:gd name="T25" fmla="*/ 1 h 40"/>
                    <a:gd name="T26" fmla="*/ 13 w 164"/>
                    <a:gd name="T27" fmla="*/ 0 h 40"/>
                    <a:gd name="T28" fmla="*/ 7 w 164"/>
                    <a:gd name="T29" fmla="*/ 0 h 40"/>
                    <a:gd name="T30" fmla="*/ 2 w 164"/>
                    <a:gd name="T31" fmla="*/ 0 h 40"/>
                    <a:gd name="T32" fmla="*/ 1 w 164"/>
                    <a:gd name="T33" fmla="*/ 3 h 40"/>
                    <a:gd name="T34" fmla="*/ 0 w 164"/>
                    <a:gd name="T35" fmla="*/ 11 h 40"/>
                    <a:gd name="T36" fmla="*/ 0 w 164"/>
                    <a:gd name="T37" fmla="*/ 18 h 40"/>
                    <a:gd name="T38" fmla="*/ 1 w 164"/>
                    <a:gd name="T39" fmla="*/ 24 h 40"/>
                    <a:gd name="T40" fmla="*/ 2 w 164"/>
                    <a:gd name="T41" fmla="*/ 28 h 40"/>
                    <a:gd name="T42" fmla="*/ 3 w 164"/>
                    <a:gd name="T43" fmla="*/ 32 h 40"/>
                    <a:gd name="T44" fmla="*/ 4 w 164"/>
                    <a:gd name="T45" fmla="*/ 34 h 40"/>
                    <a:gd name="T46" fmla="*/ 8 w 164"/>
                    <a:gd name="T47" fmla="*/ 35 h 40"/>
                    <a:gd name="T48" fmla="*/ 15 w 164"/>
                    <a:gd name="T49" fmla="*/ 37 h 40"/>
                    <a:gd name="T50" fmla="*/ 23 w 164"/>
                    <a:gd name="T51" fmla="*/ 37 h 40"/>
                    <a:gd name="T52" fmla="*/ 39 w 164"/>
                    <a:gd name="T53" fmla="*/ 38 h 40"/>
                    <a:gd name="T54" fmla="*/ 57 w 164"/>
                    <a:gd name="T55" fmla="*/ 39 h 40"/>
                    <a:gd name="T56" fmla="*/ 80 w 164"/>
                    <a:gd name="T57" fmla="*/ 39 h 40"/>
                    <a:gd name="T58" fmla="*/ 101 w 164"/>
                    <a:gd name="T59" fmla="*/ 40 h 40"/>
                    <a:gd name="T60" fmla="*/ 122 w 164"/>
                    <a:gd name="T61" fmla="*/ 40 h 40"/>
                    <a:gd name="T62" fmla="*/ 138 w 164"/>
                    <a:gd name="T63" fmla="*/ 40 h 40"/>
                    <a:gd name="T64" fmla="*/ 150 w 164"/>
                    <a:gd name="T65" fmla="*/ 39 h 40"/>
                    <a:gd name="T66" fmla="*/ 156 w 164"/>
                    <a:gd name="T67" fmla="*/ 37 h 40"/>
                    <a:gd name="T68" fmla="*/ 161 w 164"/>
                    <a:gd name="T69" fmla="*/ 35 h 40"/>
                    <a:gd name="T70" fmla="*/ 163 w 164"/>
                    <a:gd name="T71" fmla="*/ 33 h 40"/>
                    <a:gd name="T72" fmla="*/ 164 w 164"/>
                    <a:gd name="T73" fmla="*/ 31 h 40"/>
                    <a:gd name="T74" fmla="*/ 164 w 164"/>
                    <a:gd name="T75" fmla="*/ 25 h 40"/>
                    <a:gd name="T76" fmla="*/ 163 w 164"/>
                    <a:gd name="T77" fmla="*/ 17 h 40"/>
                    <a:gd name="T78" fmla="*/ 161 w 164"/>
                    <a:gd name="T79" fmla="*/ 10 h 40"/>
                    <a:gd name="T80" fmla="*/ 161 w 164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64" h="40">
                      <a:moveTo>
                        <a:pt x="161" y="6"/>
                      </a:moveTo>
                      <a:lnTo>
                        <a:pt x="158" y="4"/>
                      </a:lnTo>
                      <a:lnTo>
                        <a:pt x="155" y="3"/>
                      </a:lnTo>
                      <a:lnTo>
                        <a:pt x="149" y="3"/>
                      </a:lnTo>
                      <a:lnTo>
                        <a:pt x="141" y="3"/>
                      </a:lnTo>
                      <a:lnTo>
                        <a:pt x="125" y="4"/>
                      </a:lnTo>
                      <a:lnTo>
                        <a:pt x="108" y="5"/>
                      </a:lnTo>
                      <a:lnTo>
                        <a:pt x="88" y="4"/>
                      </a:lnTo>
                      <a:lnTo>
                        <a:pt x="68" y="4"/>
                      </a:lnTo>
                      <a:lnTo>
                        <a:pt x="50" y="3"/>
                      </a:lnTo>
                      <a:lnTo>
                        <a:pt x="34" y="3"/>
                      </a:lnTo>
                      <a:lnTo>
                        <a:pt x="23" y="1"/>
                      </a:lnTo>
                      <a:lnTo>
                        <a:pt x="17" y="1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1" y="24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8" y="35"/>
                      </a:lnTo>
                      <a:lnTo>
                        <a:pt x="15" y="37"/>
                      </a:lnTo>
                      <a:lnTo>
                        <a:pt x="23" y="37"/>
                      </a:lnTo>
                      <a:lnTo>
                        <a:pt x="39" y="38"/>
                      </a:lnTo>
                      <a:lnTo>
                        <a:pt x="57" y="39"/>
                      </a:lnTo>
                      <a:lnTo>
                        <a:pt x="80" y="39"/>
                      </a:lnTo>
                      <a:lnTo>
                        <a:pt x="101" y="40"/>
                      </a:lnTo>
                      <a:lnTo>
                        <a:pt x="122" y="40"/>
                      </a:lnTo>
                      <a:lnTo>
                        <a:pt x="138" y="40"/>
                      </a:lnTo>
                      <a:lnTo>
                        <a:pt x="150" y="39"/>
                      </a:lnTo>
                      <a:lnTo>
                        <a:pt x="156" y="37"/>
                      </a:lnTo>
                      <a:lnTo>
                        <a:pt x="161" y="35"/>
                      </a:lnTo>
                      <a:lnTo>
                        <a:pt x="163" y="33"/>
                      </a:lnTo>
                      <a:lnTo>
                        <a:pt x="164" y="31"/>
                      </a:lnTo>
                      <a:lnTo>
                        <a:pt x="164" y="25"/>
                      </a:lnTo>
                      <a:lnTo>
                        <a:pt x="163" y="17"/>
                      </a:lnTo>
                      <a:lnTo>
                        <a:pt x="161" y="10"/>
                      </a:lnTo>
                      <a:lnTo>
                        <a:pt x="161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2" name="Freeform 511"/>
                <p:cNvSpPr>
                  <a:spLocks/>
                </p:cNvSpPr>
                <p:nvPr/>
              </p:nvSpPr>
              <p:spPr bwMode="auto">
                <a:xfrm>
                  <a:off x="3383" y="3471"/>
                  <a:ext cx="164" cy="40"/>
                </a:xfrm>
                <a:custGeom>
                  <a:avLst/>
                  <a:gdLst>
                    <a:gd name="T0" fmla="*/ 161 w 164"/>
                    <a:gd name="T1" fmla="*/ 6 h 40"/>
                    <a:gd name="T2" fmla="*/ 161 w 164"/>
                    <a:gd name="T3" fmla="*/ 6 h 40"/>
                    <a:gd name="T4" fmla="*/ 158 w 164"/>
                    <a:gd name="T5" fmla="*/ 4 h 40"/>
                    <a:gd name="T6" fmla="*/ 155 w 164"/>
                    <a:gd name="T7" fmla="*/ 3 h 40"/>
                    <a:gd name="T8" fmla="*/ 149 w 164"/>
                    <a:gd name="T9" fmla="*/ 3 h 40"/>
                    <a:gd name="T10" fmla="*/ 141 w 164"/>
                    <a:gd name="T11" fmla="*/ 3 h 40"/>
                    <a:gd name="T12" fmla="*/ 141 w 164"/>
                    <a:gd name="T13" fmla="*/ 3 h 40"/>
                    <a:gd name="T14" fmla="*/ 125 w 164"/>
                    <a:gd name="T15" fmla="*/ 4 h 40"/>
                    <a:gd name="T16" fmla="*/ 108 w 164"/>
                    <a:gd name="T17" fmla="*/ 5 h 40"/>
                    <a:gd name="T18" fmla="*/ 88 w 164"/>
                    <a:gd name="T19" fmla="*/ 4 h 40"/>
                    <a:gd name="T20" fmla="*/ 68 w 164"/>
                    <a:gd name="T21" fmla="*/ 4 h 40"/>
                    <a:gd name="T22" fmla="*/ 50 w 164"/>
                    <a:gd name="T23" fmla="*/ 3 h 40"/>
                    <a:gd name="T24" fmla="*/ 34 w 164"/>
                    <a:gd name="T25" fmla="*/ 3 h 40"/>
                    <a:gd name="T26" fmla="*/ 23 w 164"/>
                    <a:gd name="T27" fmla="*/ 1 h 40"/>
                    <a:gd name="T28" fmla="*/ 17 w 164"/>
                    <a:gd name="T29" fmla="*/ 1 h 40"/>
                    <a:gd name="T30" fmla="*/ 17 w 164"/>
                    <a:gd name="T31" fmla="*/ 1 h 40"/>
                    <a:gd name="T32" fmla="*/ 13 w 164"/>
                    <a:gd name="T33" fmla="*/ 0 h 40"/>
                    <a:gd name="T34" fmla="*/ 7 w 164"/>
                    <a:gd name="T35" fmla="*/ 0 h 40"/>
                    <a:gd name="T36" fmla="*/ 2 w 164"/>
                    <a:gd name="T37" fmla="*/ 0 h 40"/>
                    <a:gd name="T38" fmla="*/ 1 w 164"/>
                    <a:gd name="T39" fmla="*/ 3 h 40"/>
                    <a:gd name="T40" fmla="*/ 1 w 164"/>
                    <a:gd name="T41" fmla="*/ 3 h 40"/>
                    <a:gd name="T42" fmla="*/ 0 w 164"/>
                    <a:gd name="T43" fmla="*/ 11 h 40"/>
                    <a:gd name="T44" fmla="*/ 0 w 164"/>
                    <a:gd name="T45" fmla="*/ 18 h 40"/>
                    <a:gd name="T46" fmla="*/ 1 w 164"/>
                    <a:gd name="T47" fmla="*/ 24 h 40"/>
                    <a:gd name="T48" fmla="*/ 2 w 164"/>
                    <a:gd name="T49" fmla="*/ 28 h 40"/>
                    <a:gd name="T50" fmla="*/ 2 w 164"/>
                    <a:gd name="T51" fmla="*/ 28 h 40"/>
                    <a:gd name="T52" fmla="*/ 3 w 164"/>
                    <a:gd name="T53" fmla="*/ 32 h 40"/>
                    <a:gd name="T54" fmla="*/ 4 w 164"/>
                    <a:gd name="T55" fmla="*/ 34 h 40"/>
                    <a:gd name="T56" fmla="*/ 8 w 164"/>
                    <a:gd name="T57" fmla="*/ 35 h 40"/>
                    <a:gd name="T58" fmla="*/ 15 w 164"/>
                    <a:gd name="T59" fmla="*/ 37 h 40"/>
                    <a:gd name="T60" fmla="*/ 15 w 164"/>
                    <a:gd name="T61" fmla="*/ 37 h 40"/>
                    <a:gd name="T62" fmla="*/ 23 w 164"/>
                    <a:gd name="T63" fmla="*/ 37 h 40"/>
                    <a:gd name="T64" fmla="*/ 39 w 164"/>
                    <a:gd name="T65" fmla="*/ 38 h 40"/>
                    <a:gd name="T66" fmla="*/ 57 w 164"/>
                    <a:gd name="T67" fmla="*/ 39 h 40"/>
                    <a:gd name="T68" fmla="*/ 80 w 164"/>
                    <a:gd name="T69" fmla="*/ 39 h 40"/>
                    <a:gd name="T70" fmla="*/ 101 w 164"/>
                    <a:gd name="T71" fmla="*/ 40 h 40"/>
                    <a:gd name="T72" fmla="*/ 122 w 164"/>
                    <a:gd name="T73" fmla="*/ 40 h 40"/>
                    <a:gd name="T74" fmla="*/ 138 w 164"/>
                    <a:gd name="T75" fmla="*/ 40 h 40"/>
                    <a:gd name="T76" fmla="*/ 150 w 164"/>
                    <a:gd name="T77" fmla="*/ 39 h 40"/>
                    <a:gd name="T78" fmla="*/ 150 w 164"/>
                    <a:gd name="T79" fmla="*/ 39 h 40"/>
                    <a:gd name="T80" fmla="*/ 156 w 164"/>
                    <a:gd name="T81" fmla="*/ 37 h 40"/>
                    <a:gd name="T82" fmla="*/ 161 w 164"/>
                    <a:gd name="T83" fmla="*/ 35 h 40"/>
                    <a:gd name="T84" fmla="*/ 163 w 164"/>
                    <a:gd name="T85" fmla="*/ 33 h 40"/>
                    <a:gd name="T86" fmla="*/ 164 w 164"/>
                    <a:gd name="T87" fmla="*/ 31 h 40"/>
                    <a:gd name="T88" fmla="*/ 164 w 164"/>
                    <a:gd name="T89" fmla="*/ 31 h 40"/>
                    <a:gd name="T90" fmla="*/ 164 w 164"/>
                    <a:gd name="T91" fmla="*/ 25 h 40"/>
                    <a:gd name="T92" fmla="*/ 163 w 164"/>
                    <a:gd name="T93" fmla="*/ 17 h 40"/>
                    <a:gd name="T94" fmla="*/ 161 w 164"/>
                    <a:gd name="T95" fmla="*/ 10 h 40"/>
                    <a:gd name="T96" fmla="*/ 161 w 164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4" h="40">
                      <a:moveTo>
                        <a:pt x="161" y="6"/>
                      </a:moveTo>
                      <a:lnTo>
                        <a:pt x="161" y="6"/>
                      </a:lnTo>
                      <a:lnTo>
                        <a:pt x="158" y="4"/>
                      </a:lnTo>
                      <a:lnTo>
                        <a:pt x="155" y="3"/>
                      </a:lnTo>
                      <a:lnTo>
                        <a:pt x="149" y="3"/>
                      </a:lnTo>
                      <a:lnTo>
                        <a:pt x="141" y="3"/>
                      </a:lnTo>
                      <a:lnTo>
                        <a:pt x="141" y="3"/>
                      </a:lnTo>
                      <a:lnTo>
                        <a:pt x="125" y="4"/>
                      </a:lnTo>
                      <a:lnTo>
                        <a:pt x="108" y="5"/>
                      </a:lnTo>
                      <a:lnTo>
                        <a:pt x="88" y="4"/>
                      </a:lnTo>
                      <a:lnTo>
                        <a:pt x="68" y="4"/>
                      </a:lnTo>
                      <a:lnTo>
                        <a:pt x="50" y="3"/>
                      </a:lnTo>
                      <a:lnTo>
                        <a:pt x="34" y="3"/>
                      </a:lnTo>
                      <a:lnTo>
                        <a:pt x="23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1" y="24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8" y="35"/>
                      </a:lnTo>
                      <a:lnTo>
                        <a:pt x="15" y="37"/>
                      </a:lnTo>
                      <a:lnTo>
                        <a:pt x="15" y="37"/>
                      </a:lnTo>
                      <a:lnTo>
                        <a:pt x="23" y="37"/>
                      </a:lnTo>
                      <a:lnTo>
                        <a:pt x="39" y="38"/>
                      </a:lnTo>
                      <a:lnTo>
                        <a:pt x="57" y="39"/>
                      </a:lnTo>
                      <a:lnTo>
                        <a:pt x="80" y="39"/>
                      </a:lnTo>
                      <a:lnTo>
                        <a:pt x="101" y="40"/>
                      </a:lnTo>
                      <a:lnTo>
                        <a:pt x="122" y="40"/>
                      </a:lnTo>
                      <a:lnTo>
                        <a:pt x="138" y="40"/>
                      </a:lnTo>
                      <a:lnTo>
                        <a:pt x="150" y="39"/>
                      </a:lnTo>
                      <a:lnTo>
                        <a:pt x="150" y="39"/>
                      </a:lnTo>
                      <a:lnTo>
                        <a:pt x="156" y="37"/>
                      </a:lnTo>
                      <a:lnTo>
                        <a:pt x="161" y="35"/>
                      </a:lnTo>
                      <a:lnTo>
                        <a:pt x="163" y="33"/>
                      </a:lnTo>
                      <a:lnTo>
                        <a:pt x="164" y="31"/>
                      </a:lnTo>
                      <a:lnTo>
                        <a:pt x="164" y="31"/>
                      </a:lnTo>
                      <a:lnTo>
                        <a:pt x="164" y="25"/>
                      </a:lnTo>
                      <a:lnTo>
                        <a:pt x="163" y="17"/>
                      </a:lnTo>
                      <a:lnTo>
                        <a:pt x="161" y="10"/>
                      </a:lnTo>
                      <a:lnTo>
                        <a:pt x="161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3" name="Freeform 512"/>
                <p:cNvSpPr>
                  <a:spLocks/>
                </p:cNvSpPr>
                <p:nvPr/>
              </p:nvSpPr>
              <p:spPr bwMode="auto">
                <a:xfrm>
                  <a:off x="3034" y="3470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6 w 89"/>
                    <a:gd name="T3" fmla="*/ 2 h 39"/>
                    <a:gd name="T4" fmla="*/ 83 w 89"/>
                    <a:gd name="T5" fmla="*/ 0 h 39"/>
                    <a:gd name="T6" fmla="*/ 81 w 89"/>
                    <a:gd name="T7" fmla="*/ 0 h 39"/>
                    <a:gd name="T8" fmla="*/ 76 w 89"/>
                    <a:gd name="T9" fmla="*/ 1 h 39"/>
                    <a:gd name="T10" fmla="*/ 68 w 89"/>
                    <a:gd name="T11" fmla="*/ 2 h 39"/>
                    <a:gd name="T12" fmla="*/ 59 w 89"/>
                    <a:gd name="T13" fmla="*/ 4 h 39"/>
                    <a:gd name="T14" fmla="*/ 48 w 89"/>
                    <a:gd name="T15" fmla="*/ 4 h 39"/>
                    <a:gd name="T16" fmla="*/ 38 w 89"/>
                    <a:gd name="T17" fmla="*/ 2 h 39"/>
                    <a:gd name="T18" fmla="*/ 27 w 89"/>
                    <a:gd name="T19" fmla="*/ 2 h 39"/>
                    <a:gd name="T20" fmla="*/ 19 w 89"/>
                    <a:gd name="T21" fmla="*/ 2 h 39"/>
                    <a:gd name="T22" fmla="*/ 13 w 89"/>
                    <a:gd name="T23" fmla="*/ 1 h 39"/>
                    <a:gd name="T24" fmla="*/ 10 w 89"/>
                    <a:gd name="T25" fmla="*/ 1 h 39"/>
                    <a:gd name="T26" fmla="*/ 7 w 89"/>
                    <a:gd name="T27" fmla="*/ 1 h 39"/>
                    <a:gd name="T28" fmla="*/ 4 w 89"/>
                    <a:gd name="T29" fmla="*/ 0 h 39"/>
                    <a:gd name="T30" fmla="*/ 2 w 89"/>
                    <a:gd name="T31" fmla="*/ 1 h 39"/>
                    <a:gd name="T32" fmla="*/ 1 w 89"/>
                    <a:gd name="T33" fmla="*/ 4 h 39"/>
                    <a:gd name="T34" fmla="*/ 0 w 89"/>
                    <a:gd name="T35" fmla="*/ 11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1 w 89"/>
                    <a:gd name="T41" fmla="*/ 29 h 39"/>
                    <a:gd name="T42" fmla="*/ 1 w 89"/>
                    <a:gd name="T43" fmla="*/ 32 h 39"/>
                    <a:gd name="T44" fmla="*/ 2 w 89"/>
                    <a:gd name="T45" fmla="*/ 34 h 39"/>
                    <a:gd name="T46" fmla="*/ 5 w 89"/>
                    <a:gd name="T47" fmla="*/ 35 h 39"/>
                    <a:gd name="T48" fmla="*/ 8 w 89"/>
                    <a:gd name="T49" fmla="*/ 36 h 39"/>
                    <a:gd name="T50" fmla="*/ 13 w 89"/>
                    <a:gd name="T51" fmla="*/ 36 h 39"/>
                    <a:gd name="T52" fmla="*/ 20 w 89"/>
                    <a:gd name="T53" fmla="*/ 38 h 39"/>
                    <a:gd name="T54" fmla="*/ 31 w 89"/>
                    <a:gd name="T55" fmla="*/ 38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8 h 39"/>
                    <a:gd name="T64" fmla="*/ 81 w 89"/>
                    <a:gd name="T65" fmla="*/ 36 h 39"/>
                    <a:gd name="T66" fmla="*/ 85 w 89"/>
                    <a:gd name="T67" fmla="*/ 35 h 39"/>
                    <a:gd name="T68" fmla="*/ 87 w 89"/>
                    <a:gd name="T69" fmla="*/ 34 h 39"/>
                    <a:gd name="T70" fmla="*/ 88 w 89"/>
                    <a:gd name="T71" fmla="*/ 32 h 39"/>
                    <a:gd name="T72" fmla="*/ 89 w 89"/>
                    <a:gd name="T73" fmla="*/ 28 h 39"/>
                    <a:gd name="T74" fmla="*/ 89 w 89"/>
                    <a:gd name="T75" fmla="*/ 24 h 39"/>
                    <a:gd name="T76" fmla="*/ 88 w 89"/>
                    <a:gd name="T77" fmla="*/ 15 h 39"/>
                    <a:gd name="T78" fmla="*/ 87 w 89"/>
                    <a:gd name="T79" fmla="*/ 8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4" name="Freeform 513"/>
                <p:cNvSpPr>
                  <a:spLocks/>
                </p:cNvSpPr>
                <p:nvPr/>
              </p:nvSpPr>
              <p:spPr bwMode="auto">
                <a:xfrm>
                  <a:off x="3034" y="3470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6 w 89"/>
                    <a:gd name="T5" fmla="*/ 2 h 39"/>
                    <a:gd name="T6" fmla="*/ 83 w 89"/>
                    <a:gd name="T7" fmla="*/ 0 h 39"/>
                    <a:gd name="T8" fmla="*/ 81 w 89"/>
                    <a:gd name="T9" fmla="*/ 0 h 39"/>
                    <a:gd name="T10" fmla="*/ 76 w 89"/>
                    <a:gd name="T11" fmla="*/ 1 h 39"/>
                    <a:gd name="T12" fmla="*/ 76 w 89"/>
                    <a:gd name="T13" fmla="*/ 1 h 39"/>
                    <a:gd name="T14" fmla="*/ 68 w 89"/>
                    <a:gd name="T15" fmla="*/ 2 h 39"/>
                    <a:gd name="T16" fmla="*/ 59 w 89"/>
                    <a:gd name="T17" fmla="*/ 4 h 39"/>
                    <a:gd name="T18" fmla="*/ 48 w 89"/>
                    <a:gd name="T19" fmla="*/ 4 h 39"/>
                    <a:gd name="T20" fmla="*/ 38 w 89"/>
                    <a:gd name="T21" fmla="*/ 2 h 39"/>
                    <a:gd name="T22" fmla="*/ 27 w 89"/>
                    <a:gd name="T23" fmla="*/ 2 h 39"/>
                    <a:gd name="T24" fmla="*/ 19 w 89"/>
                    <a:gd name="T25" fmla="*/ 2 h 39"/>
                    <a:gd name="T26" fmla="*/ 13 w 89"/>
                    <a:gd name="T27" fmla="*/ 1 h 39"/>
                    <a:gd name="T28" fmla="*/ 10 w 89"/>
                    <a:gd name="T29" fmla="*/ 1 h 39"/>
                    <a:gd name="T30" fmla="*/ 10 w 89"/>
                    <a:gd name="T31" fmla="*/ 1 h 39"/>
                    <a:gd name="T32" fmla="*/ 7 w 89"/>
                    <a:gd name="T33" fmla="*/ 1 h 39"/>
                    <a:gd name="T34" fmla="*/ 4 w 89"/>
                    <a:gd name="T35" fmla="*/ 0 h 39"/>
                    <a:gd name="T36" fmla="*/ 2 w 89"/>
                    <a:gd name="T37" fmla="*/ 1 h 39"/>
                    <a:gd name="T38" fmla="*/ 1 w 89"/>
                    <a:gd name="T39" fmla="*/ 4 h 39"/>
                    <a:gd name="T40" fmla="*/ 1 w 89"/>
                    <a:gd name="T41" fmla="*/ 4 h 39"/>
                    <a:gd name="T42" fmla="*/ 0 w 89"/>
                    <a:gd name="T43" fmla="*/ 11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1 w 89"/>
                    <a:gd name="T49" fmla="*/ 29 h 39"/>
                    <a:gd name="T50" fmla="*/ 1 w 89"/>
                    <a:gd name="T51" fmla="*/ 29 h 39"/>
                    <a:gd name="T52" fmla="*/ 1 w 89"/>
                    <a:gd name="T53" fmla="*/ 32 h 39"/>
                    <a:gd name="T54" fmla="*/ 2 w 89"/>
                    <a:gd name="T55" fmla="*/ 34 h 39"/>
                    <a:gd name="T56" fmla="*/ 5 w 89"/>
                    <a:gd name="T57" fmla="*/ 35 h 39"/>
                    <a:gd name="T58" fmla="*/ 8 w 89"/>
                    <a:gd name="T59" fmla="*/ 36 h 39"/>
                    <a:gd name="T60" fmla="*/ 8 w 89"/>
                    <a:gd name="T61" fmla="*/ 36 h 39"/>
                    <a:gd name="T62" fmla="*/ 13 w 89"/>
                    <a:gd name="T63" fmla="*/ 36 h 39"/>
                    <a:gd name="T64" fmla="*/ 20 w 89"/>
                    <a:gd name="T65" fmla="*/ 38 h 39"/>
                    <a:gd name="T66" fmla="*/ 31 w 89"/>
                    <a:gd name="T67" fmla="*/ 38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8 h 39"/>
                    <a:gd name="T76" fmla="*/ 81 w 89"/>
                    <a:gd name="T77" fmla="*/ 36 h 39"/>
                    <a:gd name="T78" fmla="*/ 81 w 89"/>
                    <a:gd name="T79" fmla="*/ 36 h 39"/>
                    <a:gd name="T80" fmla="*/ 85 w 89"/>
                    <a:gd name="T81" fmla="*/ 35 h 39"/>
                    <a:gd name="T82" fmla="*/ 87 w 89"/>
                    <a:gd name="T83" fmla="*/ 34 h 39"/>
                    <a:gd name="T84" fmla="*/ 88 w 89"/>
                    <a:gd name="T85" fmla="*/ 32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4 h 39"/>
                    <a:gd name="T92" fmla="*/ 88 w 89"/>
                    <a:gd name="T93" fmla="*/ 15 h 39"/>
                    <a:gd name="T94" fmla="*/ 87 w 89"/>
                    <a:gd name="T95" fmla="*/ 8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5" name="Freeform 514"/>
                <p:cNvSpPr>
                  <a:spLocks/>
                </p:cNvSpPr>
                <p:nvPr/>
              </p:nvSpPr>
              <p:spPr bwMode="auto">
                <a:xfrm>
                  <a:off x="2844" y="3530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6 w 89"/>
                    <a:gd name="T3" fmla="*/ 2 h 39"/>
                    <a:gd name="T4" fmla="*/ 84 w 89"/>
                    <a:gd name="T5" fmla="*/ 0 h 39"/>
                    <a:gd name="T6" fmla="*/ 81 w 89"/>
                    <a:gd name="T7" fmla="*/ 0 h 39"/>
                    <a:gd name="T8" fmla="*/ 76 w 89"/>
                    <a:gd name="T9" fmla="*/ 1 h 39"/>
                    <a:gd name="T10" fmla="*/ 68 w 89"/>
                    <a:gd name="T11" fmla="*/ 2 h 39"/>
                    <a:gd name="T12" fmla="*/ 59 w 89"/>
                    <a:gd name="T13" fmla="*/ 3 h 39"/>
                    <a:gd name="T14" fmla="*/ 48 w 89"/>
                    <a:gd name="T15" fmla="*/ 3 h 39"/>
                    <a:gd name="T16" fmla="*/ 38 w 89"/>
                    <a:gd name="T17" fmla="*/ 2 h 39"/>
                    <a:gd name="T18" fmla="*/ 27 w 89"/>
                    <a:gd name="T19" fmla="*/ 2 h 39"/>
                    <a:gd name="T20" fmla="*/ 19 w 89"/>
                    <a:gd name="T21" fmla="*/ 2 h 39"/>
                    <a:gd name="T22" fmla="*/ 13 w 89"/>
                    <a:gd name="T23" fmla="*/ 1 h 39"/>
                    <a:gd name="T24" fmla="*/ 9 w 89"/>
                    <a:gd name="T25" fmla="*/ 1 h 39"/>
                    <a:gd name="T26" fmla="*/ 7 w 89"/>
                    <a:gd name="T27" fmla="*/ 1 h 39"/>
                    <a:gd name="T28" fmla="*/ 5 w 89"/>
                    <a:gd name="T29" fmla="*/ 0 h 39"/>
                    <a:gd name="T30" fmla="*/ 2 w 89"/>
                    <a:gd name="T31" fmla="*/ 1 h 39"/>
                    <a:gd name="T32" fmla="*/ 1 w 89"/>
                    <a:gd name="T33" fmla="*/ 3 h 39"/>
                    <a:gd name="T34" fmla="*/ 0 w 89"/>
                    <a:gd name="T35" fmla="*/ 11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1 w 89"/>
                    <a:gd name="T41" fmla="*/ 29 h 39"/>
                    <a:gd name="T42" fmla="*/ 2 w 89"/>
                    <a:gd name="T43" fmla="*/ 32 h 39"/>
                    <a:gd name="T44" fmla="*/ 3 w 89"/>
                    <a:gd name="T45" fmla="*/ 34 h 39"/>
                    <a:gd name="T46" fmla="*/ 5 w 89"/>
                    <a:gd name="T47" fmla="*/ 35 h 39"/>
                    <a:gd name="T48" fmla="*/ 8 w 89"/>
                    <a:gd name="T49" fmla="*/ 36 h 39"/>
                    <a:gd name="T50" fmla="*/ 13 w 89"/>
                    <a:gd name="T51" fmla="*/ 36 h 39"/>
                    <a:gd name="T52" fmla="*/ 20 w 89"/>
                    <a:gd name="T53" fmla="*/ 38 h 39"/>
                    <a:gd name="T54" fmla="*/ 30 w 89"/>
                    <a:gd name="T55" fmla="*/ 38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8 h 39"/>
                    <a:gd name="T64" fmla="*/ 81 w 89"/>
                    <a:gd name="T65" fmla="*/ 36 h 39"/>
                    <a:gd name="T66" fmla="*/ 84 w 89"/>
                    <a:gd name="T67" fmla="*/ 35 h 39"/>
                    <a:gd name="T68" fmla="*/ 87 w 89"/>
                    <a:gd name="T69" fmla="*/ 34 h 39"/>
                    <a:gd name="T70" fmla="*/ 88 w 89"/>
                    <a:gd name="T71" fmla="*/ 32 h 39"/>
                    <a:gd name="T72" fmla="*/ 89 w 89"/>
                    <a:gd name="T73" fmla="*/ 28 h 39"/>
                    <a:gd name="T74" fmla="*/ 89 w 89"/>
                    <a:gd name="T75" fmla="*/ 23 h 39"/>
                    <a:gd name="T76" fmla="*/ 88 w 89"/>
                    <a:gd name="T77" fmla="*/ 15 h 39"/>
                    <a:gd name="T78" fmla="*/ 87 w 89"/>
                    <a:gd name="T79" fmla="*/ 8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6" name="Freeform 515"/>
                <p:cNvSpPr>
                  <a:spLocks/>
                </p:cNvSpPr>
                <p:nvPr/>
              </p:nvSpPr>
              <p:spPr bwMode="auto">
                <a:xfrm>
                  <a:off x="2844" y="3530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6 w 89"/>
                    <a:gd name="T5" fmla="*/ 2 h 39"/>
                    <a:gd name="T6" fmla="*/ 84 w 89"/>
                    <a:gd name="T7" fmla="*/ 0 h 39"/>
                    <a:gd name="T8" fmla="*/ 81 w 89"/>
                    <a:gd name="T9" fmla="*/ 0 h 39"/>
                    <a:gd name="T10" fmla="*/ 76 w 89"/>
                    <a:gd name="T11" fmla="*/ 1 h 39"/>
                    <a:gd name="T12" fmla="*/ 76 w 89"/>
                    <a:gd name="T13" fmla="*/ 1 h 39"/>
                    <a:gd name="T14" fmla="*/ 68 w 89"/>
                    <a:gd name="T15" fmla="*/ 2 h 39"/>
                    <a:gd name="T16" fmla="*/ 59 w 89"/>
                    <a:gd name="T17" fmla="*/ 3 h 39"/>
                    <a:gd name="T18" fmla="*/ 48 w 89"/>
                    <a:gd name="T19" fmla="*/ 3 h 39"/>
                    <a:gd name="T20" fmla="*/ 38 w 89"/>
                    <a:gd name="T21" fmla="*/ 2 h 39"/>
                    <a:gd name="T22" fmla="*/ 27 w 89"/>
                    <a:gd name="T23" fmla="*/ 2 h 39"/>
                    <a:gd name="T24" fmla="*/ 19 w 89"/>
                    <a:gd name="T25" fmla="*/ 2 h 39"/>
                    <a:gd name="T26" fmla="*/ 13 w 89"/>
                    <a:gd name="T27" fmla="*/ 1 h 39"/>
                    <a:gd name="T28" fmla="*/ 9 w 89"/>
                    <a:gd name="T29" fmla="*/ 1 h 39"/>
                    <a:gd name="T30" fmla="*/ 9 w 89"/>
                    <a:gd name="T31" fmla="*/ 1 h 39"/>
                    <a:gd name="T32" fmla="*/ 7 w 89"/>
                    <a:gd name="T33" fmla="*/ 1 h 39"/>
                    <a:gd name="T34" fmla="*/ 5 w 89"/>
                    <a:gd name="T35" fmla="*/ 0 h 39"/>
                    <a:gd name="T36" fmla="*/ 2 w 89"/>
                    <a:gd name="T37" fmla="*/ 1 h 39"/>
                    <a:gd name="T38" fmla="*/ 1 w 89"/>
                    <a:gd name="T39" fmla="*/ 3 h 39"/>
                    <a:gd name="T40" fmla="*/ 1 w 89"/>
                    <a:gd name="T41" fmla="*/ 3 h 39"/>
                    <a:gd name="T42" fmla="*/ 0 w 89"/>
                    <a:gd name="T43" fmla="*/ 11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1 w 89"/>
                    <a:gd name="T49" fmla="*/ 29 h 39"/>
                    <a:gd name="T50" fmla="*/ 1 w 89"/>
                    <a:gd name="T51" fmla="*/ 29 h 39"/>
                    <a:gd name="T52" fmla="*/ 2 w 89"/>
                    <a:gd name="T53" fmla="*/ 32 h 39"/>
                    <a:gd name="T54" fmla="*/ 3 w 89"/>
                    <a:gd name="T55" fmla="*/ 34 h 39"/>
                    <a:gd name="T56" fmla="*/ 5 w 89"/>
                    <a:gd name="T57" fmla="*/ 35 h 39"/>
                    <a:gd name="T58" fmla="*/ 8 w 89"/>
                    <a:gd name="T59" fmla="*/ 36 h 39"/>
                    <a:gd name="T60" fmla="*/ 8 w 89"/>
                    <a:gd name="T61" fmla="*/ 36 h 39"/>
                    <a:gd name="T62" fmla="*/ 13 w 89"/>
                    <a:gd name="T63" fmla="*/ 36 h 39"/>
                    <a:gd name="T64" fmla="*/ 20 w 89"/>
                    <a:gd name="T65" fmla="*/ 38 h 39"/>
                    <a:gd name="T66" fmla="*/ 30 w 89"/>
                    <a:gd name="T67" fmla="*/ 38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8 h 39"/>
                    <a:gd name="T76" fmla="*/ 81 w 89"/>
                    <a:gd name="T77" fmla="*/ 36 h 39"/>
                    <a:gd name="T78" fmla="*/ 81 w 89"/>
                    <a:gd name="T79" fmla="*/ 36 h 39"/>
                    <a:gd name="T80" fmla="*/ 84 w 89"/>
                    <a:gd name="T81" fmla="*/ 35 h 39"/>
                    <a:gd name="T82" fmla="*/ 87 w 89"/>
                    <a:gd name="T83" fmla="*/ 34 h 39"/>
                    <a:gd name="T84" fmla="*/ 88 w 89"/>
                    <a:gd name="T85" fmla="*/ 32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3 h 39"/>
                    <a:gd name="T92" fmla="*/ 88 w 89"/>
                    <a:gd name="T93" fmla="*/ 15 h 39"/>
                    <a:gd name="T94" fmla="*/ 87 w 89"/>
                    <a:gd name="T95" fmla="*/ 8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7" name="Freeform 516"/>
                <p:cNvSpPr>
                  <a:spLocks/>
                </p:cNvSpPr>
                <p:nvPr/>
              </p:nvSpPr>
              <p:spPr bwMode="auto">
                <a:xfrm>
                  <a:off x="2727" y="3529"/>
                  <a:ext cx="88" cy="39"/>
                </a:xfrm>
                <a:custGeom>
                  <a:avLst/>
                  <a:gdLst>
                    <a:gd name="T0" fmla="*/ 86 w 88"/>
                    <a:gd name="T1" fmla="*/ 4 h 39"/>
                    <a:gd name="T2" fmla="*/ 85 w 88"/>
                    <a:gd name="T3" fmla="*/ 2 h 39"/>
                    <a:gd name="T4" fmla="*/ 83 w 88"/>
                    <a:gd name="T5" fmla="*/ 0 h 39"/>
                    <a:gd name="T6" fmla="*/ 81 w 88"/>
                    <a:gd name="T7" fmla="*/ 0 h 39"/>
                    <a:gd name="T8" fmla="*/ 76 w 88"/>
                    <a:gd name="T9" fmla="*/ 1 h 39"/>
                    <a:gd name="T10" fmla="*/ 68 w 88"/>
                    <a:gd name="T11" fmla="*/ 2 h 39"/>
                    <a:gd name="T12" fmla="*/ 58 w 88"/>
                    <a:gd name="T13" fmla="*/ 3 h 39"/>
                    <a:gd name="T14" fmla="*/ 48 w 88"/>
                    <a:gd name="T15" fmla="*/ 3 h 39"/>
                    <a:gd name="T16" fmla="*/ 37 w 88"/>
                    <a:gd name="T17" fmla="*/ 2 h 39"/>
                    <a:gd name="T18" fmla="*/ 27 w 88"/>
                    <a:gd name="T19" fmla="*/ 2 h 39"/>
                    <a:gd name="T20" fmla="*/ 18 w 88"/>
                    <a:gd name="T21" fmla="*/ 2 h 39"/>
                    <a:gd name="T22" fmla="*/ 12 w 88"/>
                    <a:gd name="T23" fmla="*/ 1 h 39"/>
                    <a:gd name="T24" fmla="*/ 9 w 88"/>
                    <a:gd name="T25" fmla="*/ 1 h 39"/>
                    <a:gd name="T26" fmla="*/ 7 w 88"/>
                    <a:gd name="T27" fmla="*/ 1 h 39"/>
                    <a:gd name="T28" fmla="*/ 3 w 88"/>
                    <a:gd name="T29" fmla="*/ 0 h 39"/>
                    <a:gd name="T30" fmla="*/ 1 w 88"/>
                    <a:gd name="T31" fmla="*/ 1 h 39"/>
                    <a:gd name="T32" fmla="*/ 0 w 88"/>
                    <a:gd name="T33" fmla="*/ 3 h 39"/>
                    <a:gd name="T34" fmla="*/ 0 w 88"/>
                    <a:gd name="T35" fmla="*/ 10 h 39"/>
                    <a:gd name="T36" fmla="*/ 0 w 88"/>
                    <a:gd name="T37" fmla="*/ 17 h 39"/>
                    <a:gd name="T38" fmla="*/ 0 w 88"/>
                    <a:gd name="T39" fmla="*/ 24 h 39"/>
                    <a:gd name="T40" fmla="*/ 0 w 88"/>
                    <a:gd name="T41" fmla="*/ 29 h 39"/>
                    <a:gd name="T42" fmla="*/ 1 w 88"/>
                    <a:gd name="T43" fmla="*/ 31 h 39"/>
                    <a:gd name="T44" fmla="*/ 2 w 88"/>
                    <a:gd name="T45" fmla="*/ 34 h 39"/>
                    <a:gd name="T46" fmla="*/ 4 w 88"/>
                    <a:gd name="T47" fmla="*/ 35 h 39"/>
                    <a:gd name="T48" fmla="*/ 8 w 88"/>
                    <a:gd name="T49" fmla="*/ 36 h 39"/>
                    <a:gd name="T50" fmla="*/ 12 w 88"/>
                    <a:gd name="T51" fmla="*/ 36 h 39"/>
                    <a:gd name="T52" fmla="*/ 20 w 88"/>
                    <a:gd name="T53" fmla="*/ 37 h 39"/>
                    <a:gd name="T54" fmla="*/ 30 w 88"/>
                    <a:gd name="T55" fmla="*/ 37 h 39"/>
                    <a:gd name="T56" fmla="*/ 42 w 88"/>
                    <a:gd name="T57" fmla="*/ 39 h 39"/>
                    <a:gd name="T58" fmla="*/ 54 w 88"/>
                    <a:gd name="T59" fmla="*/ 39 h 39"/>
                    <a:gd name="T60" fmla="*/ 65 w 88"/>
                    <a:gd name="T61" fmla="*/ 39 h 39"/>
                    <a:gd name="T62" fmla="*/ 75 w 88"/>
                    <a:gd name="T63" fmla="*/ 37 h 39"/>
                    <a:gd name="T64" fmla="*/ 81 w 88"/>
                    <a:gd name="T65" fmla="*/ 36 h 39"/>
                    <a:gd name="T66" fmla="*/ 84 w 88"/>
                    <a:gd name="T67" fmla="*/ 35 h 39"/>
                    <a:gd name="T68" fmla="*/ 86 w 88"/>
                    <a:gd name="T69" fmla="*/ 34 h 39"/>
                    <a:gd name="T70" fmla="*/ 88 w 88"/>
                    <a:gd name="T71" fmla="*/ 31 h 39"/>
                    <a:gd name="T72" fmla="*/ 88 w 88"/>
                    <a:gd name="T73" fmla="*/ 28 h 39"/>
                    <a:gd name="T74" fmla="*/ 88 w 88"/>
                    <a:gd name="T75" fmla="*/ 23 h 39"/>
                    <a:gd name="T76" fmla="*/ 88 w 88"/>
                    <a:gd name="T77" fmla="*/ 15 h 39"/>
                    <a:gd name="T78" fmla="*/ 86 w 88"/>
                    <a:gd name="T79" fmla="*/ 8 h 39"/>
                    <a:gd name="T80" fmla="*/ 86 w 88"/>
                    <a:gd name="T81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6" y="4"/>
                      </a:moveTo>
                      <a:lnTo>
                        <a:pt x="85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8" y="31"/>
                      </a:lnTo>
                      <a:lnTo>
                        <a:pt x="88" y="28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8" name="Freeform 517"/>
                <p:cNvSpPr>
                  <a:spLocks/>
                </p:cNvSpPr>
                <p:nvPr/>
              </p:nvSpPr>
              <p:spPr bwMode="auto">
                <a:xfrm>
                  <a:off x="2727" y="3529"/>
                  <a:ext cx="88" cy="39"/>
                </a:xfrm>
                <a:custGeom>
                  <a:avLst/>
                  <a:gdLst>
                    <a:gd name="T0" fmla="*/ 86 w 88"/>
                    <a:gd name="T1" fmla="*/ 4 h 39"/>
                    <a:gd name="T2" fmla="*/ 86 w 88"/>
                    <a:gd name="T3" fmla="*/ 4 h 39"/>
                    <a:gd name="T4" fmla="*/ 85 w 88"/>
                    <a:gd name="T5" fmla="*/ 2 h 39"/>
                    <a:gd name="T6" fmla="*/ 83 w 88"/>
                    <a:gd name="T7" fmla="*/ 0 h 39"/>
                    <a:gd name="T8" fmla="*/ 81 w 88"/>
                    <a:gd name="T9" fmla="*/ 0 h 39"/>
                    <a:gd name="T10" fmla="*/ 76 w 88"/>
                    <a:gd name="T11" fmla="*/ 1 h 39"/>
                    <a:gd name="T12" fmla="*/ 76 w 88"/>
                    <a:gd name="T13" fmla="*/ 1 h 39"/>
                    <a:gd name="T14" fmla="*/ 68 w 88"/>
                    <a:gd name="T15" fmla="*/ 2 h 39"/>
                    <a:gd name="T16" fmla="*/ 58 w 88"/>
                    <a:gd name="T17" fmla="*/ 3 h 39"/>
                    <a:gd name="T18" fmla="*/ 48 w 88"/>
                    <a:gd name="T19" fmla="*/ 3 h 39"/>
                    <a:gd name="T20" fmla="*/ 37 w 88"/>
                    <a:gd name="T21" fmla="*/ 2 h 39"/>
                    <a:gd name="T22" fmla="*/ 27 w 88"/>
                    <a:gd name="T23" fmla="*/ 2 h 39"/>
                    <a:gd name="T24" fmla="*/ 18 w 88"/>
                    <a:gd name="T25" fmla="*/ 2 h 39"/>
                    <a:gd name="T26" fmla="*/ 12 w 88"/>
                    <a:gd name="T27" fmla="*/ 1 h 39"/>
                    <a:gd name="T28" fmla="*/ 9 w 88"/>
                    <a:gd name="T29" fmla="*/ 1 h 39"/>
                    <a:gd name="T30" fmla="*/ 9 w 88"/>
                    <a:gd name="T31" fmla="*/ 1 h 39"/>
                    <a:gd name="T32" fmla="*/ 7 w 88"/>
                    <a:gd name="T33" fmla="*/ 1 h 39"/>
                    <a:gd name="T34" fmla="*/ 3 w 88"/>
                    <a:gd name="T35" fmla="*/ 0 h 39"/>
                    <a:gd name="T36" fmla="*/ 1 w 88"/>
                    <a:gd name="T37" fmla="*/ 1 h 39"/>
                    <a:gd name="T38" fmla="*/ 0 w 88"/>
                    <a:gd name="T39" fmla="*/ 3 h 39"/>
                    <a:gd name="T40" fmla="*/ 0 w 88"/>
                    <a:gd name="T41" fmla="*/ 3 h 39"/>
                    <a:gd name="T42" fmla="*/ 0 w 88"/>
                    <a:gd name="T43" fmla="*/ 10 h 39"/>
                    <a:gd name="T44" fmla="*/ 0 w 88"/>
                    <a:gd name="T45" fmla="*/ 17 h 39"/>
                    <a:gd name="T46" fmla="*/ 0 w 88"/>
                    <a:gd name="T47" fmla="*/ 24 h 39"/>
                    <a:gd name="T48" fmla="*/ 0 w 88"/>
                    <a:gd name="T49" fmla="*/ 29 h 39"/>
                    <a:gd name="T50" fmla="*/ 0 w 88"/>
                    <a:gd name="T51" fmla="*/ 29 h 39"/>
                    <a:gd name="T52" fmla="*/ 1 w 88"/>
                    <a:gd name="T53" fmla="*/ 31 h 39"/>
                    <a:gd name="T54" fmla="*/ 2 w 88"/>
                    <a:gd name="T55" fmla="*/ 34 h 39"/>
                    <a:gd name="T56" fmla="*/ 4 w 88"/>
                    <a:gd name="T57" fmla="*/ 35 h 39"/>
                    <a:gd name="T58" fmla="*/ 8 w 88"/>
                    <a:gd name="T59" fmla="*/ 36 h 39"/>
                    <a:gd name="T60" fmla="*/ 8 w 88"/>
                    <a:gd name="T61" fmla="*/ 36 h 39"/>
                    <a:gd name="T62" fmla="*/ 12 w 88"/>
                    <a:gd name="T63" fmla="*/ 36 h 39"/>
                    <a:gd name="T64" fmla="*/ 20 w 88"/>
                    <a:gd name="T65" fmla="*/ 37 h 39"/>
                    <a:gd name="T66" fmla="*/ 30 w 88"/>
                    <a:gd name="T67" fmla="*/ 37 h 39"/>
                    <a:gd name="T68" fmla="*/ 42 w 88"/>
                    <a:gd name="T69" fmla="*/ 39 h 39"/>
                    <a:gd name="T70" fmla="*/ 54 w 88"/>
                    <a:gd name="T71" fmla="*/ 39 h 39"/>
                    <a:gd name="T72" fmla="*/ 65 w 88"/>
                    <a:gd name="T73" fmla="*/ 39 h 39"/>
                    <a:gd name="T74" fmla="*/ 75 w 88"/>
                    <a:gd name="T75" fmla="*/ 37 h 39"/>
                    <a:gd name="T76" fmla="*/ 81 w 88"/>
                    <a:gd name="T77" fmla="*/ 36 h 39"/>
                    <a:gd name="T78" fmla="*/ 81 w 88"/>
                    <a:gd name="T79" fmla="*/ 36 h 39"/>
                    <a:gd name="T80" fmla="*/ 84 w 88"/>
                    <a:gd name="T81" fmla="*/ 35 h 39"/>
                    <a:gd name="T82" fmla="*/ 86 w 88"/>
                    <a:gd name="T83" fmla="*/ 34 h 39"/>
                    <a:gd name="T84" fmla="*/ 88 w 88"/>
                    <a:gd name="T85" fmla="*/ 31 h 39"/>
                    <a:gd name="T86" fmla="*/ 88 w 88"/>
                    <a:gd name="T87" fmla="*/ 28 h 39"/>
                    <a:gd name="T88" fmla="*/ 88 w 88"/>
                    <a:gd name="T89" fmla="*/ 28 h 39"/>
                    <a:gd name="T90" fmla="*/ 88 w 88"/>
                    <a:gd name="T91" fmla="*/ 23 h 39"/>
                    <a:gd name="T92" fmla="*/ 88 w 88"/>
                    <a:gd name="T93" fmla="*/ 15 h 39"/>
                    <a:gd name="T94" fmla="*/ 86 w 88"/>
                    <a:gd name="T95" fmla="*/ 8 h 39"/>
                    <a:gd name="T96" fmla="*/ 86 w 88"/>
                    <a:gd name="T97" fmla="*/ 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6" y="4"/>
                      </a:moveTo>
                      <a:lnTo>
                        <a:pt x="86" y="4"/>
                      </a:lnTo>
                      <a:lnTo>
                        <a:pt x="85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2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8" y="31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59" name="Freeform 518"/>
                <p:cNvSpPr>
                  <a:spLocks/>
                </p:cNvSpPr>
                <p:nvPr/>
              </p:nvSpPr>
              <p:spPr bwMode="auto">
                <a:xfrm>
                  <a:off x="2609" y="3526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6 w 89"/>
                    <a:gd name="T3" fmla="*/ 3 h 39"/>
                    <a:gd name="T4" fmla="*/ 83 w 89"/>
                    <a:gd name="T5" fmla="*/ 0 h 39"/>
                    <a:gd name="T6" fmla="*/ 81 w 89"/>
                    <a:gd name="T7" fmla="*/ 0 h 39"/>
                    <a:gd name="T8" fmla="*/ 76 w 89"/>
                    <a:gd name="T9" fmla="*/ 2 h 39"/>
                    <a:gd name="T10" fmla="*/ 68 w 89"/>
                    <a:gd name="T11" fmla="*/ 3 h 39"/>
                    <a:gd name="T12" fmla="*/ 59 w 89"/>
                    <a:gd name="T13" fmla="*/ 4 h 39"/>
                    <a:gd name="T14" fmla="*/ 48 w 89"/>
                    <a:gd name="T15" fmla="*/ 4 h 39"/>
                    <a:gd name="T16" fmla="*/ 38 w 89"/>
                    <a:gd name="T17" fmla="*/ 3 h 39"/>
                    <a:gd name="T18" fmla="*/ 27 w 89"/>
                    <a:gd name="T19" fmla="*/ 3 h 39"/>
                    <a:gd name="T20" fmla="*/ 19 w 89"/>
                    <a:gd name="T21" fmla="*/ 3 h 39"/>
                    <a:gd name="T22" fmla="*/ 13 w 89"/>
                    <a:gd name="T23" fmla="*/ 2 h 39"/>
                    <a:gd name="T24" fmla="*/ 10 w 89"/>
                    <a:gd name="T25" fmla="*/ 2 h 39"/>
                    <a:gd name="T26" fmla="*/ 7 w 89"/>
                    <a:gd name="T27" fmla="*/ 2 h 39"/>
                    <a:gd name="T28" fmla="*/ 4 w 89"/>
                    <a:gd name="T29" fmla="*/ 0 h 39"/>
                    <a:gd name="T30" fmla="*/ 2 w 89"/>
                    <a:gd name="T31" fmla="*/ 0 h 39"/>
                    <a:gd name="T32" fmla="*/ 1 w 89"/>
                    <a:gd name="T33" fmla="*/ 3 h 39"/>
                    <a:gd name="T34" fmla="*/ 0 w 89"/>
                    <a:gd name="T35" fmla="*/ 11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1 w 89"/>
                    <a:gd name="T41" fmla="*/ 30 h 39"/>
                    <a:gd name="T42" fmla="*/ 1 w 89"/>
                    <a:gd name="T43" fmla="*/ 32 h 39"/>
                    <a:gd name="T44" fmla="*/ 2 w 89"/>
                    <a:gd name="T45" fmla="*/ 34 h 39"/>
                    <a:gd name="T46" fmla="*/ 5 w 89"/>
                    <a:gd name="T47" fmla="*/ 36 h 39"/>
                    <a:gd name="T48" fmla="*/ 8 w 89"/>
                    <a:gd name="T49" fmla="*/ 37 h 39"/>
                    <a:gd name="T50" fmla="*/ 13 w 89"/>
                    <a:gd name="T51" fmla="*/ 37 h 39"/>
                    <a:gd name="T52" fmla="*/ 20 w 89"/>
                    <a:gd name="T53" fmla="*/ 38 h 39"/>
                    <a:gd name="T54" fmla="*/ 31 w 89"/>
                    <a:gd name="T55" fmla="*/ 38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8 h 39"/>
                    <a:gd name="T64" fmla="*/ 81 w 89"/>
                    <a:gd name="T65" fmla="*/ 37 h 39"/>
                    <a:gd name="T66" fmla="*/ 85 w 89"/>
                    <a:gd name="T67" fmla="*/ 36 h 39"/>
                    <a:gd name="T68" fmla="*/ 87 w 89"/>
                    <a:gd name="T69" fmla="*/ 34 h 39"/>
                    <a:gd name="T70" fmla="*/ 88 w 89"/>
                    <a:gd name="T71" fmla="*/ 32 h 39"/>
                    <a:gd name="T72" fmla="*/ 89 w 89"/>
                    <a:gd name="T73" fmla="*/ 29 h 39"/>
                    <a:gd name="T74" fmla="*/ 89 w 89"/>
                    <a:gd name="T75" fmla="*/ 24 h 39"/>
                    <a:gd name="T76" fmla="*/ 88 w 89"/>
                    <a:gd name="T77" fmla="*/ 16 h 39"/>
                    <a:gd name="T78" fmla="*/ 87 w 89"/>
                    <a:gd name="T79" fmla="*/ 9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9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0" name="Freeform 519"/>
                <p:cNvSpPr>
                  <a:spLocks/>
                </p:cNvSpPr>
                <p:nvPr/>
              </p:nvSpPr>
              <p:spPr bwMode="auto">
                <a:xfrm>
                  <a:off x="2609" y="3526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6 w 89"/>
                    <a:gd name="T5" fmla="*/ 3 h 39"/>
                    <a:gd name="T6" fmla="*/ 83 w 89"/>
                    <a:gd name="T7" fmla="*/ 0 h 39"/>
                    <a:gd name="T8" fmla="*/ 81 w 89"/>
                    <a:gd name="T9" fmla="*/ 0 h 39"/>
                    <a:gd name="T10" fmla="*/ 76 w 89"/>
                    <a:gd name="T11" fmla="*/ 2 h 39"/>
                    <a:gd name="T12" fmla="*/ 76 w 89"/>
                    <a:gd name="T13" fmla="*/ 2 h 39"/>
                    <a:gd name="T14" fmla="*/ 68 w 89"/>
                    <a:gd name="T15" fmla="*/ 3 h 39"/>
                    <a:gd name="T16" fmla="*/ 59 w 89"/>
                    <a:gd name="T17" fmla="*/ 4 h 39"/>
                    <a:gd name="T18" fmla="*/ 48 w 89"/>
                    <a:gd name="T19" fmla="*/ 4 h 39"/>
                    <a:gd name="T20" fmla="*/ 38 w 89"/>
                    <a:gd name="T21" fmla="*/ 3 h 39"/>
                    <a:gd name="T22" fmla="*/ 27 w 89"/>
                    <a:gd name="T23" fmla="*/ 3 h 39"/>
                    <a:gd name="T24" fmla="*/ 19 w 89"/>
                    <a:gd name="T25" fmla="*/ 3 h 39"/>
                    <a:gd name="T26" fmla="*/ 13 w 89"/>
                    <a:gd name="T27" fmla="*/ 2 h 39"/>
                    <a:gd name="T28" fmla="*/ 10 w 89"/>
                    <a:gd name="T29" fmla="*/ 2 h 39"/>
                    <a:gd name="T30" fmla="*/ 10 w 89"/>
                    <a:gd name="T31" fmla="*/ 2 h 39"/>
                    <a:gd name="T32" fmla="*/ 7 w 89"/>
                    <a:gd name="T33" fmla="*/ 2 h 39"/>
                    <a:gd name="T34" fmla="*/ 4 w 89"/>
                    <a:gd name="T35" fmla="*/ 0 h 39"/>
                    <a:gd name="T36" fmla="*/ 2 w 89"/>
                    <a:gd name="T37" fmla="*/ 0 h 39"/>
                    <a:gd name="T38" fmla="*/ 1 w 89"/>
                    <a:gd name="T39" fmla="*/ 3 h 39"/>
                    <a:gd name="T40" fmla="*/ 1 w 89"/>
                    <a:gd name="T41" fmla="*/ 3 h 39"/>
                    <a:gd name="T42" fmla="*/ 0 w 89"/>
                    <a:gd name="T43" fmla="*/ 11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1 w 89"/>
                    <a:gd name="T49" fmla="*/ 30 h 39"/>
                    <a:gd name="T50" fmla="*/ 1 w 89"/>
                    <a:gd name="T51" fmla="*/ 30 h 39"/>
                    <a:gd name="T52" fmla="*/ 1 w 89"/>
                    <a:gd name="T53" fmla="*/ 32 h 39"/>
                    <a:gd name="T54" fmla="*/ 2 w 89"/>
                    <a:gd name="T55" fmla="*/ 34 h 39"/>
                    <a:gd name="T56" fmla="*/ 5 w 89"/>
                    <a:gd name="T57" fmla="*/ 36 h 39"/>
                    <a:gd name="T58" fmla="*/ 8 w 89"/>
                    <a:gd name="T59" fmla="*/ 37 h 39"/>
                    <a:gd name="T60" fmla="*/ 8 w 89"/>
                    <a:gd name="T61" fmla="*/ 37 h 39"/>
                    <a:gd name="T62" fmla="*/ 13 w 89"/>
                    <a:gd name="T63" fmla="*/ 37 h 39"/>
                    <a:gd name="T64" fmla="*/ 20 w 89"/>
                    <a:gd name="T65" fmla="*/ 38 h 39"/>
                    <a:gd name="T66" fmla="*/ 31 w 89"/>
                    <a:gd name="T67" fmla="*/ 38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8 h 39"/>
                    <a:gd name="T76" fmla="*/ 81 w 89"/>
                    <a:gd name="T77" fmla="*/ 37 h 39"/>
                    <a:gd name="T78" fmla="*/ 81 w 89"/>
                    <a:gd name="T79" fmla="*/ 37 h 39"/>
                    <a:gd name="T80" fmla="*/ 85 w 89"/>
                    <a:gd name="T81" fmla="*/ 36 h 39"/>
                    <a:gd name="T82" fmla="*/ 87 w 89"/>
                    <a:gd name="T83" fmla="*/ 34 h 39"/>
                    <a:gd name="T84" fmla="*/ 88 w 89"/>
                    <a:gd name="T85" fmla="*/ 32 h 39"/>
                    <a:gd name="T86" fmla="*/ 89 w 89"/>
                    <a:gd name="T87" fmla="*/ 29 h 39"/>
                    <a:gd name="T88" fmla="*/ 89 w 89"/>
                    <a:gd name="T89" fmla="*/ 29 h 39"/>
                    <a:gd name="T90" fmla="*/ 89 w 89"/>
                    <a:gd name="T91" fmla="*/ 24 h 39"/>
                    <a:gd name="T92" fmla="*/ 88 w 89"/>
                    <a:gd name="T93" fmla="*/ 16 h 39"/>
                    <a:gd name="T94" fmla="*/ 87 w 89"/>
                    <a:gd name="T95" fmla="*/ 9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9"/>
                      </a:lnTo>
                      <a:lnTo>
                        <a:pt x="89" y="29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1" name="Freeform 520"/>
                <p:cNvSpPr>
                  <a:spLocks/>
                </p:cNvSpPr>
                <p:nvPr/>
              </p:nvSpPr>
              <p:spPr bwMode="auto">
                <a:xfrm>
                  <a:off x="2493" y="3524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6 w 89"/>
                    <a:gd name="T3" fmla="*/ 2 h 39"/>
                    <a:gd name="T4" fmla="*/ 84 w 89"/>
                    <a:gd name="T5" fmla="*/ 0 h 39"/>
                    <a:gd name="T6" fmla="*/ 81 w 89"/>
                    <a:gd name="T7" fmla="*/ 0 h 39"/>
                    <a:gd name="T8" fmla="*/ 76 w 89"/>
                    <a:gd name="T9" fmla="*/ 1 h 39"/>
                    <a:gd name="T10" fmla="*/ 68 w 89"/>
                    <a:gd name="T11" fmla="*/ 2 h 39"/>
                    <a:gd name="T12" fmla="*/ 59 w 89"/>
                    <a:gd name="T13" fmla="*/ 4 h 39"/>
                    <a:gd name="T14" fmla="*/ 48 w 89"/>
                    <a:gd name="T15" fmla="*/ 4 h 39"/>
                    <a:gd name="T16" fmla="*/ 37 w 89"/>
                    <a:gd name="T17" fmla="*/ 2 h 39"/>
                    <a:gd name="T18" fmla="*/ 27 w 89"/>
                    <a:gd name="T19" fmla="*/ 2 h 39"/>
                    <a:gd name="T20" fmla="*/ 19 w 89"/>
                    <a:gd name="T21" fmla="*/ 2 h 39"/>
                    <a:gd name="T22" fmla="*/ 13 w 89"/>
                    <a:gd name="T23" fmla="*/ 1 h 39"/>
                    <a:gd name="T24" fmla="*/ 9 w 89"/>
                    <a:gd name="T25" fmla="*/ 1 h 39"/>
                    <a:gd name="T26" fmla="*/ 7 w 89"/>
                    <a:gd name="T27" fmla="*/ 1 h 39"/>
                    <a:gd name="T28" fmla="*/ 3 w 89"/>
                    <a:gd name="T29" fmla="*/ 0 h 39"/>
                    <a:gd name="T30" fmla="*/ 2 w 89"/>
                    <a:gd name="T31" fmla="*/ 1 h 39"/>
                    <a:gd name="T32" fmla="*/ 1 w 89"/>
                    <a:gd name="T33" fmla="*/ 4 h 39"/>
                    <a:gd name="T34" fmla="*/ 0 w 89"/>
                    <a:gd name="T35" fmla="*/ 11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1 w 89"/>
                    <a:gd name="T41" fmla="*/ 29 h 39"/>
                    <a:gd name="T42" fmla="*/ 1 w 89"/>
                    <a:gd name="T43" fmla="*/ 32 h 39"/>
                    <a:gd name="T44" fmla="*/ 2 w 89"/>
                    <a:gd name="T45" fmla="*/ 34 h 39"/>
                    <a:gd name="T46" fmla="*/ 5 w 89"/>
                    <a:gd name="T47" fmla="*/ 35 h 39"/>
                    <a:gd name="T48" fmla="*/ 8 w 89"/>
                    <a:gd name="T49" fmla="*/ 36 h 39"/>
                    <a:gd name="T50" fmla="*/ 13 w 89"/>
                    <a:gd name="T51" fmla="*/ 36 h 39"/>
                    <a:gd name="T52" fmla="*/ 20 w 89"/>
                    <a:gd name="T53" fmla="*/ 38 h 39"/>
                    <a:gd name="T54" fmla="*/ 30 w 89"/>
                    <a:gd name="T55" fmla="*/ 38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8 h 39"/>
                    <a:gd name="T64" fmla="*/ 81 w 89"/>
                    <a:gd name="T65" fmla="*/ 36 h 39"/>
                    <a:gd name="T66" fmla="*/ 84 w 89"/>
                    <a:gd name="T67" fmla="*/ 35 h 39"/>
                    <a:gd name="T68" fmla="*/ 87 w 89"/>
                    <a:gd name="T69" fmla="*/ 34 h 39"/>
                    <a:gd name="T70" fmla="*/ 88 w 89"/>
                    <a:gd name="T71" fmla="*/ 32 h 39"/>
                    <a:gd name="T72" fmla="*/ 89 w 89"/>
                    <a:gd name="T73" fmla="*/ 28 h 39"/>
                    <a:gd name="T74" fmla="*/ 89 w 89"/>
                    <a:gd name="T75" fmla="*/ 24 h 39"/>
                    <a:gd name="T76" fmla="*/ 88 w 89"/>
                    <a:gd name="T77" fmla="*/ 15 h 39"/>
                    <a:gd name="T78" fmla="*/ 87 w 89"/>
                    <a:gd name="T79" fmla="*/ 8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2" name="Freeform 521"/>
                <p:cNvSpPr>
                  <a:spLocks/>
                </p:cNvSpPr>
                <p:nvPr/>
              </p:nvSpPr>
              <p:spPr bwMode="auto">
                <a:xfrm>
                  <a:off x="2493" y="3524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6 w 89"/>
                    <a:gd name="T5" fmla="*/ 2 h 39"/>
                    <a:gd name="T6" fmla="*/ 84 w 89"/>
                    <a:gd name="T7" fmla="*/ 0 h 39"/>
                    <a:gd name="T8" fmla="*/ 81 w 89"/>
                    <a:gd name="T9" fmla="*/ 0 h 39"/>
                    <a:gd name="T10" fmla="*/ 76 w 89"/>
                    <a:gd name="T11" fmla="*/ 1 h 39"/>
                    <a:gd name="T12" fmla="*/ 76 w 89"/>
                    <a:gd name="T13" fmla="*/ 1 h 39"/>
                    <a:gd name="T14" fmla="*/ 68 w 89"/>
                    <a:gd name="T15" fmla="*/ 2 h 39"/>
                    <a:gd name="T16" fmla="*/ 59 w 89"/>
                    <a:gd name="T17" fmla="*/ 4 h 39"/>
                    <a:gd name="T18" fmla="*/ 48 w 89"/>
                    <a:gd name="T19" fmla="*/ 4 h 39"/>
                    <a:gd name="T20" fmla="*/ 37 w 89"/>
                    <a:gd name="T21" fmla="*/ 2 h 39"/>
                    <a:gd name="T22" fmla="*/ 27 w 89"/>
                    <a:gd name="T23" fmla="*/ 2 h 39"/>
                    <a:gd name="T24" fmla="*/ 19 w 89"/>
                    <a:gd name="T25" fmla="*/ 2 h 39"/>
                    <a:gd name="T26" fmla="*/ 13 w 89"/>
                    <a:gd name="T27" fmla="*/ 1 h 39"/>
                    <a:gd name="T28" fmla="*/ 9 w 89"/>
                    <a:gd name="T29" fmla="*/ 1 h 39"/>
                    <a:gd name="T30" fmla="*/ 9 w 89"/>
                    <a:gd name="T31" fmla="*/ 1 h 39"/>
                    <a:gd name="T32" fmla="*/ 7 w 89"/>
                    <a:gd name="T33" fmla="*/ 1 h 39"/>
                    <a:gd name="T34" fmla="*/ 3 w 89"/>
                    <a:gd name="T35" fmla="*/ 0 h 39"/>
                    <a:gd name="T36" fmla="*/ 2 w 89"/>
                    <a:gd name="T37" fmla="*/ 1 h 39"/>
                    <a:gd name="T38" fmla="*/ 1 w 89"/>
                    <a:gd name="T39" fmla="*/ 4 h 39"/>
                    <a:gd name="T40" fmla="*/ 1 w 89"/>
                    <a:gd name="T41" fmla="*/ 4 h 39"/>
                    <a:gd name="T42" fmla="*/ 0 w 89"/>
                    <a:gd name="T43" fmla="*/ 11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1 w 89"/>
                    <a:gd name="T49" fmla="*/ 29 h 39"/>
                    <a:gd name="T50" fmla="*/ 1 w 89"/>
                    <a:gd name="T51" fmla="*/ 29 h 39"/>
                    <a:gd name="T52" fmla="*/ 1 w 89"/>
                    <a:gd name="T53" fmla="*/ 32 h 39"/>
                    <a:gd name="T54" fmla="*/ 2 w 89"/>
                    <a:gd name="T55" fmla="*/ 34 h 39"/>
                    <a:gd name="T56" fmla="*/ 5 w 89"/>
                    <a:gd name="T57" fmla="*/ 35 h 39"/>
                    <a:gd name="T58" fmla="*/ 8 w 89"/>
                    <a:gd name="T59" fmla="*/ 36 h 39"/>
                    <a:gd name="T60" fmla="*/ 8 w 89"/>
                    <a:gd name="T61" fmla="*/ 36 h 39"/>
                    <a:gd name="T62" fmla="*/ 13 w 89"/>
                    <a:gd name="T63" fmla="*/ 36 h 39"/>
                    <a:gd name="T64" fmla="*/ 20 w 89"/>
                    <a:gd name="T65" fmla="*/ 38 h 39"/>
                    <a:gd name="T66" fmla="*/ 30 w 89"/>
                    <a:gd name="T67" fmla="*/ 38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8 h 39"/>
                    <a:gd name="T76" fmla="*/ 81 w 89"/>
                    <a:gd name="T77" fmla="*/ 36 h 39"/>
                    <a:gd name="T78" fmla="*/ 81 w 89"/>
                    <a:gd name="T79" fmla="*/ 36 h 39"/>
                    <a:gd name="T80" fmla="*/ 84 w 89"/>
                    <a:gd name="T81" fmla="*/ 35 h 39"/>
                    <a:gd name="T82" fmla="*/ 87 w 89"/>
                    <a:gd name="T83" fmla="*/ 34 h 39"/>
                    <a:gd name="T84" fmla="*/ 88 w 89"/>
                    <a:gd name="T85" fmla="*/ 32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4 h 39"/>
                    <a:gd name="T92" fmla="*/ 88 w 89"/>
                    <a:gd name="T93" fmla="*/ 15 h 39"/>
                    <a:gd name="T94" fmla="*/ 87 w 89"/>
                    <a:gd name="T95" fmla="*/ 8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3" name="Freeform 522"/>
                <p:cNvSpPr>
                  <a:spLocks/>
                </p:cNvSpPr>
                <p:nvPr/>
              </p:nvSpPr>
              <p:spPr bwMode="auto">
                <a:xfrm>
                  <a:off x="2370" y="3523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2 h 39"/>
                    <a:gd name="T4" fmla="*/ 84 w 89"/>
                    <a:gd name="T5" fmla="*/ 0 h 39"/>
                    <a:gd name="T6" fmla="*/ 81 w 89"/>
                    <a:gd name="T7" fmla="*/ 0 h 39"/>
                    <a:gd name="T8" fmla="*/ 76 w 89"/>
                    <a:gd name="T9" fmla="*/ 1 h 39"/>
                    <a:gd name="T10" fmla="*/ 68 w 89"/>
                    <a:gd name="T11" fmla="*/ 2 h 39"/>
                    <a:gd name="T12" fmla="*/ 58 w 89"/>
                    <a:gd name="T13" fmla="*/ 3 h 39"/>
                    <a:gd name="T14" fmla="*/ 48 w 89"/>
                    <a:gd name="T15" fmla="*/ 3 h 39"/>
                    <a:gd name="T16" fmla="*/ 37 w 89"/>
                    <a:gd name="T17" fmla="*/ 2 h 39"/>
                    <a:gd name="T18" fmla="*/ 27 w 89"/>
                    <a:gd name="T19" fmla="*/ 2 h 39"/>
                    <a:gd name="T20" fmla="*/ 18 w 89"/>
                    <a:gd name="T21" fmla="*/ 2 h 39"/>
                    <a:gd name="T22" fmla="*/ 13 w 89"/>
                    <a:gd name="T23" fmla="*/ 1 h 39"/>
                    <a:gd name="T24" fmla="*/ 9 w 89"/>
                    <a:gd name="T25" fmla="*/ 1 h 39"/>
                    <a:gd name="T26" fmla="*/ 7 w 89"/>
                    <a:gd name="T27" fmla="*/ 1 h 39"/>
                    <a:gd name="T28" fmla="*/ 4 w 89"/>
                    <a:gd name="T29" fmla="*/ 0 h 39"/>
                    <a:gd name="T30" fmla="*/ 2 w 89"/>
                    <a:gd name="T31" fmla="*/ 1 h 39"/>
                    <a:gd name="T32" fmla="*/ 1 w 89"/>
                    <a:gd name="T33" fmla="*/ 3 h 39"/>
                    <a:gd name="T34" fmla="*/ 0 w 89"/>
                    <a:gd name="T35" fmla="*/ 10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1 w 89"/>
                    <a:gd name="T41" fmla="*/ 29 h 39"/>
                    <a:gd name="T42" fmla="*/ 2 w 89"/>
                    <a:gd name="T43" fmla="*/ 32 h 39"/>
                    <a:gd name="T44" fmla="*/ 3 w 89"/>
                    <a:gd name="T45" fmla="*/ 34 h 39"/>
                    <a:gd name="T46" fmla="*/ 4 w 89"/>
                    <a:gd name="T47" fmla="*/ 35 h 39"/>
                    <a:gd name="T48" fmla="*/ 8 w 89"/>
                    <a:gd name="T49" fmla="*/ 36 h 39"/>
                    <a:gd name="T50" fmla="*/ 13 w 89"/>
                    <a:gd name="T51" fmla="*/ 36 h 39"/>
                    <a:gd name="T52" fmla="*/ 20 w 89"/>
                    <a:gd name="T53" fmla="*/ 37 h 39"/>
                    <a:gd name="T54" fmla="*/ 30 w 89"/>
                    <a:gd name="T55" fmla="*/ 37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5 w 89"/>
                    <a:gd name="T61" fmla="*/ 39 h 39"/>
                    <a:gd name="T62" fmla="*/ 75 w 89"/>
                    <a:gd name="T63" fmla="*/ 37 h 39"/>
                    <a:gd name="T64" fmla="*/ 81 w 89"/>
                    <a:gd name="T65" fmla="*/ 36 h 39"/>
                    <a:gd name="T66" fmla="*/ 84 w 89"/>
                    <a:gd name="T67" fmla="*/ 35 h 39"/>
                    <a:gd name="T68" fmla="*/ 87 w 89"/>
                    <a:gd name="T69" fmla="*/ 34 h 39"/>
                    <a:gd name="T70" fmla="*/ 88 w 89"/>
                    <a:gd name="T71" fmla="*/ 32 h 39"/>
                    <a:gd name="T72" fmla="*/ 89 w 89"/>
                    <a:gd name="T73" fmla="*/ 28 h 39"/>
                    <a:gd name="T74" fmla="*/ 89 w 89"/>
                    <a:gd name="T75" fmla="*/ 23 h 39"/>
                    <a:gd name="T76" fmla="*/ 88 w 89"/>
                    <a:gd name="T77" fmla="*/ 15 h 39"/>
                    <a:gd name="T78" fmla="*/ 87 w 89"/>
                    <a:gd name="T79" fmla="*/ 8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4" name="Freeform 523"/>
                <p:cNvSpPr>
                  <a:spLocks/>
                </p:cNvSpPr>
                <p:nvPr/>
              </p:nvSpPr>
              <p:spPr bwMode="auto">
                <a:xfrm>
                  <a:off x="2370" y="3523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7 w 89"/>
                    <a:gd name="T5" fmla="*/ 2 h 39"/>
                    <a:gd name="T6" fmla="*/ 84 w 89"/>
                    <a:gd name="T7" fmla="*/ 0 h 39"/>
                    <a:gd name="T8" fmla="*/ 81 w 89"/>
                    <a:gd name="T9" fmla="*/ 0 h 39"/>
                    <a:gd name="T10" fmla="*/ 76 w 89"/>
                    <a:gd name="T11" fmla="*/ 1 h 39"/>
                    <a:gd name="T12" fmla="*/ 76 w 89"/>
                    <a:gd name="T13" fmla="*/ 1 h 39"/>
                    <a:gd name="T14" fmla="*/ 68 w 89"/>
                    <a:gd name="T15" fmla="*/ 2 h 39"/>
                    <a:gd name="T16" fmla="*/ 58 w 89"/>
                    <a:gd name="T17" fmla="*/ 3 h 39"/>
                    <a:gd name="T18" fmla="*/ 48 w 89"/>
                    <a:gd name="T19" fmla="*/ 3 h 39"/>
                    <a:gd name="T20" fmla="*/ 37 w 89"/>
                    <a:gd name="T21" fmla="*/ 2 h 39"/>
                    <a:gd name="T22" fmla="*/ 27 w 89"/>
                    <a:gd name="T23" fmla="*/ 2 h 39"/>
                    <a:gd name="T24" fmla="*/ 18 w 89"/>
                    <a:gd name="T25" fmla="*/ 2 h 39"/>
                    <a:gd name="T26" fmla="*/ 13 w 89"/>
                    <a:gd name="T27" fmla="*/ 1 h 39"/>
                    <a:gd name="T28" fmla="*/ 9 w 89"/>
                    <a:gd name="T29" fmla="*/ 1 h 39"/>
                    <a:gd name="T30" fmla="*/ 9 w 89"/>
                    <a:gd name="T31" fmla="*/ 1 h 39"/>
                    <a:gd name="T32" fmla="*/ 7 w 89"/>
                    <a:gd name="T33" fmla="*/ 1 h 39"/>
                    <a:gd name="T34" fmla="*/ 4 w 89"/>
                    <a:gd name="T35" fmla="*/ 0 h 39"/>
                    <a:gd name="T36" fmla="*/ 2 w 89"/>
                    <a:gd name="T37" fmla="*/ 1 h 39"/>
                    <a:gd name="T38" fmla="*/ 1 w 89"/>
                    <a:gd name="T39" fmla="*/ 3 h 39"/>
                    <a:gd name="T40" fmla="*/ 1 w 89"/>
                    <a:gd name="T41" fmla="*/ 3 h 39"/>
                    <a:gd name="T42" fmla="*/ 0 w 89"/>
                    <a:gd name="T43" fmla="*/ 10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1 w 89"/>
                    <a:gd name="T49" fmla="*/ 29 h 39"/>
                    <a:gd name="T50" fmla="*/ 1 w 89"/>
                    <a:gd name="T51" fmla="*/ 29 h 39"/>
                    <a:gd name="T52" fmla="*/ 2 w 89"/>
                    <a:gd name="T53" fmla="*/ 32 h 39"/>
                    <a:gd name="T54" fmla="*/ 3 w 89"/>
                    <a:gd name="T55" fmla="*/ 34 h 39"/>
                    <a:gd name="T56" fmla="*/ 4 w 89"/>
                    <a:gd name="T57" fmla="*/ 35 h 39"/>
                    <a:gd name="T58" fmla="*/ 8 w 89"/>
                    <a:gd name="T59" fmla="*/ 36 h 39"/>
                    <a:gd name="T60" fmla="*/ 8 w 89"/>
                    <a:gd name="T61" fmla="*/ 36 h 39"/>
                    <a:gd name="T62" fmla="*/ 13 w 89"/>
                    <a:gd name="T63" fmla="*/ 36 h 39"/>
                    <a:gd name="T64" fmla="*/ 20 w 89"/>
                    <a:gd name="T65" fmla="*/ 37 h 39"/>
                    <a:gd name="T66" fmla="*/ 30 w 89"/>
                    <a:gd name="T67" fmla="*/ 37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5 w 89"/>
                    <a:gd name="T73" fmla="*/ 39 h 39"/>
                    <a:gd name="T74" fmla="*/ 75 w 89"/>
                    <a:gd name="T75" fmla="*/ 37 h 39"/>
                    <a:gd name="T76" fmla="*/ 81 w 89"/>
                    <a:gd name="T77" fmla="*/ 36 h 39"/>
                    <a:gd name="T78" fmla="*/ 81 w 89"/>
                    <a:gd name="T79" fmla="*/ 36 h 39"/>
                    <a:gd name="T80" fmla="*/ 84 w 89"/>
                    <a:gd name="T81" fmla="*/ 35 h 39"/>
                    <a:gd name="T82" fmla="*/ 87 w 89"/>
                    <a:gd name="T83" fmla="*/ 34 h 39"/>
                    <a:gd name="T84" fmla="*/ 88 w 89"/>
                    <a:gd name="T85" fmla="*/ 32 h 39"/>
                    <a:gd name="T86" fmla="*/ 89 w 89"/>
                    <a:gd name="T87" fmla="*/ 28 h 39"/>
                    <a:gd name="T88" fmla="*/ 89 w 89"/>
                    <a:gd name="T89" fmla="*/ 28 h 39"/>
                    <a:gd name="T90" fmla="*/ 89 w 89"/>
                    <a:gd name="T91" fmla="*/ 23 h 39"/>
                    <a:gd name="T92" fmla="*/ 88 w 89"/>
                    <a:gd name="T93" fmla="*/ 15 h 39"/>
                    <a:gd name="T94" fmla="*/ 87 w 89"/>
                    <a:gd name="T95" fmla="*/ 8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7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5" name="Freeform 524"/>
                <p:cNvSpPr>
                  <a:spLocks/>
                </p:cNvSpPr>
                <p:nvPr/>
              </p:nvSpPr>
              <p:spPr bwMode="auto">
                <a:xfrm>
                  <a:off x="2252" y="3522"/>
                  <a:ext cx="89" cy="38"/>
                </a:xfrm>
                <a:custGeom>
                  <a:avLst/>
                  <a:gdLst>
                    <a:gd name="T0" fmla="*/ 88 w 89"/>
                    <a:gd name="T1" fmla="*/ 4 h 38"/>
                    <a:gd name="T2" fmla="*/ 87 w 89"/>
                    <a:gd name="T3" fmla="*/ 2 h 38"/>
                    <a:gd name="T4" fmla="*/ 85 w 89"/>
                    <a:gd name="T5" fmla="*/ 0 h 38"/>
                    <a:gd name="T6" fmla="*/ 81 w 89"/>
                    <a:gd name="T7" fmla="*/ 0 h 38"/>
                    <a:gd name="T8" fmla="*/ 77 w 89"/>
                    <a:gd name="T9" fmla="*/ 1 h 38"/>
                    <a:gd name="T10" fmla="*/ 68 w 89"/>
                    <a:gd name="T11" fmla="*/ 2 h 38"/>
                    <a:gd name="T12" fmla="*/ 59 w 89"/>
                    <a:gd name="T13" fmla="*/ 3 h 38"/>
                    <a:gd name="T14" fmla="*/ 48 w 89"/>
                    <a:gd name="T15" fmla="*/ 3 h 38"/>
                    <a:gd name="T16" fmla="*/ 38 w 89"/>
                    <a:gd name="T17" fmla="*/ 2 h 38"/>
                    <a:gd name="T18" fmla="*/ 27 w 89"/>
                    <a:gd name="T19" fmla="*/ 2 h 38"/>
                    <a:gd name="T20" fmla="*/ 19 w 89"/>
                    <a:gd name="T21" fmla="*/ 2 h 38"/>
                    <a:gd name="T22" fmla="*/ 13 w 89"/>
                    <a:gd name="T23" fmla="*/ 1 h 38"/>
                    <a:gd name="T24" fmla="*/ 11 w 89"/>
                    <a:gd name="T25" fmla="*/ 1 h 38"/>
                    <a:gd name="T26" fmla="*/ 7 w 89"/>
                    <a:gd name="T27" fmla="*/ 1 h 38"/>
                    <a:gd name="T28" fmla="*/ 5 w 89"/>
                    <a:gd name="T29" fmla="*/ 0 h 38"/>
                    <a:gd name="T30" fmla="*/ 3 w 89"/>
                    <a:gd name="T31" fmla="*/ 0 h 38"/>
                    <a:gd name="T32" fmla="*/ 1 w 89"/>
                    <a:gd name="T33" fmla="*/ 2 h 38"/>
                    <a:gd name="T34" fmla="*/ 0 w 89"/>
                    <a:gd name="T35" fmla="*/ 10 h 38"/>
                    <a:gd name="T36" fmla="*/ 0 w 89"/>
                    <a:gd name="T37" fmla="*/ 17 h 38"/>
                    <a:gd name="T38" fmla="*/ 0 w 89"/>
                    <a:gd name="T39" fmla="*/ 24 h 38"/>
                    <a:gd name="T40" fmla="*/ 1 w 89"/>
                    <a:gd name="T41" fmla="*/ 29 h 38"/>
                    <a:gd name="T42" fmla="*/ 3 w 89"/>
                    <a:gd name="T43" fmla="*/ 31 h 38"/>
                    <a:gd name="T44" fmla="*/ 4 w 89"/>
                    <a:gd name="T45" fmla="*/ 34 h 38"/>
                    <a:gd name="T46" fmla="*/ 5 w 89"/>
                    <a:gd name="T47" fmla="*/ 35 h 38"/>
                    <a:gd name="T48" fmla="*/ 8 w 89"/>
                    <a:gd name="T49" fmla="*/ 36 h 38"/>
                    <a:gd name="T50" fmla="*/ 13 w 89"/>
                    <a:gd name="T51" fmla="*/ 36 h 38"/>
                    <a:gd name="T52" fmla="*/ 21 w 89"/>
                    <a:gd name="T53" fmla="*/ 37 h 38"/>
                    <a:gd name="T54" fmla="*/ 32 w 89"/>
                    <a:gd name="T55" fmla="*/ 37 h 38"/>
                    <a:gd name="T56" fmla="*/ 44 w 89"/>
                    <a:gd name="T57" fmla="*/ 38 h 38"/>
                    <a:gd name="T58" fmla="*/ 55 w 89"/>
                    <a:gd name="T59" fmla="*/ 38 h 38"/>
                    <a:gd name="T60" fmla="*/ 66 w 89"/>
                    <a:gd name="T61" fmla="*/ 38 h 38"/>
                    <a:gd name="T62" fmla="*/ 75 w 89"/>
                    <a:gd name="T63" fmla="*/ 37 h 38"/>
                    <a:gd name="T64" fmla="*/ 81 w 89"/>
                    <a:gd name="T65" fmla="*/ 36 h 38"/>
                    <a:gd name="T66" fmla="*/ 85 w 89"/>
                    <a:gd name="T67" fmla="*/ 35 h 38"/>
                    <a:gd name="T68" fmla="*/ 87 w 89"/>
                    <a:gd name="T69" fmla="*/ 34 h 38"/>
                    <a:gd name="T70" fmla="*/ 89 w 89"/>
                    <a:gd name="T71" fmla="*/ 31 h 38"/>
                    <a:gd name="T72" fmla="*/ 89 w 89"/>
                    <a:gd name="T73" fmla="*/ 28 h 38"/>
                    <a:gd name="T74" fmla="*/ 89 w 89"/>
                    <a:gd name="T75" fmla="*/ 23 h 38"/>
                    <a:gd name="T76" fmla="*/ 89 w 89"/>
                    <a:gd name="T77" fmla="*/ 15 h 38"/>
                    <a:gd name="T78" fmla="*/ 88 w 89"/>
                    <a:gd name="T79" fmla="*/ 8 h 38"/>
                    <a:gd name="T80" fmla="*/ 88 w 89"/>
                    <a:gd name="T81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8">
                      <a:moveTo>
                        <a:pt x="88" y="4"/>
                      </a:moveTo>
                      <a:lnTo>
                        <a:pt x="87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7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3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1" y="37"/>
                      </a:lnTo>
                      <a:lnTo>
                        <a:pt x="32" y="37"/>
                      </a:lnTo>
                      <a:lnTo>
                        <a:pt x="44" y="38"/>
                      </a:lnTo>
                      <a:lnTo>
                        <a:pt x="55" y="38"/>
                      </a:lnTo>
                      <a:lnTo>
                        <a:pt x="66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9" y="31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9" y="15"/>
                      </a:lnTo>
                      <a:lnTo>
                        <a:pt x="88" y="8"/>
                      </a:lnTo>
                      <a:lnTo>
                        <a:pt x="88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6" name="Freeform 525"/>
                <p:cNvSpPr>
                  <a:spLocks/>
                </p:cNvSpPr>
                <p:nvPr/>
              </p:nvSpPr>
              <p:spPr bwMode="auto">
                <a:xfrm>
                  <a:off x="2252" y="3522"/>
                  <a:ext cx="89" cy="38"/>
                </a:xfrm>
                <a:custGeom>
                  <a:avLst/>
                  <a:gdLst>
                    <a:gd name="T0" fmla="*/ 88 w 89"/>
                    <a:gd name="T1" fmla="*/ 4 h 38"/>
                    <a:gd name="T2" fmla="*/ 88 w 89"/>
                    <a:gd name="T3" fmla="*/ 4 h 38"/>
                    <a:gd name="T4" fmla="*/ 87 w 89"/>
                    <a:gd name="T5" fmla="*/ 2 h 38"/>
                    <a:gd name="T6" fmla="*/ 85 w 89"/>
                    <a:gd name="T7" fmla="*/ 0 h 38"/>
                    <a:gd name="T8" fmla="*/ 81 w 89"/>
                    <a:gd name="T9" fmla="*/ 0 h 38"/>
                    <a:gd name="T10" fmla="*/ 77 w 89"/>
                    <a:gd name="T11" fmla="*/ 1 h 38"/>
                    <a:gd name="T12" fmla="*/ 77 w 89"/>
                    <a:gd name="T13" fmla="*/ 1 h 38"/>
                    <a:gd name="T14" fmla="*/ 68 w 89"/>
                    <a:gd name="T15" fmla="*/ 2 h 38"/>
                    <a:gd name="T16" fmla="*/ 59 w 89"/>
                    <a:gd name="T17" fmla="*/ 3 h 38"/>
                    <a:gd name="T18" fmla="*/ 48 w 89"/>
                    <a:gd name="T19" fmla="*/ 3 h 38"/>
                    <a:gd name="T20" fmla="*/ 38 w 89"/>
                    <a:gd name="T21" fmla="*/ 2 h 38"/>
                    <a:gd name="T22" fmla="*/ 27 w 89"/>
                    <a:gd name="T23" fmla="*/ 2 h 38"/>
                    <a:gd name="T24" fmla="*/ 19 w 89"/>
                    <a:gd name="T25" fmla="*/ 2 h 38"/>
                    <a:gd name="T26" fmla="*/ 13 w 89"/>
                    <a:gd name="T27" fmla="*/ 1 h 38"/>
                    <a:gd name="T28" fmla="*/ 11 w 89"/>
                    <a:gd name="T29" fmla="*/ 1 h 38"/>
                    <a:gd name="T30" fmla="*/ 11 w 89"/>
                    <a:gd name="T31" fmla="*/ 1 h 38"/>
                    <a:gd name="T32" fmla="*/ 7 w 89"/>
                    <a:gd name="T33" fmla="*/ 1 h 38"/>
                    <a:gd name="T34" fmla="*/ 5 w 89"/>
                    <a:gd name="T35" fmla="*/ 0 h 38"/>
                    <a:gd name="T36" fmla="*/ 3 w 89"/>
                    <a:gd name="T37" fmla="*/ 0 h 38"/>
                    <a:gd name="T38" fmla="*/ 1 w 89"/>
                    <a:gd name="T39" fmla="*/ 2 h 38"/>
                    <a:gd name="T40" fmla="*/ 1 w 89"/>
                    <a:gd name="T41" fmla="*/ 2 h 38"/>
                    <a:gd name="T42" fmla="*/ 0 w 89"/>
                    <a:gd name="T43" fmla="*/ 10 h 38"/>
                    <a:gd name="T44" fmla="*/ 0 w 89"/>
                    <a:gd name="T45" fmla="*/ 17 h 38"/>
                    <a:gd name="T46" fmla="*/ 0 w 89"/>
                    <a:gd name="T47" fmla="*/ 24 h 38"/>
                    <a:gd name="T48" fmla="*/ 1 w 89"/>
                    <a:gd name="T49" fmla="*/ 29 h 38"/>
                    <a:gd name="T50" fmla="*/ 1 w 89"/>
                    <a:gd name="T51" fmla="*/ 29 h 38"/>
                    <a:gd name="T52" fmla="*/ 3 w 89"/>
                    <a:gd name="T53" fmla="*/ 31 h 38"/>
                    <a:gd name="T54" fmla="*/ 4 w 89"/>
                    <a:gd name="T55" fmla="*/ 34 h 38"/>
                    <a:gd name="T56" fmla="*/ 5 w 89"/>
                    <a:gd name="T57" fmla="*/ 35 h 38"/>
                    <a:gd name="T58" fmla="*/ 8 w 89"/>
                    <a:gd name="T59" fmla="*/ 36 h 38"/>
                    <a:gd name="T60" fmla="*/ 8 w 89"/>
                    <a:gd name="T61" fmla="*/ 36 h 38"/>
                    <a:gd name="T62" fmla="*/ 13 w 89"/>
                    <a:gd name="T63" fmla="*/ 36 h 38"/>
                    <a:gd name="T64" fmla="*/ 21 w 89"/>
                    <a:gd name="T65" fmla="*/ 37 h 38"/>
                    <a:gd name="T66" fmla="*/ 32 w 89"/>
                    <a:gd name="T67" fmla="*/ 37 h 38"/>
                    <a:gd name="T68" fmla="*/ 44 w 89"/>
                    <a:gd name="T69" fmla="*/ 38 h 38"/>
                    <a:gd name="T70" fmla="*/ 55 w 89"/>
                    <a:gd name="T71" fmla="*/ 38 h 38"/>
                    <a:gd name="T72" fmla="*/ 66 w 89"/>
                    <a:gd name="T73" fmla="*/ 38 h 38"/>
                    <a:gd name="T74" fmla="*/ 75 w 89"/>
                    <a:gd name="T75" fmla="*/ 37 h 38"/>
                    <a:gd name="T76" fmla="*/ 81 w 89"/>
                    <a:gd name="T77" fmla="*/ 36 h 38"/>
                    <a:gd name="T78" fmla="*/ 81 w 89"/>
                    <a:gd name="T79" fmla="*/ 36 h 38"/>
                    <a:gd name="T80" fmla="*/ 85 w 89"/>
                    <a:gd name="T81" fmla="*/ 35 h 38"/>
                    <a:gd name="T82" fmla="*/ 87 w 89"/>
                    <a:gd name="T83" fmla="*/ 34 h 38"/>
                    <a:gd name="T84" fmla="*/ 89 w 89"/>
                    <a:gd name="T85" fmla="*/ 31 h 38"/>
                    <a:gd name="T86" fmla="*/ 89 w 89"/>
                    <a:gd name="T87" fmla="*/ 28 h 38"/>
                    <a:gd name="T88" fmla="*/ 89 w 89"/>
                    <a:gd name="T89" fmla="*/ 28 h 38"/>
                    <a:gd name="T90" fmla="*/ 89 w 89"/>
                    <a:gd name="T91" fmla="*/ 23 h 38"/>
                    <a:gd name="T92" fmla="*/ 89 w 89"/>
                    <a:gd name="T93" fmla="*/ 15 h 38"/>
                    <a:gd name="T94" fmla="*/ 88 w 89"/>
                    <a:gd name="T95" fmla="*/ 8 h 38"/>
                    <a:gd name="T96" fmla="*/ 88 w 89"/>
                    <a:gd name="T97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8">
                      <a:moveTo>
                        <a:pt x="88" y="4"/>
                      </a:moveTo>
                      <a:lnTo>
                        <a:pt x="88" y="4"/>
                      </a:lnTo>
                      <a:lnTo>
                        <a:pt x="87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7" y="1"/>
                      </a:lnTo>
                      <a:lnTo>
                        <a:pt x="77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3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1" y="37"/>
                      </a:lnTo>
                      <a:lnTo>
                        <a:pt x="32" y="37"/>
                      </a:lnTo>
                      <a:lnTo>
                        <a:pt x="44" y="38"/>
                      </a:lnTo>
                      <a:lnTo>
                        <a:pt x="55" y="38"/>
                      </a:lnTo>
                      <a:lnTo>
                        <a:pt x="66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4"/>
                      </a:lnTo>
                      <a:lnTo>
                        <a:pt x="89" y="31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9" y="15"/>
                      </a:lnTo>
                      <a:lnTo>
                        <a:pt x="88" y="8"/>
                      </a:lnTo>
                      <a:lnTo>
                        <a:pt x="88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7" name="Freeform 526"/>
                <p:cNvSpPr>
                  <a:spLocks/>
                </p:cNvSpPr>
                <p:nvPr/>
              </p:nvSpPr>
              <p:spPr bwMode="auto">
                <a:xfrm>
                  <a:off x="2137" y="3519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6 w 88"/>
                    <a:gd name="T3" fmla="*/ 3 h 39"/>
                    <a:gd name="T4" fmla="*/ 84 w 88"/>
                    <a:gd name="T5" fmla="*/ 0 h 39"/>
                    <a:gd name="T6" fmla="*/ 80 w 88"/>
                    <a:gd name="T7" fmla="*/ 0 h 39"/>
                    <a:gd name="T8" fmla="*/ 75 w 88"/>
                    <a:gd name="T9" fmla="*/ 2 h 39"/>
                    <a:gd name="T10" fmla="*/ 67 w 88"/>
                    <a:gd name="T11" fmla="*/ 3 h 39"/>
                    <a:gd name="T12" fmla="*/ 58 w 88"/>
                    <a:gd name="T13" fmla="*/ 4 h 39"/>
                    <a:gd name="T14" fmla="*/ 47 w 88"/>
                    <a:gd name="T15" fmla="*/ 4 h 39"/>
                    <a:gd name="T16" fmla="*/ 37 w 88"/>
                    <a:gd name="T17" fmla="*/ 3 h 39"/>
                    <a:gd name="T18" fmla="*/ 26 w 88"/>
                    <a:gd name="T19" fmla="*/ 3 h 39"/>
                    <a:gd name="T20" fmla="*/ 18 w 88"/>
                    <a:gd name="T21" fmla="*/ 3 h 39"/>
                    <a:gd name="T22" fmla="*/ 12 w 88"/>
                    <a:gd name="T23" fmla="*/ 2 h 39"/>
                    <a:gd name="T24" fmla="*/ 10 w 88"/>
                    <a:gd name="T25" fmla="*/ 2 h 39"/>
                    <a:gd name="T26" fmla="*/ 6 w 88"/>
                    <a:gd name="T27" fmla="*/ 2 h 39"/>
                    <a:gd name="T28" fmla="*/ 4 w 88"/>
                    <a:gd name="T29" fmla="*/ 0 h 39"/>
                    <a:gd name="T30" fmla="*/ 1 w 88"/>
                    <a:gd name="T31" fmla="*/ 2 h 39"/>
                    <a:gd name="T32" fmla="*/ 0 w 88"/>
                    <a:gd name="T33" fmla="*/ 4 h 39"/>
                    <a:gd name="T34" fmla="*/ 0 w 88"/>
                    <a:gd name="T35" fmla="*/ 11 h 39"/>
                    <a:gd name="T36" fmla="*/ 0 w 88"/>
                    <a:gd name="T37" fmla="*/ 18 h 39"/>
                    <a:gd name="T38" fmla="*/ 0 w 88"/>
                    <a:gd name="T39" fmla="*/ 25 h 39"/>
                    <a:gd name="T40" fmla="*/ 0 w 88"/>
                    <a:gd name="T41" fmla="*/ 30 h 39"/>
                    <a:gd name="T42" fmla="*/ 1 w 88"/>
                    <a:gd name="T43" fmla="*/ 32 h 39"/>
                    <a:gd name="T44" fmla="*/ 3 w 88"/>
                    <a:gd name="T45" fmla="*/ 34 h 39"/>
                    <a:gd name="T46" fmla="*/ 4 w 88"/>
                    <a:gd name="T47" fmla="*/ 36 h 39"/>
                    <a:gd name="T48" fmla="*/ 7 w 88"/>
                    <a:gd name="T49" fmla="*/ 37 h 39"/>
                    <a:gd name="T50" fmla="*/ 12 w 88"/>
                    <a:gd name="T51" fmla="*/ 37 h 39"/>
                    <a:gd name="T52" fmla="*/ 20 w 88"/>
                    <a:gd name="T53" fmla="*/ 38 h 39"/>
                    <a:gd name="T54" fmla="*/ 31 w 88"/>
                    <a:gd name="T55" fmla="*/ 38 h 39"/>
                    <a:gd name="T56" fmla="*/ 42 w 88"/>
                    <a:gd name="T57" fmla="*/ 39 h 39"/>
                    <a:gd name="T58" fmla="*/ 54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8 h 39"/>
                    <a:gd name="T64" fmla="*/ 80 w 88"/>
                    <a:gd name="T65" fmla="*/ 37 h 39"/>
                    <a:gd name="T66" fmla="*/ 84 w 88"/>
                    <a:gd name="T67" fmla="*/ 36 h 39"/>
                    <a:gd name="T68" fmla="*/ 86 w 88"/>
                    <a:gd name="T69" fmla="*/ 34 h 39"/>
                    <a:gd name="T70" fmla="*/ 88 w 88"/>
                    <a:gd name="T71" fmla="*/ 32 h 39"/>
                    <a:gd name="T72" fmla="*/ 88 w 88"/>
                    <a:gd name="T73" fmla="*/ 29 h 39"/>
                    <a:gd name="T74" fmla="*/ 88 w 88"/>
                    <a:gd name="T75" fmla="*/ 24 h 39"/>
                    <a:gd name="T76" fmla="*/ 88 w 88"/>
                    <a:gd name="T77" fmla="*/ 16 h 39"/>
                    <a:gd name="T78" fmla="*/ 87 w 88"/>
                    <a:gd name="T79" fmla="*/ 9 h 39"/>
                    <a:gd name="T80" fmla="*/ 87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75" y="2"/>
                      </a:lnTo>
                      <a:lnTo>
                        <a:pt x="67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3"/>
                      </a:lnTo>
                      <a:lnTo>
                        <a:pt x="26" y="3"/>
                      </a:lnTo>
                      <a:lnTo>
                        <a:pt x="18" y="3"/>
                      </a:lnTo>
                      <a:lnTo>
                        <a:pt x="12" y="2"/>
                      </a:ln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3" y="34"/>
                      </a:lnTo>
                      <a:lnTo>
                        <a:pt x="4" y="36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8" name="Freeform 527"/>
                <p:cNvSpPr>
                  <a:spLocks/>
                </p:cNvSpPr>
                <p:nvPr/>
              </p:nvSpPr>
              <p:spPr bwMode="auto">
                <a:xfrm>
                  <a:off x="2137" y="3519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7 w 88"/>
                    <a:gd name="T3" fmla="*/ 5 h 39"/>
                    <a:gd name="T4" fmla="*/ 86 w 88"/>
                    <a:gd name="T5" fmla="*/ 3 h 39"/>
                    <a:gd name="T6" fmla="*/ 84 w 88"/>
                    <a:gd name="T7" fmla="*/ 0 h 39"/>
                    <a:gd name="T8" fmla="*/ 80 w 88"/>
                    <a:gd name="T9" fmla="*/ 0 h 39"/>
                    <a:gd name="T10" fmla="*/ 75 w 88"/>
                    <a:gd name="T11" fmla="*/ 2 h 39"/>
                    <a:gd name="T12" fmla="*/ 75 w 88"/>
                    <a:gd name="T13" fmla="*/ 2 h 39"/>
                    <a:gd name="T14" fmla="*/ 67 w 88"/>
                    <a:gd name="T15" fmla="*/ 3 h 39"/>
                    <a:gd name="T16" fmla="*/ 58 w 88"/>
                    <a:gd name="T17" fmla="*/ 4 h 39"/>
                    <a:gd name="T18" fmla="*/ 47 w 88"/>
                    <a:gd name="T19" fmla="*/ 4 h 39"/>
                    <a:gd name="T20" fmla="*/ 37 w 88"/>
                    <a:gd name="T21" fmla="*/ 3 h 39"/>
                    <a:gd name="T22" fmla="*/ 26 w 88"/>
                    <a:gd name="T23" fmla="*/ 3 h 39"/>
                    <a:gd name="T24" fmla="*/ 18 w 88"/>
                    <a:gd name="T25" fmla="*/ 3 h 39"/>
                    <a:gd name="T26" fmla="*/ 12 w 88"/>
                    <a:gd name="T27" fmla="*/ 2 h 39"/>
                    <a:gd name="T28" fmla="*/ 10 w 88"/>
                    <a:gd name="T29" fmla="*/ 2 h 39"/>
                    <a:gd name="T30" fmla="*/ 10 w 88"/>
                    <a:gd name="T31" fmla="*/ 2 h 39"/>
                    <a:gd name="T32" fmla="*/ 6 w 88"/>
                    <a:gd name="T33" fmla="*/ 2 h 39"/>
                    <a:gd name="T34" fmla="*/ 4 w 88"/>
                    <a:gd name="T35" fmla="*/ 0 h 39"/>
                    <a:gd name="T36" fmla="*/ 1 w 88"/>
                    <a:gd name="T37" fmla="*/ 2 h 39"/>
                    <a:gd name="T38" fmla="*/ 0 w 88"/>
                    <a:gd name="T39" fmla="*/ 4 h 39"/>
                    <a:gd name="T40" fmla="*/ 0 w 88"/>
                    <a:gd name="T41" fmla="*/ 4 h 39"/>
                    <a:gd name="T42" fmla="*/ 0 w 88"/>
                    <a:gd name="T43" fmla="*/ 11 h 39"/>
                    <a:gd name="T44" fmla="*/ 0 w 88"/>
                    <a:gd name="T45" fmla="*/ 18 h 39"/>
                    <a:gd name="T46" fmla="*/ 0 w 88"/>
                    <a:gd name="T47" fmla="*/ 25 h 39"/>
                    <a:gd name="T48" fmla="*/ 0 w 88"/>
                    <a:gd name="T49" fmla="*/ 30 h 39"/>
                    <a:gd name="T50" fmla="*/ 0 w 88"/>
                    <a:gd name="T51" fmla="*/ 30 h 39"/>
                    <a:gd name="T52" fmla="*/ 1 w 88"/>
                    <a:gd name="T53" fmla="*/ 32 h 39"/>
                    <a:gd name="T54" fmla="*/ 3 w 88"/>
                    <a:gd name="T55" fmla="*/ 34 h 39"/>
                    <a:gd name="T56" fmla="*/ 4 w 88"/>
                    <a:gd name="T57" fmla="*/ 36 h 39"/>
                    <a:gd name="T58" fmla="*/ 7 w 88"/>
                    <a:gd name="T59" fmla="*/ 37 h 39"/>
                    <a:gd name="T60" fmla="*/ 7 w 88"/>
                    <a:gd name="T61" fmla="*/ 37 h 39"/>
                    <a:gd name="T62" fmla="*/ 12 w 88"/>
                    <a:gd name="T63" fmla="*/ 37 h 39"/>
                    <a:gd name="T64" fmla="*/ 20 w 88"/>
                    <a:gd name="T65" fmla="*/ 38 h 39"/>
                    <a:gd name="T66" fmla="*/ 31 w 88"/>
                    <a:gd name="T67" fmla="*/ 38 h 39"/>
                    <a:gd name="T68" fmla="*/ 42 w 88"/>
                    <a:gd name="T69" fmla="*/ 39 h 39"/>
                    <a:gd name="T70" fmla="*/ 54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8 h 39"/>
                    <a:gd name="T76" fmla="*/ 80 w 88"/>
                    <a:gd name="T77" fmla="*/ 37 h 39"/>
                    <a:gd name="T78" fmla="*/ 80 w 88"/>
                    <a:gd name="T79" fmla="*/ 37 h 39"/>
                    <a:gd name="T80" fmla="*/ 84 w 88"/>
                    <a:gd name="T81" fmla="*/ 36 h 39"/>
                    <a:gd name="T82" fmla="*/ 86 w 88"/>
                    <a:gd name="T83" fmla="*/ 34 h 39"/>
                    <a:gd name="T84" fmla="*/ 88 w 88"/>
                    <a:gd name="T85" fmla="*/ 32 h 39"/>
                    <a:gd name="T86" fmla="*/ 88 w 88"/>
                    <a:gd name="T87" fmla="*/ 29 h 39"/>
                    <a:gd name="T88" fmla="*/ 88 w 88"/>
                    <a:gd name="T89" fmla="*/ 29 h 39"/>
                    <a:gd name="T90" fmla="*/ 88 w 88"/>
                    <a:gd name="T91" fmla="*/ 24 h 39"/>
                    <a:gd name="T92" fmla="*/ 88 w 88"/>
                    <a:gd name="T93" fmla="*/ 16 h 39"/>
                    <a:gd name="T94" fmla="*/ 87 w 88"/>
                    <a:gd name="T95" fmla="*/ 9 h 39"/>
                    <a:gd name="T96" fmla="*/ 87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4" y="0"/>
                      </a:lnTo>
                      <a:lnTo>
                        <a:pt x="80" y="0"/>
                      </a:lnTo>
                      <a:lnTo>
                        <a:pt x="75" y="2"/>
                      </a:lnTo>
                      <a:lnTo>
                        <a:pt x="75" y="2"/>
                      </a:lnTo>
                      <a:lnTo>
                        <a:pt x="67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3"/>
                      </a:lnTo>
                      <a:lnTo>
                        <a:pt x="26" y="3"/>
                      </a:lnTo>
                      <a:lnTo>
                        <a:pt x="18" y="3"/>
                      </a:lnTo>
                      <a:lnTo>
                        <a:pt x="12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3" y="34"/>
                      </a:lnTo>
                      <a:lnTo>
                        <a:pt x="4" y="36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9" name="Freeform 528"/>
                <p:cNvSpPr>
                  <a:spLocks/>
                </p:cNvSpPr>
                <p:nvPr/>
              </p:nvSpPr>
              <p:spPr bwMode="auto">
                <a:xfrm>
                  <a:off x="2020" y="3517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6 w 88"/>
                    <a:gd name="T3" fmla="*/ 2 h 40"/>
                    <a:gd name="T4" fmla="*/ 83 w 88"/>
                    <a:gd name="T5" fmla="*/ 1 h 40"/>
                    <a:gd name="T6" fmla="*/ 80 w 88"/>
                    <a:gd name="T7" fmla="*/ 1 h 40"/>
                    <a:gd name="T8" fmla="*/ 75 w 88"/>
                    <a:gd name="T9" fmla="*/ 1 h 40"/>
                    <a:gd name="T10" fmla="*/ 67 w 88"/>
                    <a:gd name="T11" fmla="*/ 2 h 40"/>
                    <a:gd name="T12" fmla="*/ 57 w 88"/>
                    <a:gd name="T13" fmla="*/ 4 h 40"/>
                    <a:gd name="T14" fmla="*/ 47 w 88"/>
                    <a:gd name="T15" fmla="*/ 4 h 40"/>
                    <a:gd name="T16" fmla="*/ 36 w 88"/>
                    <a:gd name="T17" fmla="*/ 2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6 w 88"/>
                    <a:gd name="T27" fmla="*/ 1 h 40"/>
                    <a:gd name="T28" fmla="*/ 3 w 88"/>
                    <a:gd name="T29" fmla="*/ 0 h 40"/>
                    <a:gd name="T30" fmla="*/ 1 w 88"/>
                    <a:gd name="T31" fmla="*/ 1 h 40"/>
                    <a:gd name="T32" fmla="*/ 0 w 88"/>
                    <a:gd name="T33" fmla="*/ 4 h 40"/>
                    <a:gd name="T34" fmla="*/ 0 w 88"/>
                    <a:gd name="T35" fmla="*/ 12 h 40"/>
                    <a:gd name="T36" fmla="*/ 0 w 88"/>
                    <a:gd name="T37" fmla="*/ 19 h 40"/>
                    <a:gd name="T38" fmla="*/ 0 w 88"/>
                    <a:gd name="T39" fmla="*/ 25 h 40"/>
                    <a:gd name="T40" fmla="*/ 0 w 88"/>
                    <a:gd name="T41" fmla="*/ 29 h 40"/>
                    <a:gd name="T42" fmla="*/ 1 w 88"/>
                    <a:gd name="T43" fmla="*/ 33 h 40"/>
                    <a:gd name="T44" fmla="*/ 2 w 88"/>
                    <a:gd name="T45" fmla="*/ 35 h 40"/>
                    <a:gd name="T46" fmla="*/ 3 w 88"/>
                    <a:gd name="T47" fmla="*/ 36 h 40"/>
                    <a:gd name="T48" fmla="*/ 7 w 88"/>
                    <a:gd name="T49" fmla="*/ 38 h 40"/>
                    <a:gd name="T50" fmla="*/ 12 w 88"/>
                    <a:gd name="T51" fmla="*/ 38 h 40"/>
                    <a:gd name="T52" fmla="*/ 20 w 88"/>
                    <a:gd name="T53" fmla="*/ 39 h 40"/>
                    <a:gd name="T54" fmla="*/ 30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4 w 88"/>
                    <a:gd name="T61" fmla="*/ 39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5 h 40"/>
                    <a:gd name="T68" fmla="*/ 86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29 h 40"/>
                    <a:gd name="T74" fmla="*/ 88 w 88"/>
                    <a:gd name="T75" fmla="*/ 24 h 40"/>
                    <a:gd name="T76" fmla="*/ 88 w 88"/>
                    <a:gd name="T77" fmla="*/ 15 h 40"/>
                    <a:gd name="T78" fmla="*/ 87 w 88"/>
                    <a:gd name="T79" fmla="*/ 8 h 40"/>
                    <a:gd name="T80" fmla="*/ 87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3" y="36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0" name="Freeform 529"/>
                <p:cNvSpPr>
                  <a:spLocks/>
                </p:cNvSpPr>
                <p:nvPr/>
              </p:nvSpPr>
              <p:spPr bwMode="auto">
                <a:xfrm>
                  <a:off x="2020" y="3517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5 h 40"/>
                    <a:gd name="T4" fmla="*/ 86 w 88"/>
                    <a:gd name="T5" fmla="*/ 2 h 40"/>
                    <a:gd name="T6" fmla="*/ 83 w 88"/>
                    <a:gd name="T7" fmla="*/ 1 h 40"/>
                    <a:gd name="T8" fmla="*/ 80 w 88"/>
                    <a:gd name="T9" fmla="*/ 1 h 40"/>
                    <a:gd name="T10" fmla="*/ 75 w 88"/>
                    <a:gd name="T11" fmla="*/ 1 h 40"/>
                    <a:gd name="T12" fmla="*/ 75 w 88"/>
                    <a:gd name="T13" fmla="*/ 1 h 40"/>
                    <a:gd name="T14" fmla="*/ 67 w 88"/>
                    <a:gd name="T15" fmla="*/ 2 h 40"/>
                    <a:gd name="T16" fmla="*/ 57 w 88"/>
                    <a:gd name="T17" fmla="*/ 4 h 40"/>
                    <a:gd name="T18" fmla="*/ 47 w 88"/>
                    <a:gd name="T19" fmla="*/ 4 h 40"/>
                    <a:gd name="T20" fmla="*/ 36 w 88"/>
                    <a:gd name="T21" fmla="*/ 2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6 w 88"/>
                    <a:gd name="T33" fmla="*/ 1 h 40"/>
                    <a:gd name="T34" fmla="*/ 3 w 88"/>
                    <a:gd name="T35" fmla="*/ 0 h 40"/>
                    <a:gd name="T36" fmla="*/ 1 w 88"/>
                    <a:gd name="T37" fmla="*/ 1 h 40"/>
                    <a:gd name="T38" fmla="*/ 0 w 88"/>
                    <a:gd name="T39" fmla="*/ 4 h 40"/>
                    <a:gd name="T40" fmla="*/ 0 w 88"/>
                    <a:gd name="T41" fmla="*/ 4 h 40"/>
                    <a:gd name="T42" fmla="*/ 0 w 88"/>
                    <a:gd name="T43" fmla="*/ 12 h 40"/>
                    <a:gd name="T44" fmla="*/ 0 w 88"/>
                    <a:gd name="T45" fmla="*/ 19 h 40"/>
                    <a:gd name="T46" fmla="*/ 0 w 88"/>
                    <a:gd name="T47" fmla="*/ 25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3 h 40"/>
                    <a:gd name="T54" fmla="*/ 2 w 88"/>
                    <a:gd name="T55" fmla="*/ 35 h 40"/>
                    <a:gd name="T56" fmla="*/ 3 w 88"/>
                    <a:gd name="T57" fmla="*/ 36 h 40"/>
                    <a:gd name="T58" fmla="*/ 7 w 88"/>
                    <a:gd name="T59" fmla="*/ 38 h 40"/>
                    <a:gd name="T60" fmla="*/ 7 w 88"/>
                    <a:gd name="T61" fmla="*/ 38 h 40"/>
                    <a:gd name="T62" fmla="*/ 12 w 88"/>
                    <a:gd name="T63" fmla="*/ 38 h 40"/>
                    <a:gd name="T64" fmla="*/ 20 w 88"/>
                    <a:gd name="T65" fmla="*/ 39 h 40"/>
                    <a:gd name="T66" fmla="*/ 30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4 w 88"/>
                    <a:gd name="T73" fmla="*/ 39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5 h 40"/>
                    <a:gd name="T82" fmla="*/ 86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29 h 40"/>
                    <a:gd name="T88" fmla="*/ 88 w 88"/>
                    <a:gd name="T89" fmla="*/ 29 h 40"/>
                    <a:gd name="T90" fmla="*/ 88 w 88"/>
                    <a:gd name="T91" fmla="*/ 24 h 40"/>
                    <a:gd name="T92" fmla="*/ 88 w 88"/>
                    <a:gd name="T93" fmla="*/ 15 h 40"/>
                    <a:gd name="T94" fmla="*/ 87 w 88"/>
                    <a:gd name="T95" fmla="*/ 8 h 40"/>
                    <a:gd name="T96" fmla="*/ 87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3" y="36"/>
                      </a:lnTo>
                      <a:lnTo>
                        <a:pt x="7" y="38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1" name="Freeform 530"/>
                <p:cNvSpPr>
                  <a:spLocks/>
                </p:cNvSpPr>
                <p:nvPr/>
              </p:nvSpPr>
              <p:spPr bwMode="auto">
                <a:xfrm>
                  <a:off x="1723" y="3514"/>
                  <a:ext cx="257" cy="42"/>
                </a:xfrm>
                <a:custGeom>
                  <a:avLst/>
                  <a:gdLst>
                    <a:gd name="T0" fmla="*/ 251 w 257"/>
                    <a:gd name="T1" fmla="*/ 8 h 42"/>
                    <a:gd name="T2" fmla="*/ 248 w 257"/>
                    <a:gd name="T3" fmla="*/ 5 h 42"/>
                    <a:gd name="T4" fmla="*/ 243 w 257"/>
                    <a:gd name="T5" fmla="*/ 4 h 42"/>
                    <a:gd name="T6" fmla="*/ 233 w 257"/>
                    <a:gd name="T7" fmla="*/ 4 h 42"/>
                    <a:gd name="T8" fmla="*/ 219 w 257"/>
                    <a:gd name="T9" fmla="*/ 4 h 42"/>
                    <a:gd name="T10" fmla="*/ 209 w 257"/>
                    <a:gd name="T11" fmla="*/ 4 h 42"/>
                    <a:gd name="T12" fmla="*/ 196 w 257"/>
                    <a:gd name="T13" fmla="*/ 5 h 42"/>
                    <a:gd name="T14" fmla="*/ 182 w 257"/>
                    <a:gd name="T15" fmla="*/ 5 h 42"/>
                    <a:gd name="T16" fmla="*/ 168 w 257"/>
                    <a:gd name="T17" fmla="*/ 5 h 42"/>
                    <a:gd name="T18" fmla="*/ 152 w 257"/>
                    <a:gd name="T19" fmla="*/ 5 h 42"/>
                    <a:gd name="T20" fmla="*/ 137 w 257"/>
                    <a:gd name="T21" fmla="*/ 4 h 42"/>
                    <a:gd name="T22" fmla="*/ 121 w 257"/>
                    <a:gd name="T23" fmla="*/ 4 h 42"/>
                    <a:gd name="T24" fmla="*/ 105 w 257"/>
                    <a:gd name="T25" fmla="*/ 4 h 42"/>
                    <a:gd name="T26" fmla="*/ 91 w 257"/>
                    <a:gd name="T27" fmla="*/ 3 h 42"/>
                    <a:gd name="T28" fmla="*/ 77 w 257"/>
                    <a:gd name="T29" fmla="*/ 3 h 42"/>
                    <a:gd name="T30" fmla="*/ 64 w 257"/>
                    <a:gd name="T31" fmla="*/ 2 h 42"/>
                    <a:gd name="T32" fmla="*/ 53 w 257"/>
                    <a:gd name="T33" fmla="*/ 2 h 42"/>
                    <a:gd name="T34" fmla="*/ 43 w 257"/>
                    <a:gd name="T35" fmla="*/ 2 h 42"/>
                    <a:gd name="T36" fmla="*/ 35 w 257"/>
                    <a:gd name="T37" fmla="*/ 1 h 42"/>
                    <a:gd name="T38" fmla="*/ 30 w 257"/>
                    <a:gd name="T39" fmla="*/ 1 h 42"/>
                    <a:gd name="T40" fmla="*/ 27 w 257"/>
                    <a:gd name="T41" fmla="*/ 1 h 42"/>
                    <a:gd name="T42" fmla="*/ 19 w 257"/>
                    <a:gd name="T43" fmla="*/ 0 h 42"/>
                    <a:gd name="T44" fmla="*/ 10 w 257"/>
                    <a:gd name="T45" fmla="*/ 0 h 42"/>
                    <a:gd name="T46" fmla="*/ 3 w 257"/>
                    <a:gd name="T47" fmla="*/ 0 h 42"/>
                    <a:gd name="T48" fmla="*/ 1 w 257"/>
                    <a:gd name="T49" fmla="*/ 2 h 42"/>
                    <a:gd name="T50" fmla="*/ 0 w 257"/>
                    <a:gd name="T51" fmla="*/ 9 h 42"/>
                    <a:gd name="T52" fmla="*/ 0 w 257"/>
                    <a:gd name="T53" fmla="*/ 16 h 42"/>
                    <a:gd name="T54" fmla="*/ 1 w 257"/>
                    <a:gd name="T55" fmla="*/ 23 h 42"/>
                    <a:gd name="T56" fmla="*/ 2 w 257"/>
                    <a:gd name="T57" fmla="*/ 28 h 42"/>
                    <a:gd name="T58" fmla="*/ 4 w 257"/>
                    <a:gd name="T59" fmla="*/ 30 h 42"/>
                    <a:gd name="T60" fmla="*/ 8 w 257"/>
                    <a:gd name="T61" fmla="*/ 32 h 42"/>
                    <a:gd name="T62" fmla="*/ 13 w 257"/>
                    <a:gd name="T63" fmla="*/ 35 h 42"/>
                    <a:gd name="T64" fmla="*/ 23 w 257"/>
                    <a:gd name="T65" fmla="*/ 36 h 42"/>
                    <a:gd name="T66" fmla="*/ 28 w 257"/>
                    <a:gd name="T67" fmla="*/ 36 h 42"/>
                    <a:gd name="T68" fmla="*/ 36 w 257"/>
                    <a:gd name="T69" fmla="*/ 37 h 42"/>
                    <a:gd name="T70" fmla="*/ 47 w 257"/>
                    <a:gd name="T71" fmla="*/ 37 h 42"/>
                    <a:gd name="T72" fmla="*/ 60 w 257"/>
                    <a:gd name="T73" fmla="*/ 37 h 42"/>
                    <a:gd name="T74" fmla="*/ 74 w 257"/>
                    <a:gd name="T75" fmla="*/ 38 h 42"/>
                    <a:gd name="T76" fmla="*/ 90 w 257"/>
                    <a:gd name="T77" fmla="*/ 38 h 42"/>
                    <a:gd name="T78" fmla="*/ 107 w 257"/>
                    <a:gd name="T79" fmla="*/ 39 h 42"/>
                    <a:gd name="T80" fmla="*/ 123 w 257"/>
                    <a:gd name="T81" fmla="*/ 39 h 42"/>
                    <a:gd name="T82" fmla="*/ 141 w 257"/>
                    <a:gd name="T83" fmla="*/ 41 h 42"/>
                    <a:gd name="T84" fmla="*/ 158 w 257"/>
                    <a:gd name="T85" fmla="*/ 41 h 42"/>
                    <a:gd name="T86" fmla="*/ 175 w 257"/>
                    <a:gd name="T87" fmla="*/ 42 h 42"/>
                    <a:gd name="T88" fmla="*/ 190 w 257"/>
                    <a:gd name="T89" fmla="*/ 42 h 42"/>
                    <a:gd name="T90" fmla="*/ 204 w 257"/>
                    <a:gd name="T91" fmla="*/ 42 h 42"/>
                    <a:gd name="T92" fmla="*/ 216 w 257"/>
                    <a:gd name="T93" fmla="*/ 42 h 42"/>
                    <a:gd name="T94" fmla="*/ 226 w 257"/>
                    <a:gd name="T95" fmla="*/ 41 h 42"/>
                    <a:gd name="T96" fmla="*/ 233 w 257"/>
                    <a:gd name="T97" fmla="*/ 41 h 42"/>
                    <a:gd name="T98" fmla="*/ 244 w 257"/>
                    <a:gd name="T99" fmla="*/ 39 h 42"/>
                    <a:gd name="T100" fmla="*/ 251 w 257"/>
                    <a:gd name="T101" fmla="*/ 37 h 42"/>
                    <a:gd name="T102" fmla="*/ 256 w 257"/>
                    <a:gd name="T103" fmla="*/ 35 h 42"/>
                    <a:gd name="T104" fmla="*/ 257 w 257"/>
                    <a:gd name="T105" fmla="*/ 32 h 42"/>
                    <a:gd name="T106" fmla="*/ 256 w 257"/>
                    <a:gd name="T107" fmla="*/ 27 h 42"/>
                    <a:gd name="T108" fmla="*/ 255 w 257"/>
                    <a:gd name="T109" fmla="*/ 18 h 42"/>
                    <a:gd name="T110" fmla="*/ 252 w 257"/>
                    <a:gd name="T111" fmla="*/ 11 h 42"/>
                    <a:gd name="T112" fmla="*/ 251 w 257"/>
                    <a:gd name="T113" fmla="*/ 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57" h="42">
                      <a:moveTo>
                        <a:pt x="251" y="8"/>
                      </a:moveTo>
                      <a:lnTo>
                        <a:pt x="248" y="5"/>
                      </a:lnTo>
                      <a:lnTo>
                        <a:pt x="243" y="4"/>
                      </a:lnTo>
                      <a:lnTo>
                        <a:pt x="233" y="4"/>
                      </a:lnTo>
                      <a:lnTo>
                        <a:pt x="219" y="4"/>
                      </a:lnTo>
                      <a:lnTo>
                        <a:pt x="209" y="4"/>
                      </a:lnTo>
                      <a:lnTo>
                        <a:pt x="196" y="5"/>
                      </a:lnTo>
                      <a:lnTo>
                        <a:pt x="182" y="5"/>
                      </a:lnTo>
                      <a:lnTo>
                        <a:pt x="168" y="5"/>
                      </a:lnTo>
                      <a:lnTo>
                        <a:pt x="152" y="5"/>
                      </a:lnTo>
                      <a:lnTo>
                        <a:pt x="137" y="4"/>
                      </a:lnTo>
                      <a:lnTo>
                        <a:pt x="121" y="4"/>
                      </a:lnTo>
                      <a:lnTo>
                        <a:pt x="105" y="4"/>
                      </a:lnTo>
                      <a:lnTo>
                        <a:pt x="91" y="3"/>
                      </a:lnTo>
                      <a:lnTo>
                        <a:pt x="77" y="3"/>
                      </a:lnTo>
                      <a:lnTo>
                        <a:pt x="64" y="2"/>
                      </a:lnTo>
                      <a:lnTo>
                        <a:pt x="53" y="2"/>
                      </a:lnTo>
                      <a:lnTo>
                        <a:pt x="43" y="2"/>
                      </a:lnTo>
                      <a:lnTo>
                        <a:pt x="35" y="1"/>
                      </a:lnTo>
                      <a:lnTo>
                        <a:pt x="30" y="1"/>
                      </a:lnTo>
                      <a:lnTo>
                        <a:pt x="27" y="1"/>
                      </a:lnTo>
                      <a:lnTo>
                        <a:pt x="19" y="0"/>
                      </a:lnTo>
                      <a:lnTo>
                        <a:pt x="10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9"/>
                      </a:lnTo>
                      <a:lnTo>
                        <a:pt x="0" y="16"/>
                      </a:lnTo>
                      <a:lnTo>
                        <a:pt x="1" y="23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8" y="32"/>
                      </a:lnTo>
                      <a:lnTo>
                        <a:pt x="13" y="35"/>
                      </a:lnTo>
                      <a:lnTo>
                        <a:pt x="23" y="36"/>
                      </a:lnTo>
                      <a:lnTo>
                        <a:pt x="28" y="36"/>
                      </a:lnTo>
                      <a:lnTo>
                        <a:pt x="36" y="37"/>
                      </a:lnTo>
                      <a:lnTo>
                        <a:pt x="47" y="37"/>
                      </a:lnTo>
                      <a:lnTo>
                        <a:pt x="60" y="37"/>
                      </a:lnTo>
                      <a:lnTo>
                        <a:pt x="74" y="38"/>
                      </a:lnTo>
                      <a:lnTo>
                        <a:pt x="90" y="38"/>
                      </a:lnTo>
                      <a:lnTo>
                        <a:pt x="107" y="39"/>
                      </a:lnTo>
                      <a:lnTo>
                        <a:pt x="123" y="39"/>
                      </a:lnTo>
                      <a:lnTo>
                        <a:pt x="141" y="41"/>
                      </a:lnTo>
                      <a:lnTo>
                        <a:pt x="158" y="41"/>
                      </a:lnTo>
                      <a:lnTo>
                        <a:pt x="175" y="42"/>
                      </a:lnTo>
                      <a:lnTo>
                        <a:pt x="190" y="42"/>
                      </a:lnTo>
                      <a:lnTo>
                        <a:pt x="204" y="42"/>
                      </a:lnTo>
                      <a:lnTo>
                        <a:pt x="216" y="42"/>
                      </a:lnTo>
                      <a:lnTo>
                        <a:pt x="226" y="41"/>
                      </a:lnTo>
                      <a:lnTo>
                        <a:pt x="233" y="41"/>
                      </a:lnTo>
                      <a:lnTo>
                        <a:pt x="244" y="39"/>
                      </a:lnTo>
                      <a:lnTo>
                        <a:pt x="251" y="37"/>
                      </a:lnTo>
                      <a:lnTo>
                        <a:pt x="256" y="35"/>
                      </a:lnTo>
                      <a:lnTo>
                        <a:pt x="257" y="32"/>
                      </a:lnTo>
                      <a:lnTo>
                        <a:pt x="256" y="27"/>
                      </a:lnTo>
                      <a:lnTo>
                        <a:pt x="255" y="18"/>
                      </a:lnTo>
                      <a:lnTo>
                        <a:pt x="252" y="11"/>
                      </a:lnTo>
                      <a:lnTo>
                        <a:pt x="251" y="8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2" name="Freeform 531"/>
                <p:cNvSpPr>
                  <a:spLocks/>
                </p:cNvSpPr>
                <p:nvPr/>
              </p:nvSpPr>
              <p:spPr bwMode="auto">
                <a:xfrm>
                  <a:off x="1723" y="3514"/>
                  <a:ext cx="257" cy="42"/>
                </a:xfrm>
                <a:custGeom>
                  <a:avLst/>
                  <a:gdLst>
                    <a:gd name="T0" fmla="*/ 251 w 257"/>
                    <a:gd name="T1" fmla="*/ 8 h 42"/>
                    <a:gd name="T2" fmla="*/ 243 w 257"/>
                    <a:gd name="T3" fmla="*/ 4 h 42"/>
                    <a:gd name="T4" fmla="*/ 219 w 257"/>
                    <a:gd name="T5" fmla="*/ 4 h 42"/>
                    <a:gd name="T6" fmla="*/ 209 w 257"/>
                    <a:gd name="T7" fmla="*/ 4 h 42"/>
                    <a:gd name="T8" fmla="*/ 182 w 257"/>
                    <a:gd name="T9" fmla="*/ 5 h 42"/>
                    <a:gd name="T10" fmla="*/ 152 w 257"/>
                    <a:gd name="T11" fmla="*/ 5 h 42"/>
                    <a:gd name="T12" fmla="*/ 121 w 257"/>
                    <a:gd name="T13" fmla="*/ 4 h 42"/>
                    <a:gd name="T14" fmla="*/ 91 w 257"/>
                    <a:gd name="T15" fmla="*/ 3 h 42"/>
                    <a:gd name="T16" fmla="*/ 64 w 257"/>
                    <a:gd name="T17" fmla="*/ 2 h 42"/>
                    <a:gd name="T18" fmla="*/ 43 w 257"/>
                    <a:gd name="T19" fmla="*/ 2 h 42"/>
                    <a:gd name="T20" fmla="*/ 30 w 257"/>
                    <a:gd name="T21" fmla="*/ 1 h 42"/>
                    <a:gd name="T22" fmla="*/ 27 w 257"/>
                    <a:gd name="T23" fmla="*/ 1 h 42"/>
                    <a:gd name="T24" fmla="*/ 10 w 257"/>
                    <a:gd name="T25" fmla="*/ 0 h 42"/>
                    <a:gd name="T26" fmla="*/ 1 w 257"/>
                    <a:gd name="T27" fmla="*/ 2 h 42"/>
                    <a:gd name="T28" fmla="*/ 0 w 257"/>
                    <a:gd name="T29" fmla="*/ 9 h 42"/>
                    <a:gd name="T30" fmla="*/ 1 w 257"/>
                    <a:gd name="T31" fmla="*/ 23 h 42"/>
                    <a:gd name="T32" fmla="*/ 2 w 257"/>
                    <a:gd name="T33" fmla="*/ 28 h 42"/>
                    <a:gd name="T34" fmla="*/ 8 w 257"/>
                    <a:gd name="T35" fmla="*/ 32 h 42"/>
                    <a:gd name="T36" fmla="*/ 23 w 257"/>
                    <a:gd name="T37" fmla="*/ 36 h 42"/>
                    <a:gd name="T38" fmla="*/ 28 w 257"/>
                    <a:gd name="T39" fmla="*/ 36 h 42"/>
                    <a:gd name="T40" fmla="*/ 47 w 257"/>
                    <a:gd name="T41" fmla="*/ 37 h 42"/>
                    <a:gd name="T42" fmla="*/ 74 w 257"/>
                    <a:gd name="T43" fmla="*/ 38 h 42"/>
                    <a:gd name="T44" fmla="*/ 107 w 257"/>
                    <a:gd name="T45" fmla="*/ 39 h 42"/>
                    <a:gd name="T46" fmla="*/ 141 w 257"/>
                    <a:gd name="T47" fmla="*/ 41 h 42"/>
                    <a:gd name="T48" fmla="*/ 175 w 257"/>
                    <a:gd name="T49" fmla="*/ 42 h 42"/>
                    <a:gd name="T50" fmla="*/ 204 w 257"/>
                    <a:gd name="T51" fmla="*/ 42 h 42"/>
                    <a:gd name="T52" fmla="*/ 226 w 257"/>
                    <a:gd name="T53" fmla="*/ 41 h 42"/>
                    <a:gd name="T54" fmla="*/ 233 w 257"/>
                    <a:gd name="T55" fmla="*/ 41 h 42"/>
                    <a:gd name="T56" fmla="*/ 251 w 257"/>
                    <a:gd name="T57" fmla="*/ 37 h 42"/>
                    <a:gd name="T58" fmla="*/ 257 w 257"/>
                    <a:gd name="T59" fmla="*/ 32 h 42"/>
                    <a:gd name="T60" fmla="*/ 256 w 257"/>
                    <a:gd name="T61" fmla="*/ 27 h 42"/>
                    <a:gd name="T62" fmla="*/ 252 w 257"/>
                    <a:gd name="T63" fmla="*/ 11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57" h="42">
                      <a:moveTo>
                        <a:pt x="251" y="8"/>
                      </a:moveTo>
                      <a:lnTo>
                        <a:pt x="251" y="8"/>
                      </a:lnTo>
                      <a:lnTo>
                        <a:pt x="248" y="5"/>
                      </a:lnTo>
                      <a:lnTo>
                        <a:pt x="243" y="4"/>
                      </a:lnTo>
                      <a:lnTo>
                        <a:pt x="233" y="4"/>
                      </a:lnTo>
                      <a:lnTo>
                        <a:pt x="219" y="4"/>
                      </a:lnTo>
                      <a:lnTo>
                        <a:pt x="219" y="4"/>
                      </a:lnTo>
                      <a:lnTo>
                        <a:pt x="209" y="4"/>
                      </a:lnTo>
                      <a:lnTo>
                        <a:pt x="196" y="5"/>
                      </a:lnTo>
                      <a:lnTo>
                        <a:pt x="182" y="5"/>
                      </a:lnTo>
                      <a:lnTo>
                        <a:pt x="168" y="5"/>
                      </a:lnTo>
                      <a:lnTo>
                        <a:pt x="152" y="5"/>
                      </a:lnTo>
                      <a:lnTo>
                        <a:pt x="137" y="4"/>
                      </a:lnTo>
                      <a:lnTo>
                        <a:pt x="121" y="4"/>
                      </a:lnTo>
                      <a:lnTo>
                        <a:pt x="105" y="4"/>
                      </a:lnTo>
                      <a:lnTo>
                        <a:pt x="91" y="3"/>
                      </a:lnTo>
                      <a:lnTo>
                        <a:pt x="77" y="3"/>
                      </a:lnTo>
                      <a:lnTo>
                        <a:pt x="64" y="2"/>
                      </a:lnTo>
                      <a:lnTo>
                        <a:pt x="53" y="2"/>
                      </a:lnTo>
                      <a:lnTo>
                        <a:pt x="43" y="2"/>
                      </a:lnTo>
                      <a:lnTo>
                        <a:pt x="35" y="1"/>
                      </a:lnTo>
                      <a:lnTo>
                        <a:pt x="30" y="1"/>
                      </a:lnTo>
                      <a:lnTo>
                        <a:pt x="27" y="1"/>
                      </a:lnTo>
                      <a:lnTo>
                        <a:pt x="27" y="1"/>
                      </a:lnTo>
                      <a:lnTo>
                        <a:pt x="19" y="0"/>
                      </a:lnTo>
                      <a:lnTo>
                        <a:pt x="10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9"/>
                      </a:lnTo>
                      <a:lnTo>
                        <a:pt x="0" y="16"/>
                      </a:lnTo>
                      <a:lnTo>
                        <a:pt x="1" y="23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4" y="30"/>
                      </a:lnTo>
                      <a:lnTo>
                        <a:pt x="8" y="32"/>
                      </a:lnTo>
                      <a:lnTo>
                        <a:pt x="13" y="35"/>
                      </a:lnTo>
                      <a:lnTo>
                        <a:pt x="23" y="36"/>
                      </a:lnTo>
                      <a:lnTo>
                        <a:pt x="23" y="36"/>
                      </a:lnTo>
                      <a:lnTo>
                        <a:pt x="28" y="36"/>
                      </a:lnTo>
                      <a:lnTo>
                        <a:pt x="36" y="37"/>
                      </a:lnTo>
                      <a:lnTo>
                        <a:pt x="47" y="37"/>
                      </a:lnTo>
                      <a:lnTo>
                        <a:pt x="60" y="37"/>
                      </a:lnTo>
                      <a:lnTo>
                        <a:pt x="74" y="38"/>
                      </a:lnTo>
                      <a:lnTo>
                        <a:pt x="90" y="38"/>
                      </a:lnTo>
                      <a:lnTo>
                        <a:pt x="107" y="39"/>
                      </a:lnTo>
                      <a:lnTo>
                        <a:pt x="123" y="39"/>
                      </a:lnTo>
                      <a:lnTo>
                        <a:pt x="141" y="41"/>
                      </a:lnTo>
                      <a:lnTo>
                        <a:pt x="158" y="41"/>
                      </a:lnTo>
                      <a:lnTo>
                        <a:pt x="175" y="42"/>
                      </a:lnTo>
                      <a:lnTo>
                        <a:pt x="190" y="42"/>
                      </a:lnTo>
                      <a:lnTo>
                        <a:pt x="204" y="42"/>
                      </a:lnTo>
                      <a:lnTo>
                        <a:pt x="216" y="42"/>
                      </a:lnTo>
                      <a:lnTo>
                        <a:pt x="226" y="41"/>
                      </a:lnTo>
                      <a:lnTo>
                        <a:pt x="233" y="41"/>
                      </a:lnTo>
                      <a:lnTo>
                        <a:pt x="233" y="41"/>
                      </a:lnTo>
                      <a:lnTo>
                        <a:pt x="244" y="39"/>
                      </a:lnTo>
                      <a:lnTo>
                        <a:pt x="251" y="37"/>
                      </a:lnTo>
                      <a:lnTo>
                        <a:pt x="256" y="35"/>
                      </a:lnTo>
                      <a:lnTo>
                        <a:pt x="257" y="32"/>
                      </a:lnTo>
                      <a:lnTo>
                        <a:pt x="257" y="32"/>
                      </a:lnTo>
                      <a:lnTo>
                        <a:pt x="256" y="27"/>
                      </a:lnTo>
                      <a:lnTo>
                        <a:pt x="255" y="18"/>
                      </a:lnTo>
                      <a:lnTo>
                        <a:pt x="252" y="11"/>
                      </a:lnTo>
                      <a:lnTo>
                        <a:pt x="251" y="8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3" name="Freeform 532"/>
                <p:cNvSpPr>
                  <a:spLocks/>
                </p:cNvSpPr>
                <p:nvPr/>
              </p:nvSpPr>
              <p:spPr bwMode="auto">
                <a:xfrm>
                  <a:off x="3085" y="3530"/>
                  <a:ext cx="88" cy="40"/>
                </a:xfrm>
                <a:custGeom>
                  <a:avLst/>
                  <a:gdLst>
                    <a:gd name="T0" fmla="*/ 86 w 88"/>
                    <a:gd name="T1" fmla="*/ 5 h 40"/>
                    <a:gd name="T2" fmla="*/ 85 w 88"/>
                    <a:gd name="T3" fmla="*/ 2 h 40"/>
                    <a:gd name="T4" fmla="*/ 83 w 88"/>
                    <a:gd name="T5" fmla="*/ 1 h 40"/>
                    <a:gd name="T6" fmla="*/ 81 w 88"/>
                    <a:gd name="T7" fmla="*/ 0 h 40"/>
                    <a:gd name="T8" fmla="*/ 76 w 88"/>
                    <a:gd name="T9" fmla="*/ 1 h 40"/>
                    <a:gd name="T10" fmla="*/ 68 w 88"/>
                    <a:gd name="T11" fmla="*/ 2 h 40"/>
                    <a:gd name="T12" fmla="*/ 58 w 88"/>
                    <a:gd name="T13" fmla="*/ 3 h 40"/>
                    <a:gd name="T14" fmla="*/ 48 w 88"/>
                    <a:gd name="T15" fmla="*/ 3 h 40"/>
                    <a:gd name="T16" fmla="*/ 37 w 88"/>
                    <a:gd name="T17" fmla="*/ 2 h 40"/>
                    <a:gd name="T18" fmla="*/ 27 w 88"/>
                    <a:gd name="T19" fmla="*/ 2 h 40"/>
                    <a:gd name="T20" fmla="*/ 18 w 88"/>
                    <a:gd name="T21" fmla="*/ 2 h 40"/>
                    <a:gd name="T22" fmla="*/ 13 w 88"/>
                    <a:gd name="T23" fmla="*/ 1 h 40"/>
                    <a:gd name="T24" fmla="*/ 10 w 88"/>
                    <a:gd name="T25" fmla="*/ 1 h 40"/>
                    <a:gd name="T26" fmla="*/ 7 w 88"/>
                    <a:gd name="T27" fmla="*/ 1 h 40"/>
                    <a:gd name="T28" fmla="*/ 4 w 88"/>
                    <a:gd name="T29" fmla="*/ 0 h 40"/>
                    <a:gd name="T30" fmla="*/ 2 w 88"/>
                    <a:gd name="T31" fmla="*/ 1 h 40"/>
                    <a:gd name="T32" fmla="*/ 1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1 w 88"/>
                    <a:gd name="T41" fmla="*/ 29 h 40"/>
                    <a:gd name="T42" fmla="*/ 2 w 88"/>
                    <a:gd name="T43" fmla="*/ 32 h 40"/>
                    <a:gd name="T44" fmla="*/ 3 w 88"/>
                    <a:gd name="T45" fmla="*/ 34 h 40"/>
                    <a:gd name="T46" fmla="*/ 4 w 88"/>
                    <a:gd name="T47" fmla="*/ 35 h 40"/>
                    <a:gd name="T48" fmla="*/ 8 w 88"/>
                    <a:gd name="T49" fmla="*/ 36 h 40"/>
                    <a:gd name="T50" fmla="*/ 13 w 88"/>
                    <a:gd name="T51" fmla="*/ 38 h 40"/>
                    <a:gd name="T52" fmla="*/ 20 w 88"/>
                    <a:gd name="T53" fmla="*/ 38 h 40"/>
                    <a:gd name="T54" fmla="*/ 30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4 w 88"/>
                    <a:gd name="T61" fmla="*/ 39 h 40"/>
                    <a:gd name="T62" fmla="*/ 74 w 88"/>
                    <a:gd name="T63" fmla="*/ 39 h 40"/>
                    <a:gd name="T64" fmla="*/ 79 w 88"/>
                    <a:gd name="T65" fmla="*/ 38 h 40"/>
                    <a:gd name="T66" fmla="*/ 83 w 88"/>
                    <a:gd name="T67" fmla="*/ 35 h 40"/>
                    <a:gd name="T68" fmla="*/ 85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29 h 40"/>
                    <a:gd name="T74" fmla="*/ 88 w 88"/>
                    <a:gd name="T75" fmla="*/ 23 h 40"/>
                    <a:gd name="T76" fmla="*/ 88 w 88"/>
                    <a:gd name="T77" fmla="*/ 15 h 40"/>
                    <a:gd name="T78" fmla="*/ 86 w 88"/>
                    <a:gd name="T79" fmla="*/ 8 h 40"/>
                    <a:gd name="T80" fmla="*/ 86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6" y="5"/>
                      </a:moveTo>
                      <a:lnTo>
                        <a:pt x="85" y="2"/>
                      </a:lnTo>
                      <a:lnTo>
                        <a:pt x="83" y="1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13" y="38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79" y="38"/>
                      </a:lnTo>
                      <a:lnTo>
                        <a:pt x="83" y="35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4" name="Freeform 533"/>
                <p:cNvSpPr>
                  <a:spLocks/>
                </p:cNvSpPr>
                <p:nvPr/>
              </p:nvSpPr>
              <p:spPr bwMode="auto">
                <a:xfrm>
                  <a:off x="3085" y="3530"/>
                  <a:ext cx="88" cy="40"/>
                </a:xfrm>
                <a:custGeom>
                  <a:avLst/>
                  <a:gdLst>
                    <a:gd name="T0" fmla="*/ 86 w 88"/>
                    <a:gd name="T1" fmla="*/ 5 h 40"/>
                    <a:gd name="T2" fmla="*/ 86 w 88"/>
                    <a:gd name="T3" fmla="*/ 5 h 40"/>
                    <a:gd name="T4" fmla="*/ 85 w 88"/>
                    <a:gd name="T5" fmla="*/ 2 h 40"/>
                    <a:gd name="T6" fmla="*/ 83 w 88"/>
                    <a:gd name="T7" fmla="*/ 1 h 40"/>
                    <a:gd name="T8" fmla="*/ 81 w 88"/>
                    <a:gd name="T9" fmla="*/ 0 h 40"/>
                    <a:gd name="T10" fmla="*/ 76 w 88"/>
                    <a:gd name="T11" fmla="*/ 1 h 40"/>
                    <a:gd name="T12" fmla="*/ 76 w 88"/>
                    <a:gd name="T13" fmla="*/ 1 h 40"/>
                    <a:gd name="T14" fmla="*/ 68 w 88"/>
                    <a:gd name="T15" fmla="*/ 2 h 40"/>
                    <a:gd name="T16" fmla="*/ 58 w 88"/>
                    <a:gd name="T17" fmla="*/ 3 h 40"/>
                    <a:gd name="T18" fmla="*/ 48 w 88"/>
                    <a:gd name="T19" fmla="*/ 3 h 40"/>
                    <a:gd name="T20" fmla="*/ 37 w 88"/>
                    <a:gd name="T21" fmla="*/ 2 h 40"/>
                    <a:gd name="T22" fmla="*/ 27 w 88"/>
                    <a:gd name="T23" fmla="*/ 2 h 40"/>
                    <a:gd name="T24" fmla="*/ 18 w 88"/>
                    <a:gd name="T25" fmla="*/ 2 h 40"/>
                    <a:gd name="T26" fmla="*/ 13 w 88"/>
                    <a:gd name="T27" fmla="*/ 1 h 40"/>
                    <a:gd name="T28" fmla="*/ 10 w 88"/>
                    <a:gd name="T29" fmla="*/ 1 h 40"/>
                    <a:gd name="T30" fmla="*/ 10 w 88"/>
                    <a:gd name="T31" fmla="*/ 1 h 40"/>
                    <a:gd name="T32" fmla="*/ 7 w 88"/>
                    <a:gd name="T33" fmla="*/ 1 h 40"/>
                    <a:gd name="T34" fmla="*/ 4 w 88"/>
                    <a:gd name="T35" fmla="*/ 0 h 40"/>
                    <a:gd name="T36" fmla="*/ 2 w 88"/>
                    <a:gd name="T37" fmla="*/ 1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1 w 88"/>
                    <a:gd name="T49" fmla="*/ 29 h 40"/>
                    <a:gd name="T50" fmla="*/ 1 w 88"/>
                    <a:gd name="T51" fmla="*/ 29 h 40"/>
                    <a:gd name="T52" fmla="*/ 2 w 88"/>
                    <a:gd name="T53" fmla="*/ 32 h 40"/>
                    <a:gd name="T54" fmla="*/ 3 w 88"/>
                    <a:gd name="T55" fmla="*/ 34 h 40"/>
                    <a:gd name="T56" fmla="*/ 4 w 88"/>
                    <a:gd name="T57" fmla="*/ 35 h 40"/>
                    <a:gd name="T58" fmla="*/ 8 w 88"/>
                    <a:gd name="T59" fmla="*/ 36 h 40"/>
                    <a:gd name="T60" fmla="*/ 8 w 88"/>
                    <a:gd name="T61" fmla="*/ 36 h 40"/>
                    <a:gd name="T62" fmla="*/ 13 w 88"/>
                    <a:gd name="T63" fmla="*/ 38 h 40"/>
                    <a:gd name="T64" fmla="*/ 20 w 88"/>
                    <a:gd name="T65" fmla="*/ 38 h 40"/>
                    <a:gd name="T66" fmla="*/ 30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4 w 88"/>
                    <a:gd name="T73" fmla="*/ 39 h 40"/>
                    <a:gd name="T74" fmla="*/ 74 w 88"/>
                    <a:gd name="T75" fmla="*/ 39 h 40"/>
                    <a:gd name="T76" fmla="*/ 79 w 88"/>
                    <a:gd name="T77" fmla="*/ 38 h 40"/>
                    <a:gd name="T78" fmla="*/ 79 w 88"/>
                    <a:gd name="T79" fmla="*/ 38 h 40"/>
                    <a:gd name="T80" fmla="*/ 83 w 88"/>
                    <a:gd name="T81" fmla="*/ 35 h 40"/>
                    <a:gd name="T82" fmla="*/ 85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29 h 40"/>
                    <a:gd name="T88" fmla="*/ 88 w 88"/>
                    <a:gd name="T89" fmla="*/ 29 h 40"/>
                    <a:gd name="T90" fmla="*/ 88 w 88"/>
                    <a:gd name="T91" fmla="*/ 23 h 40"/>
                    <a:gd name="T92" fmla="*/ 88 w 88"/>
                    <a:gd name="T93" fmla="*/ 15 h 40"/>
                    <a:gd name="T94" fmla="*/ 86 w 88"/>
                    <a:gd name="T95" fmla="*/ 8 h 40"/>
                    <a:gd name="T96" fmla="*/ 86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5" y="2"/>
                      </a:lnTo>
                      <a:lnTo>
                        <a:pt x="83" y="1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8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79" y="38"/>
                      </a:lnTo>
                      <a:lnTo>
                        <a:pt x="79" y="38"/>
                      </a:lnTo>
                      <a:lnTo>
                        <a:pt x="83" y="35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6" y="8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5" name="Freeform 534"/>
                <p:cNvSpPr>
                  <a:spLocks/>
                </p:cNvSpPr>
                <p:nvPr/>
              </p:nvSpPr>
              <p:spPr bwMode="auto">
                <a:xfrm>
                  <a:off x="3200" y="3532"/>
                  <a:ext cx="89" cy="40"/>
                </a:xfrm>
                <a:custGeom>
                  <a:avLst/>
                  <a:gdLst>
                    <a:gd name="T0" fmla="*/ 87 w 89"/>
                    <a:gd name="T1" fmla="*/ 5 h 40"/>
                    <a:gd name="T2" fmla="*/ 87 w 89"/>
                    <a:gd name="T3" fmla="*/ 3 h 40"/>
                    <a:gd name="T4" fmla="*/ 84 w 89"/>
                    <a:gd name="T5" fmla="*/ 1 h 40"/>
                    <a:gd name="T6" fmla="*/ 81 w 89"/>
                    <a:gd name="T7" fmla="*/ 1 h 40"/>
                    <a:gd name="T8" fmla="*/ 76 w 89"/>
                    <a:gd name="T9" fmla="*/ 1 h 40"/>
                    <a:gd name="T10" fmla="*/ 68 w 89"/>
                    <a:gd name="T11" fmla="*/ 3 h 40"/>
                    <a:gd name="T12" fmla="*/ 58 w 89"/>
                    <a:gd name="T13" fmla="*/ 4 h 40"/>
                    <a:gd name="T14" fmla="*/ 48 w 89"/>
                    <a:gd name="T15" fmla="*/ 4 h 40"/>
                    <a:gd name="T16" fmla="*/ 37 w 89"/>
                    <a:gd name="T17" fmla="*/ 4 h 40"/>
                    <a:gd name="T18" fmla="*/ 27 w 89"/>
                    <a:gd name="T19" fmla="*/ 3 h 40"/>
                    <a:gd name="T20" fmla="*/ 18 w 89"/>
                    <a:gd name="T21" fmla="*/ 3 h 40"/>
                    <a:gd name="T22" fmla="*/ 13 w 89"/>
                    <a:gd name="T23" fmla="*/ 1 h 40"/>
                    <a:gd name="T24" fmla="*/ 9 w 89"/>
                    <a:gd name="T25" fmla="*/ 1 h 40"/>
                    <a:gd name="T26" fmla="*/ 7 w 89"/>
                    <a:gd name="T27" fmla="*/ 1 h 40"/>
                    <a:gd name="T28" fmla="*/ 4 w 89"/>
                    <a:gd name="T29" fmla="*/ 0 h 40"/>
                    <a:gd name="T30" fmla="*/ 2 w 89"/>
                    <a:gd name="T31" fmla="*/ 1 h 40"/>
                    <a:gd name="T32" fmla="*/ 1 w 89"/>
                    <a:gd name="T33" fmla="*/ 4 h 40"/>
                    <a:gd name="T34" fmla="*/ 0 w 89"/>
                    <a:gd name="T35" fmla="*/ 12 h 40"/>
                    <a:gd name="T36" fmla="*/ 0 w 89"/>
                    <a:gd name="T37" fmla="*/ 19 h 40"/>
                    <a:gd name="T38" fmla="*/ 0 w 89"/>
                    <a:gd name="T39" fmla="*/ 26 h 40"/>
                    <a:gd name="T40" fmla="*/ 1 w 89"/>
                    <a:gd name="T41" fmla="*/ 30 h 40"/>
                    <a:gd name="T42" fmla="*/ 2 w 89"/>
                    <a:gd name="T43" fmla="*/ 33 h 40"/>
                    <a:gd name="T44" fmla="*/ 3 w 89"/>
                    <a:gd name="T45" fmla="*/ 36 h 40"/>
                    <a:gd name="T46" fmla="*/ 4 w 89"/>
                    <a:gd name="T47" fmla="*/ 37 h 40"/>
                    <a:gd name="T48" fmla="*/ 8 w 89"/>
                    <a:gd name="T49" fmla="*/ 38 h 40"/>
                    <a:gd name="T50" fmla="*/ 13 w 89"/>
                    <a:gd name="T51" fmla="*/ 38 h 40"/>
                    <a:gd name="T52" fmla="*/ 20 w 89"/>
                    <a:gd name="T53" fmla="*/ 39 h 40"/>
                    <a:gd name="T54" fmla="*/ 30 w 89"/>
                    <a:gd name="T55" fmla="*/ 39 h 40"/>
                    <a:gd name="T56" fmla="*/ 42 w 89"/>
                    <a:gd name="T57" fmla="*/ 39 h 40"/>
                    <a:gd name="T58" fmla="*/ 54 w 89"/>
                    <a:gd name="T59" fmla="*/ 40 h 40"/>
                    <a:gd name="T60" fmla="*/ 65 w 89"/>
                    <a:gd name="T61" fmla="*/ 39 h 40"/>
                    <a:gd name="T62" fmla="*/ 75 w 89"/>
                    <a:gd name="T63" fmla="*/ 39 h 40"/>
                    <a:gd name="T64" fmla="*/ 81 w 89"/>
                    <a:gd name="T65" fmla="*/ 38 h 40"/>
                    <a:gd name="T66" fmla="*/ 84 w 89"/>
                    <a:gd name="T67" fmla="*/ 36 h 40"/>
                    <a:gd name="T68" fmla="*/ 87 w 89"/>
                    <a:gd name="T69" fmla="*/ 34 h 40"/>
                    <a:gd name="T70" fmla="*/ 88 w 89"/>
                    <a:gd name="T71" fmla="*/ 32 h 40"/>
                    <a:gd name="T72" fmla="*/ 89 w 89"/>
                    <a:gd name="T73" fmla="*/ 30 h 40"/>
                    <a:gd name="T74" fmla="*/ 89 w 89"/>
                    <a:gd name="T75" fmla="*/ 24 h 40"/>
                    <a:gd name="T76" fmla="*/ 88 w 89"/>
                    <a:gd name="T77" fmla="*/ 16 h 40"/>
                    <a:gd name="T78" fmla="*/ 87 w 89"/>
                    <a:gd name="T79" fmla="*/ 9 h 40"/>
                    <a:gd name="T80" fmla="*/ 87 w 89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7" y="5"/>
                      </a:moveTo>
                      <a:lnTo>
                        <a:pt x="87" y="3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3" y="36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6" name="Freeform 535"/>
                <p:cNvSpPr>
                  <a:spLocks/>
                </p:cNvSpPr>
                <p:nvPr/>
              </p:nvSpPr>
              <p:spPr bwMode="auto">
                <a:xfrm>
                  <a:off x="3200" y="3532"/>
                  <a:ext cx="89" cy="40"/>
                </a:xfrm>
                <a:custGeom>
                  <a:avLst/>
                  <a:gdLst>
                    <a:gd name="T0" fmla="*/ 87 w 89"/>
                    <a:gd name="T1" fmla="*/ 5 h 40"/>
                    <a:gd name="T2" fmla="*/ 87 w 89"/>
                    <a:gd name="T3" fmla="*/ 5 h 40"/>
                    <a:gd name="T4" fmla="*/ 87 w 89"/>
                    <a:gd name="T5" fmla="*/ 3 h 40"/>
                    <a:gd name="T6" fmla="*/ 84 w 89"/>
                    <a:gd name="T7" fmla="*/ 1 h 40"/>
                    <a:gd name="T8" fmla="*/ 81 w 89"/>
                    <a:gd name="T9" fmla="*/ 1 h 40"/>
                    <a:gd name="T10" fmla="*/ 76 w 89"/>
                    <a:gd name="T11" fmla="*/ 1 h 40"/>
                    <a:gd name="T12" fmla="*/ 76 w 89"/>
                    <a:gd name="T13" fmla="*/ 1 h 40"/>
                    <a:gd name="T14" fmla="*/ 68 w 89"/>
                    <a:gd name="T15" fmla="*/ 3 h 40"/>
                    <a:gd name="T16" fmla="*/ 58 w 89"/>
                    <a:gd name="T17" fmla="*/ 4 h 40"/>
                    <a:gd name="T18" fmla="*/ 48 w 89"/>
                    <a:gd name="T19" fmla="*/ 4 h 40"/>
                    <a:gd name="T20" fmla="*/ 37 w 89"/>
                    <a:gd name="T21" fmla="*/ 4 h 40"/>
                    <a:gd name="T22" fmla="*/ 27 w 89"/>
                    <a:gd name="T23" fmla="*/ 3 h 40"/>
                    <a:gd name="T24" fmla="*/ 18 w 89"/>
                    <a:gd name="T25" fmla="*/ 3 h 40"/>
                    <a:gd name="T26" fmla="*/ 13 w 89"/>
                    <a:gd name="T27" fmla="*/ 1 h 40"/>
                    <a:gd name="T28" fmla="*/ 9 w 89"/>
                    <a:gd name="T29" fmla="*/ 1 h 40"/>
                    <a:gd name="T30" fmla="*/ 9 w 89"/>
                    <a:gd name="T31" fmla="*/ 1 h 40"/>
                    <a:gd name="T32" fmla="*/ 7 w 89"/>
                    <a:gd name="T33" fmla="*/ 1 h 40"/>
                    <a:gd name="T34" fmla="*/ 4 w 89"/>
                    <a:gd name="T35" fmla="*/ 0 h 40"/>
                    <a:gd name="T36" fmla="*/ 2 w 89"/>
                    <a:gd name="T37" fmla="*/ 1 h 40"/>
                    <a:gd name="T38" fmla="*/ 1 w 89"/>
                    <a:gd name="T39" fmla="*/ 4 h 40"/>
                    <a:gd name="T40" fmla="*/ 1 w 89"/>
                    <a:gd name="T41" fmla="*/ 4 h 40"/>
                    <a:gd name="T42" fmla="*/ 0 w 89"/>
                    <a:gd name="T43" fmla="*/ 12 h 40"/>
                    <a:gd name="T44" fmla="*/ 0 w 89"/>
                    <a:gd name="T45" fmla="*/ 19 h 40"/>
                    <a:gd name="T46" fmla="*/ 0 w 89"/>
                    <a:gd name="T47" fmla="*/ 26 h 40"/>
                    <a:gd name="T48" fmla="*/ 1 w 89"/>
                    <a:gd name="T49" fmla="*/ 30 h 40"/>
                    <a:gd name="T50" fmla="*/ 1 w 89"/>
                    <a:gd name="T51" fmla="*/ 30 h 40"/>
                    <a:gd name="T52" fmla="*/ 2 w 89"/>
                    <a:gd name="T53" fmla="*/ 33 h 40"/>
                    <a:gd name="T54" fmla="*/ 3 w 89"/>
                    <a:gd name="T55" fmla="*/ 36 h 40"/>
                    <a:gd name="T56" fmla="*/ 4 w 89"/>
                    <a:gd name="T57" fmla="*/ 37 h 40"/>
                    <a:gd name="T58" fmla="*/ 8 w 89"/>
                    <a:gd name="T59" fmla="*/ 38 h 40"/>
                    <a:gd name="T60" fmla="*/ 8 w 89"/>
                    <a:gd name="T61" fmla="*/ 38 h 40"/>
                    <a:gd name="T62" fmla="*/ 13 w 89"/>
                    <a:gd name="T63" fmla="*/ 38 h 40"/>
                    <a:gd name="T64" fmla="*/ 20 w 89"/>
                    <a:gd name="T65" fmla="*/ 39 h 40"/>
                    <a:gd name="T66" fmla="*/ 30 w 89"/>
                    <a:gd name="T67" fmla="*/ 39 h 40"/>
                    <a:gd name="T68" fmla="*/ 42 w 89"/>
                    <a:gd name="T69" fmla="*/ 39 h 40"/>
                    <a:gd name="T70" fmla="*/ 54 w 89"/>
                    <a:gd name="T71" fmla="*/ 40 h 40"/>
                    <a:gd name="T72" fmla="*/ 65 w 89"/>
                    <a:gd name="T73" fmla="*/ 39 h 40"/>
                    <a:gd name="T74" fmla="*/ 75 w 89"/>
                    <a:gd name="T75" fmla="*/ 39 h 40"/>
                    <a:gd name="T76" fmla="*/ 81 w 89"/>
                    <a:gd name="T77" fmla="*/ 38 h 40"/>
                    <a:gd name="T78" fmla="*/ 81 w 89"/>
                    <a:gd name="T79" fmla="*/ 38 h 40"/>
                    <a:gd name="T80" fmla="*/ 84 w 89"/>
                    <a:gd name="T81" fmla="*/ 36 h 40"/>
                    <a:gd name="T82" fmla="*/ 87 w 89"/>
                    <a:gd name="T83" fmla="*/ 34 h 40"/>
                    <a:gd name="T84" fmla="*/ 88 w 89"/>
                    <a:gd name="T85" fmla="*/ 32 h 40"/>
                    <a:gd name="T86" fmla="*/ 89 w 89"/>
                    <a:gd name="T87" fmla="*/ 30 h 40"/>
                    <a:gd name="T88" fmla="*/ 89 w 89"/>
                    <a:gd name="T89" fmla="*/ 30 h 40"/>
                    <a:gd name="T90" fmla="*/ 89 w 89"/>
                    <a:gd name="T91" fmla="*/ 24 h 40"/>
                    <a:gd name="T92" fmla="*/ 88 w 89"/>
                    <a:gd name="T93" fmla="*/ 16 h 40"/>
                    <a:gd name="T94" fmla="*/ 87 w 89"/>
                    <a:gd name="T95" fmla="*/ 9 h 40"/>
                    <a:gd name="T96" fmla="*/ 87 w 89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7" y="3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3" y="36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7" name="Freeform 536"/>
                <p:cNvSpPr>
                  <a:spLocks/>
                </p:cNvSpPr>
                <p:nvPr/>
              </p:nvSpPr>
              <p:spPr bwMode="auto">
                <a:xfrm>
                  <a:off x="3322" y="3535"/>
                  <a:ext cx="239" cy="42"/>
                </a:xfrm>
                <a:custGeom>
                  <a:avLst/>
                  <a:gdLst>
                    <a:gd name="T0" fmla="*/ 233 w 239"/>
                    <a:gd name="T1" fmla="*/ 9 h 42"/>
                    <a:gd name="T2" fmla="*/ 230 w 239"/>
                    <a:gd name="T3" fmla="*/ 7 h 42"/>
                    <a:gd name="T4" fmla="*/ 225 w 239"/>
                    <a:gd name="T5" fmla="*/ 4 h 42"/>
                    <a:gd name="T6" fmla="*/ 216 w 239"/>
                    <a:gd name="T7" fmla="*/ 4 h 42"/>
                    <a:gd name="T8" fmla="*/ 203 w 239"/>
                    <a:gd name="T9" fmla="*/ 4 h 42"/>
                    <a:gd name="T10" fmla="*/ 181 w 239"/>
                    <a:gd name="T11" fmla="*/ 6 h 42"/>
                    <a:gd name="T12" fmla="*/ 155 w 239"/>
                    <a:gd name="T13" fmla="*/ 6 h 42"/>
                    <a:gd name="T14" fmla="*/ 127 w 239"/>
                    <a:gd name="T15" fmla="*/ 4 h 42"/>
                    <a:gd name="T16" fmla="*/ 98 w 239"/>
                    <a:gd name="T17" fmla="*/ 4 h 42"/>
                    <a:gd name="T18" fmla="*/ 71 w 239"/>
                    <a:gd name="T19" fmla="*/ 3 h 42"/>
                    <a:gd name="T20" fmla="*/ 49 w 239"/>
                    <a:gd name="T21" fmla="*/ 2 h 42"/>
                    <a:gd name="T22" fmla="*/ 33 w 239"/>
                    <a:gd name="T23" fmla="*/ 1 h 42"/>
                    <a:gd name="T24" fmla="*/ 24 w 239"/>
                    <a:gd name="T25" fmla="*/ 1 h 42"/>
                    <a:gd name="T26" fmla="*/ 17 w 239"/>
                    <a:gd name="T27" fmla="*/ 1 h 42"/>
                    <a:gd name="T28" fmla="*/ 9 w 239"/>
                    <a:gd name="T29" fmla="*/ 0 h 42"/>
                    <a:gd name="T30" fmla="*/ 3 w 239"/>
                    <a:gd name="T31" fmla="*/ 0 h 42"/>
                    <a:gd name="T32" fmla="*/ 1 w 239"/>
                    <a:gd name="T33" fmla="*/ 2 h 42"/>
                    <a:gd name="T34" fmla="*/ 0 w 239"/>
                    <a:gd name="T35" fmla="*/ 10 h 42"/>
                    <a:gd name="T36" fmla="*/ 0 w 239"/>
                    <a:gd name="T37" fmla="*/ 17 h 42"/>
                    <a:gd name="T38" fmla="*/ 1 w 239"/>
                    <a:gd name="T39" fmla="*/ 24 h 42"/>
                    <a:gd name="T40" fmla="*/ 2 w 239"/>
                    <a:gd name="T41" fmla="*/ 29 h 42"/>
                    <a:gd name="T42" fmla="*/ 3 w 239"/>
                    <a:gd name="T43" fmla="*/ 31 h 42"/>
                    <a:gd name="T44" fmla="*/ 7 w 239"/>
                    <a:gd name="T45" fmla="*/ 34 h 42"/>
                    <a:gd name="T46" fmla="*/ 11 w 239"/>
                    <a:gd name="T47" fmla="*/ 35 h 42"/>
                    <a:gd name="T48" fmla="*/ 22 w 239"/>
                    <a:gd name="T49" fmla="*/ 36 h 42"/>
                    <a:gd name="T50" fmla="*/ 27 w 239"/>
                    <a:gd name="T51" fmla="*/ 36 h 42"/>
                    <a:gd name="T52" fmla="*/ 34 w 239"/>
                    <a:gd name="T53" fmla="*/ 37 h 42"/>
                    <a:gd name="T54" fmla="*/ 43 w 239"/>
                    <a:gd name="T55" fmla="*/ 37 h 42"/>
                    <a:gd name="T56" fmla="*/ 55 w 239"/>
                    <a:gd name="T57" fmla="*/ 38 h 42"/>
                    <a:gd name="T58" fmla="*/ 69 w 239"/>
                    <a:gd name="T59" fmla="*/ 38 h 42"/>
                    <a:gd name="T60" fmla="*/ 83 w 239"/>
                    <a:gd name="T61" fmla="*/ 40 h 42"/>
                    <a:gd name="T62" fmla="*/ 98 w 239"/>
                    <a:gd name="T63" fmla="*/ 40 h 42"/>
                    <a:gd name="T64" fmla="*/ 115 w 239"/>
                    <a:gd name="T65" fmla="*/ 41 h 42"/>
                    <a:gd name="T66" fmla="*/ 131 w 239"/>
                    <a:gd name="T67" fmla="*/ 41 h 42"/>
                    <a:gd name="T68" fmla="*/ 146 w 239"/>
                    <a:gd name="T69" fmla="*/ 42 h 42"/>
                    <a:gd name="T70" fmla="*/ 162 w 239"/>
                    <a:gd name="T71" fmla="*/ 42 h 42"/>
                    <a:gd name="T72" fmla="*/ 176 w 239"/>
                    <a:gd name="T73" fmla="*/ 42 h 42"/>
                    <a:gd name="T74" fmla="*/ 190 w 239"/>
                    <a:gd name="T75" fmla="*/ 42 h 42"/>
                    <a:gd name="T76" fmla="*/ 201 w 239"/>
                    <a:gd name="T77" fmla="*/ 42 h 42"/>
                    <a:gd name="T78" fmla="*/ 210 w 239"/>
                    <a:gd name="T79" fmla="*/ 41 h 42"/>
                    <a:gd name="T80" fmla="*/ 217 w 239"/>
                    <a:gd name="T81" fmla="*/ 41 h 42"/>
                    <a:gd name="T82" fmla="*/ 226 w 239"/>
                    <a:gd name="T83" fmla="*/ 40 h 42"/>
                    <a:gd name="T84" fmla="*/ 233 w 239"/>
                    <a:gd name="T85" fmla="*/ 37 h 42"/>
                    <a:gd name="T86" fmla="*/ 238 w 239"/>
                    <a:gd name="T87" fmla="*/ 35 h 42"/>
                    <a:gd name="T88" fmla="*/ 239 w 239"/>
                    <a:gd name="T89" fmla="*/ 33 h 42"/>
                    <a:gd name="T90" fmla="*/ 238 w 239"/>
                    <a:gd name="T91" fmla="*/ 28 h 42"/>
                    <a:gd name="T92" fmla="*/ 237 w 239"/>
                    <a:gd name="T93" fmla="*/ 20 h 42"/>
                    <a:gd name="T94" fmla="*/ 235 w 239"/>
                    <a:gd name="T95" fmla="*/ 13 h 42"/>
                    <a:gd name="T96" fmla="*/ 233 w 239"/>
                    <a:gd name="T97" fmla="*/ 9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239" h="42">
                      <a:moveTo>
                        <a:pt x="233" y="9"/>
                      </a:moveTo>
                      <a:lnTo>
                        <a:pt x="230" y="7"/>
                      </a:lnTo>
                      <a:lnTo>
                        <a:pt x="225" y="4"/>
                      </a:lnTo>
                      <a:lnTo>
                        <a:pt x="216" y="4"/>
                      </a:lnTo>
                      <a:lnTo>
                        <a:pt x="203" y="4"/>
                      </a:lnTo>
                      <a:lnTo>
                        <a:pt x="181" y="6"/>
                      </a:lnTo>
                      <a:lnTo>
                        <a:pt x="155" y="6"/>
                      </a:lnTo>
                      <a:lnTo>
                        <a:pt x="127" y="4"/>
                      </a:lnTo>
                      <a:lnTo>
                        <a:pt x="98" y="4"/>
                      </a:lnTo>
                      <a:lnTo>
                        <a:pt x="71" y="3"/>
                      </a:lnTo>
                      <a:lnTo>
                        <a:pt x="49" y="2"/>
                      </a:lnTo>
                      <a:lnTo>
                        <a:pt x="33" y="1"/>
                      </a:lnTo>
                      <a:lnTo>
                        <a:pt x="24" y="1"/>
                      </a:lnTo>
                      <a:lnTo>
                        <a:pt x="17" y="1"/>
                      </a:lnTo>
                      <a:lnTo>
                        <a:pt x="9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1" y="24"/>
                      </a:lnTo>
                      <a:lnTo>
                        <a:pt x="2" y="29"/>
                      </a:lnTo>
                      <a:lnTo>
                        <a:pt x="3" y="31"/>
                      </a:lnTo>
                      <a:lnTo>
                        <a:pt x="7" y="34"/>
                      </a:lnTo>
                      <a:lnTo>
                        <a:pt x="11" y="35"/>
                      </a:lnTo>
                      <a:lnTo>
                        <a:pt x="22" y="36"/>
                      </a:lnTo>
                      <a:lnTo>
                        <a:pt x="27" y="36"/>
                      </a:lnTo>
                      <a:lnTo>
                        <a:pt x="34" y="37"/>
                      </a:lnTo>
                      <a:lnTo>
                        <a:pt x="43" y="37"/>
                      </a:lnTo>
                      <a:lnTo>
                        <a:pt x="55" y="38"/>
                      </a:lnTo>
                      <a:lnTo>
                        <a:pt x="69" y="38"/>
                      </a:lnTo>
                      <a:lnTo>
                        <a:pt x="83" y="40"/>
                      </a:lnTo>
                      <a:lnTo>
                        <a:pt x="98" y="40"/>
                      </a:lnTo>
                      <a:lnTo>
                        <a:pt x="115" y="41"/>
                      </a:lnTo>
                      <a:lnTo>
                        <a:pt x="131" y="41"/>
                      </a:lnTo>
                      <a:lnTo>
                        <a:pt x="146" y="42"/>
                      </a:lnTo>
                      <a:lnTo>
                        <a:pt x="162" y="42"/>
                      </a:lnTo>
                      <a:lnTo>
                        <a:pt x="176" y="42"/>
                      </a:lnTo>
                      <a:lnTo>
                        <a:pt x="190" y="42"/>
                      </a:lnTo>
                      <a:lnTo>
                        <a:pt x="201" y="42"/>
                      </a:lnTo>
                      <a:lnTo>
                        <a:pt x="210" y="41"/>
                      </a:lnTo>
                      <a:lnTo>
                        <a:pt x="217" y="41"/>
                      </a:lnTo>
                      <a:lnTo>
                        <a:pt x="226" y="40"/>
                      </a:lnTo>
                      <a:lnTo>
                        <a:pt x="233" y="37"/>
                      </a:lnTo>
                      <a:lnTo>
                        <a:pt x="238" y="35"/>
                      </a:lnTo>
                      <a:lnTo>
                        <a:pt x="239" y="33"/>
                      </a:lnTo>
                      <a:lnTo>
                        <a:pt x="238" y="28"/>
                      </a:lnTo>
                      <a:lnTo>
                        <a:pt x="237" y="20"/>
                      </a:lnTo>
                      <a:lnTo>
                        <a:pt x="235" y="13"/>
                      </a:lnTo>
                      <a:lnTo>
                        <a:pt x="233" y="9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8" name="Freeform 537"/>
                <p:cNvSpPr>
                  <a:spLocks/>
                </p:cNvSpPr>
                <p:nvPr/>
              </p:nvSpPr>
              <p:spPr bwMode="auto">
                <a:xfrm>
                  <a:off x="3322" y="3535"/>
                  <a:ext cx="239" cy="42"/>
                </a:xfrm>
                <a:custGeom>
                  <a:avLst/>
                  <a:gdLst>
                    <a:gd name="T0" fmla="*/ 233 w 239"/>
                    <a:gd name="T1" fmla="*/ 9 h 42"/>
                    <a:gd name="T2" fmla="*/ 233 w 239"/>
                    <a:gd name="T3" fmla="*/ 9 h 42"/>
                    <a:gd name="T4" fmla="*/ 230 w 239"/>
                    <a:gd name="T5" fmla="*/ 7 h 42"/>
                    <a:gd name="T6" fmla="*/ 225 w 239"/>
                    <a:gd name="T7" fmla="*/ 4 h 42"/>
                    <a:gd name="T8" fmla="*/ 216 w 239"/>
                    <a:gd name="T9" fmla="*/ 4 h 42"/>
                    <a:gd name="T10" fmla="*/ 203 w 239"/>
                    <a:gd name="T11" fmla="*/ 4 h 42"/>
                    <a:gd name="T12" fmla="*/ 203 w 239"/>
                    <a:gd name="T13" fmla="*/ 4 h 42"/>
                    <a:gd name="T14" fmla="*/ 181 w 239"/>
                    <a:gd name="T15" fmla="*/ 6 h 42"/>
                    <a:gd name="T16" fmla="*/ 155 w 239"/>
                    <a:gd name="T17" fmla="*/ 6 h 42"/>
                    <a:gd name="T18" fmla="*/ 127 w 239"/>
                    <a:gd name="T19" fmla="*/ 4 h 42"/>
                    <a:gd name="T20" fmla="*/ 98 w 239"/>
                    <a:gd name="T21" fmla="*/ 4 h 42"/>
                    <a:gd name="T22" fmla="*/ 71 w 239"/>
                    <a:gd name="T23" fmla="*/ 3 h 42"/>
                    <a:gd name="T24" fmla="*/ 49 w 239"/>
                    <a:gd name="T25" fmla="*/ 2 h 42"/>
                    <a:gd name="T26" fmla="*/ 33 w 239"/>
                    <a:gd name="T27" fmla="*/ 1 h 42"/>
                    <a:gd name="T28" fmla="*/ 24 w 239"/>
                    <a:gd name="T29" fmla="*/ 1 h 42"/>
                    <a:gd name="T30" fmla="*/ 24 w 239"/>
                    <a:gd name="T31" fmla="*/ 1 h 42"/>
                    <a:gd name="T32" fmla="*/ 17 w 239"/>
                    <a:gd name="T33" fmla="*/ 1 h 42"/>
                    <a:gd name="T34" fmla="*/ 9 w 239"/>
                    <a:gd name="T35" fmla="*/ 0 h 42"/>
                    <a:gd name="T36" fmla="*/ 3 w 239"/>
                    <a:gd name="T37" fmla="*/ 0 h 42"/>
                    <a:gd name="T38" fmla="*/ 1 w 239"/>
                    <a:gd name="T39" fmla="*/ 2 h 42"/>
                    <a:gd name="T40" fmla="*/ 1 w 239"/>
                    <a:gd name="T41" fmla="*/ 2 h 42"/>
                    <a:gd name="T42" fmla="*/ 0 w 239"/>
                    <a:gd name="T43" fmla="*/ 10 h 42"/>
                    <a:gd name="T44" fmla="*/ 0 w 239"/>
                    <a:gd name="T45" fmla="*/ 17 h 42"/>
                    <a:gd name="T46" fmla="*/ 1 w 239"/>
                    <a:gd name="T47" fmla="*/ 24 h 42"/>
                    <a:gd name="T48" fmla="*/ 2 w 239"/>
                    <a:gd name="T49" fmla="*/ 29 h 42"/>
                    <a:gd name="T50" fmla="*/ 2 w 239"/>
                    <a:gd name="T51" fmla="*/ 29 h 42"/>
                    <a:gd name="T52" fmla="*/ 3 w 239"/>
                    <a:gd name="T53" fmla="*/ 31 h 42"/>
                    <a:gd name="T54" fmla="*/ 7 w 239"/>
                    <a:gd name="T55" fmla="*/ 34 h 42"/>
                    <a:gd name="T56" fmla="*/ 11 w 239"/>
                    <a:gd name="T57" fmla="*/ 35 h 42"/>
                    <a:gd name="T58" fmla="*/ 22 w 239"/>
                    <a:gd name="T59" fmla="*/ 36 h 42"/>
                    <a:gd name="T60" fmla="*/ 22 w 239"/>
                    <a:gd name="T61" fmla="*/ 36 h 42"/>
                    <a:gd name="T62" fmla="*/ 27 w 239"/>
                    <a:gd name="T63" fmla="*/ 36 h 42"/>
                    <a:gd name="T64" fmla="*/ 34 w 239"/>
                    <a:gd name="T65" fmla="*/ 37 h 42"/>
                    <a:gd name="T66" fmla="*/ 43 w 239"/>
                    <a:gd name="T67" fmla="*/ 37 h 42"/>
                    <a:gd name="T68" fmla="*/ 55 w 239"/>
                    <a:gd name="T69" fmla="*/ 38 h 42"/>
                    <a:gd name="T70" fmla="*/ 69 w 239"/>
                    <a:gd name="T71" fmla="*/ 38 h 42"/>
                    <a:gd name="T72" fmla="*/ 83 w 239"/>
                    <a:gd name="T73" fmla="*/ 40 h 42"/>
                    <a:gd name="T74" fmla="*/ 98 w 239"/>
                    <a:gd name="T75" fmla="*/ 40 h 42"/>
                    <a:gd name="T76" fmla="*/ 115 w 239"/>
                    <a:gd name="T77" fmla="*/ 41 h 42"/>
                    <a:gd name="T78" fmla="*/ 131 w 239"/>
                    <a:gd name="T79" fmla="*/ 41 h 42"/>
                    <a:gd name="T80" fmla="*/ 146 w 239"/>
                    <a:gd name="T81" fmla="*/ 42 h 42"/>
                    <a:gd name="T82" fmla="*/ 162 w 239"/>
                    <a:gd name="T83" fmla="*/ 42 h 42"/>
                    <a:gd name="T84" fmla="*/ 176 w 239"/>
                    <a:gd name="T85" fmla="*/ 42 h 42"/>
                    <a:gd name="T86" fmla="*/ 190 w 239"/>
                    <a:gd name="T87" fmla="*/ 42 h 42"/>
                    <a:gd name="T88" fmla="*/ 201 w 239"/>
                    <a:gd name="T89" fmla="*/ 42 h 42"/>
                    <a:gd name="T90" fmla="*/ 210 w 239"/>
                    <a:gd name="T91" fmla="*/ 41 h 42"/>
                    <a:gd name="T92" fmla="*/ 217 w 239"/>
                    <a:gd name="T93" fmla="*/ 41 h 42"/>
                    <a:gd name="T94" fmla="*/ 217 w 239"/>
                    <a:gd name="T95" fmla="*/ 41 h 42"/>
                    <a:gd name="T96" fmla="*/ 226 w 239"/>
                    <a:gd name="T97" fmla="*/ 40 h 42"/>
                    <a:gd name="T98" fmla="*/ 233 w 239"/>
                    <a:gd name="T99" fmla="*/ 37 h 42"/>
                    <a:gd name="T100" fmla="*/ 238 w 239"/>
                    <a:gd name="T101" fmla="*/ 35 h 42"/>
                    <a:gd name="T102" fmla="*/ 239 w 239"/>
                    <a:gd name="T103" fmla="*/ 33 h 42"/>
                    <a:gd name="T104" fmla="*/ 239 w 239"/>
                    <a:gd name="T105" fmla="*/ 33 h 42"/>
                    <a:gd name="T106" fmla="*/ 238 w 239"/>
                    <a:gd name="T107" fmla="*/ 28 h 42"/>
                    <a:gd name="T108" fmla="*/ 237 w 239"/>
                    <a:gd name="T109" fmla="*/ 20 h 42"/>
                    <a:gd name="T110" fmla="*/ 235 w 239"/>
                    <a:gd name="T111" fmla="*/ 13 h 42"/>
                    <a:gd name="T112" fmla="*/ 233 w 239"/>
                    <a:gd name="T113" fmla="*/ 9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39" h="42">
                      <a:moveTo>
                        <a:pt x="233" y="9"/>
                      </a:moveTo>
                      <a:lnTo>
                        <a:pt x="233" y="9"/>
                      </a:lnTo>
                      <a:lnTo>
                        <a:pt x="230" y="7"/>
                      </a:lnTo>
                      <a:lnTo>
                        <a:pt x="225" y="4"/>
                      </a:lnTo>
                      <a:lnTo>
                        <a:pt x="216" y="4"/>
                      </a:lnTo>
                      <a:lnTo>
                        <a:pt x="203" y="4"/>
                      </a:lnTo>
                      <a:lnTo>
                        <a:pt x="203" y="4"/>
                      </a:lnTo>
                      <a:lnTo>
                        <a:pt x="181" y="6"/>
                      </a:lnTo>
                      <a:lnTo>
                        <a:pt x="155" y="6"/>
                      </a:lnTo>
                      <a:lnTo>
                        <a:pt x="127" y="4"/>
                      </a:lnTo>
                      <a:lnTo>
                        <a:pt x="98" y="4"/>
                      </a:lnTo>
                      <a:lnTo>
                        <a:pt x="71" y="3"/>
                      </a:lnTo>
                      <a:lnTo>
                        <a:pt x="49" y="2"/>
                      </a:lnTo>
                      <a:lnTo>
                        <a:pt x="33" y="1"/>
                      </a:lnTo>
                      <a:lnTo>
                        <a:pt x="24" y="1"/>
                      </a:lnTo>
                      <a:lnTo>
                        <a:pt x="24" y="1"/>
                      </a:lnTo>
                      <a:lnTo>
                        <a:pt x="17" y="1"/>
                      </a:lnTo>
                      <a:lnTo>
                        <a:pt x="9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1" y="24"/>
                      </a:lnTo>
                      <a:lnTo>
                        <a:pt x="2" y="29"/>
                      </a:lnTo>
                      <a:lnTo>
                        <a:pt x="2" y="29"/>
                      </a:lnTo>
                      <a:lnTo>
                        <a:pt x="3" y="31"/>
                      </a:lnTo>
                      <a:lnTo>
                        <a:pt x="7" y="34"/>
                      </a:lnTo>
                      <a:lnTo>
                        <a:pt x="11" y="35"/>
                      </a:lnTo>
                      <a:lnTo>
                        <a:pt x="22" y="36"/>
                      </a:lnTo>
                      <a:lnTo>
                        <a:pt x="22" y="36"/>
                      </a:lnTo>
                      <a:lnTo>
                        <a:pt x="27" y="36"/>
                      </a:lnTo>
                      <a:lnTo>
                        <a:pt x="34" y="37"/>
                      </a:lnTo>
                      <a:lnTo>
                        <a:pt x="43" y="37"/>
                      </a:lnTo>
                      <a:lnTo>
                        <a:pt x="55" y="38"/>
                      </a:lnTo>
                      <a:lnTo>
                        <a:pt x="69" y="38"/>
                      </a:lnTo>
                      <a:lnTo>
                        <a:pt x="83" y="40"/>
                      </a:lnTo>
                      <a:lnTo>
                        <a:pt x="98" y="40"/>
                      </a:lnTo>
                      <a:lnTo>
                        <a:pt x="115" y="41"/>
                      </a:lnTo>
                      <a:lnTo>
                        <a:pt x="131" y="41"/>
                      </a:lnTo>
                      <a:lnTo>
                        <a:pt x="146" y="42"/>
                      </a:lnTo>
                      <a:lnTo>
                        <a:pt x="162" y="42"/>
                      </a:lnTo>
                      <a:lnTo>
                        <a:pt x="176" y="42"/>
                      </a:lnTo>
                      <a:lnTo>
                        <a:pt x="190" y="42"/>
                      </a:lnTo>
                      <a:lnTo>
                        <a:pt x="201" y="42"/>
                      </a:lnTo>
                      <a:lnTo>
                        <a:pt x="210" y="41"/>
                      </a:lnTo>
                      <a:lnTo>
                        <a:pt x="217" y="41"/>
                      </a:lnTo>
                      <a:lnTo>
                        <a:pt x="217" y="41"/>
                      </a:lnTo>
                      <a:lnTo>
                        <a:pt x="226" y="40"/>
                      </a:lnTo>
                      <a:lnTo>
                        <a:pt x="233" y="37"/>
                      </a:lnTo>
                      <a:lnTo>
                        <a:pt x="238" y="35"/>
                      </a:lnTo>
                      <a:lnTo>
                        <a:pt x="239" y="33"/>
                      </a:lnTo>
                      <a:lnTo>
                        <a:pt x="239" y="33"/>
                      </a:lnTo>
                      <a:lnTo>
                        <a:pt x="238" y="28"/>
                      </a:lnTo>
                      <a:lnTo>
                        <a:pt x="237" y="20"/>
                      </a:lnTo>
                      <a:lnTo>
                        <a:pt x="235" y="13"/>
                      </a:lnTo>
                      <a:lnTo>
                        <a:pt x="233" y="9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9" name="Freeform 538"/>
                <p:cNvSpPr>
                  <a:spLocks/>
                </p:cNvSpPr>
                <p:nvPr/>
              </p:nvSpPr>
              <p:spPr bwMode="auto">
                <a:xfrm>
                  <a:off x="2965" y="3531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6 w 88"/>
                    <a:gd name="T3" fmla="*/ 2 h 40"/>
                    <a:gd name="T4" fmla="*/ 83 w 88"/>
                    <a:gd name="T5" fmla="*/ 1 h 40"/>
                    <a:gd name="T6" fmla="*/ 80 w 88"/>
                    <a:gd name="T7" fmla="*/ 1 h 40"/>
                    <a:gd name="T8" fmla="*/ 75 w 88"/>
                    <a:gd name="T9" fmla="*/ 1 h 40"/>
                    <a:gd name="T10" fmla="*/ 67 w 88"/>
                    <a:gd name="T11" fmla="*/ 2 h 40"/>
                    <a:gd name="T12" fmla="*/ 57 w 88"/>
                    <a:gd name="T13" fmla="*/ 4 h 40"/>
                    <a:gd name="T14" fmla="*/ 47 w 88"/>
                    <a:gd name="T15" fmla="*/ 4 h 40"/>
                    <a:gd name="T16" fmla="*/ 36 w 88"/>
                    <a:gd name="T17" fmla="*/ 4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6 w 88"/>
                    <a:gd name="T27" fmla="*/ 1 h 40"/>
                    <a:gd name="T28" fmla="*/ 3 w 88"/>
                    <a:gd name="T29" fmla="*/ 0 h 40"/>
                    <a:gd name="T30" fmla="*/ 1 w 88"/>
                    <a:gd name="T31" fmla="*/ 1 h 40"/>
                    <a:gd name="T32" fmla="*/ 0 w 88"/>
                    <a:gd name="T33" fmla="*/ 4 h 40"/>
                    <a:gd name="T34" fmla="*/ 0 w 88"/>
                    <a:gd name="T35" fmla="*/ 12 h 40"/>
                    <a:gd name="T36" fmla="*/ 0 w 88"/>
                    <a:gd name="T37" fmla="*/ 19 h 40"/>
                    <a:gd name="T38" fmla="*/ 0 w 88"/>
                    <a:gd name="T39" fmla="*/ 26 h 40"/>
                    <a:gd name="T40" fmla="*/ 0 w 88"/>
                    <a:gd name="T41" fmla="*/ 29 h 40"/>
                    <a:gd name="T42" fmla="*/ 1 w 88"/>
                    <a:gd name="T43" fmla="*/ 33 h 40"/>
                    <a:gd name="T44" fmla="*/ 2 w 88"/>
                    <a:gd name="T45" fmla="*/ 35 h 40"/>
                    <a:gd name="T46" fmla="*/ 3 w 88"/>
                    <a:gd name="T47" fmla="*/ 37 h 40"/>
                    <a:gd name="T48" fmla="*/ 7 w 88"/>
                    <a:gd name="T49" fmla="*/ 38 h 40"/>
                    <a:gd name="T50" fmla="*/ 12 w 88"/>
                    <a:gd name="T51" fmla="*/ 38 h 40"/>
                    <a:gd name="T52" fmla="*/ 20 w 88"/>
                    <a:gd name="T53" fmla="*/ 39 h 40"/>
                    <a:gd name="T54" fmla="*/ 30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4 w 88"/>
                    <a:gd name="T61" fmla="*/ 39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5 h 40"/>
                    <a:gd name="T68" fmla="*/ 86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29 h 40"/>
                    <a:gd name="T74" fmla="*/ 88 w 88"/>
                    <a:gd name="T75" fmla="*/ 24 h 40"/>
                    <a:gd name="T76" fmla="*/ 88 w 88"/>
                    <a:gd name="T77" fmla="*/ 15 h 40"/>
                    <a:gd name="T78" fmla="*/ 87 w 88"/>
                    <a:gd name="T79" fmla="*/ 8 h 40"/>
                    <a:gd name="T80" fmla="*/ 87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6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29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3" y="37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0" name="Freeform 539"/>
                <p:cNvSpPr>
                  <a:spLocks/>
                </p:cNvSpPr>
                <p:nvPr/>
              </p:nvSpPr>
              <p:spPr bwMode="auto">
                <a:xfrm>
                  <a:off x="2965" y="3531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5 h 40"/>
                    <a:gd name="T4" fmla="*/ 86 w 88"/>
                    <a:gd name="T5" fmla="*/ 2 h 40"/>
                    <a:gd name="T6" fmla="*/ 83 w 88"/>
                    <a:gd name="T7" fmla="*/ 1 h 40"/>
                    <a:gd name="T8" fmla="*/ 80 w 88"/>
                    <a:gd name="T9" fmla="*/ 1 h 40"/>
                    <a:gd name="T10" fmla="*/ 75 w 88"/>
                    <a:gd name="T11" fmla="*/ 1 h 40"/>
                    <a:gd name="T12" fmla="*/ 75 w 88"/>
                    <a:gd name="T13" fmla="*/ 1 h 40"/>
                    <a:gd name="T14" fmla="*/ 67 w 88"/>
                    <a:gd name="T15" fmla="*/ 2 h 40"/>
                    <a:gd name="T16" fmla="*/ 57 w 88"/>
                    <a:gd name="T17" fmla="*/ 4 h 40"/>
                    <a:gd name="T18" fmla="*/ 47 w 88"/>
                    <a:gd name="T19" fmla="*/ 4 h 40"/>
                    <a:gd name="T20" fmla="*/ 36 w 88"/>
                    <a:gd name="T21" fmla="*/ 4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6 w 88"/>
                    <a:gd name="T33" fmla="*/ 1 h 40"/>
                    <a:gd name="T34" fmla="*/ 3 w 88"/>
                    <a:gd name="T35" fmla="*/ 0 h 40"/>
                    <a:gd name="T36" fmla="*/ 1 w 88"/>
                    <a:gd name="T37" fmla="*/ 1 h 40"/>
                    <a:gd name="T38" fmla="*/ 0 w 88"/>
                    <a:gd name="T39" fmla="*/ 4 h 40"/>
                    <a:gd name="T40" fmla="*/ 0 w 88"/>
                    <a:gd name="T41" fmla="*/ 4 h 40"/>
                    <a:gd name="T42" fmla="*/ 0 w 88"/>
                    <a:gd name="T43" fmla="*/ 12 h 40"/>
                    <a:gd name="T44" fmla="*/ 0 w 88"/>
                    <a:gd name="T45" fmla="*/ 19 h 40"/>
                    <a:gd name="T46" fmla="*/ 0 w 88"/>
                    <a:gd name="T47" fmla="*/ 26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3 h 40"/>
                    <a:gd name="T54" fmla="*/ 2 w 88"/>
                    <a:gd name="T55" fmla="*/ 35 h 40"/>
                    <a:gd name="T56" fmla="*/ 3 w 88"/>
                    <a:gd name="T57" fmla="*/ 37 h 40"/>
                    <a:gd name="T58" fmla="*/ 7 w 88"/>
                    <a:gd name="T59" fmla="*/ 38 h 40"/>
                    <a:gd name="T60" fmla="*/ 7 w 88"/>
                    <a:gd name="T61" fmla="*/ 38 h 40"/>
                    <a:gd name="T62" fmla="*/ 12 w 88"/>
                    <a:gd name="T63" fmla="*/ 38 h 40"/>
                    <a:gd name="T64" fmla="*/ 20 w 88"/>
                    <a:gd name="T65" fmla="*/ 39 h 40"/>
                    <a:gd name="T66" fmla="*/ 30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4 w 88"/>
                    <a:gd name="T73" fmla="*/ 39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5 h 40"/>
                    <a:gd name="T82" fmla="*/ 86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29 h 40"/>
                    <a:gd name="T88" fmla="*/ 88 w 88"/>
                    <a:gd name="T89" fmla="*/ 29 h 40"/>
                    <a:gd name="T90" fmla="*/ 88 w 88"/>
                    <a:gd name="T91" fmla="*/ 24 h 40"/>
                    <a:gd name="T92" fmla="*/ 88 w 88"/>
                    <a:gd name="T93" fmla="*/ 15 h 40"/>
                    <a:gd name="T94" fmla="*/ 87 w 88"/>
                    <a:gd name="T95" fmla="*/ 8 h 40"/>
                    <a:gd name="T96" fmla="*/ 87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2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6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3" y="37"/>
                      </a:lnTo>
                      <a:lnTo>
                        <a:pt x="7" y="38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5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1" name="Freeform 540"/>
                <p:cNvSpPr>
                  <a:spLocks/>
                </p:cNvSpPr>
                <p:nvPr/>
              </p:nvSpPr>
              <p:spPr bwMode="auto">
                <a:xfrm>
                  <a:off x="3368" y="3394"/>
                  <a:ext cx="171" cy="40"/>
                </a:xfrm>
                <a:custGeom>
                  <a:avLst/>
                  <a:gdLst>
                    <a:gd name="T0" fmla="*/ 167 w 171"/>
                    <a:gd name="T1" fmla="*/ 6 h 40"/>
                    <a:gd name="T2" fmla="*/ 165 w 171"/>
                    <a:gd name="T3" fmla="*/ 3 h 40"/>
                    <a:gd name="T4" fmla="*/ 162 w 171"/>
                    <a:gd name="T5" fmla="*/ 2 h 40"/>
                    <a:gd name="T6" fmla="*/ 155 w 171"/>
                    <a:gd name="T7" fmla="*/ 2 h 40"/>
                    <a:gd name="T8" fmla="*/ 145 w 171"/>
                    <a:gd name="T9" fmla="*/ 2 h 40"/>
                    <a:gd name="T10" fmla="*/ 130 w 171"/>
                    <a:gd name="T11" fmla="*/ 3 h 40"/>
                    <a:gd name="T12" fmla="*/ 111 w 171"/>
                    <a:gd name="T13" fmla="*/ 4 h 40"/>
                    <a:gd name="T14" fmla="*/ 91 w 171"/>
                    <a:gd name="T15" fmla="*/ 3 h 40"/>
                    <a:gd name="T16" fmla="*/ 71 w 171"/>
                    <a:gd name="T17" fmla="*/ 3 h 40"/>
                    <a:gd name="T18" fmla="*/ 51 w 171"/>
                    <a:gd name="T19" fmla="*/ 2 h 40"/>
                    <a:gd name="T20" fmla="*/ 36 w 171"/>
                    <a:gd name="T21" fmla="*/ 2 h 40"/>
                    <a:gd name="T22" fmla="*/ 24 w 171"/>
                    <a:gd name="T23" fmla="*/ 1 h 40"/>
                    <a:gd name="T24" fmla="*/ 18 w 171"/>
                    <a:gd name="T25" fmla="*/ 1 h 40"/>
                    <a:gd name="T26" fmla="*/ 12 w 171"/>
                    <a:gd name="T27" fmla="*/ 0 h 40"/>
                    <a:gd name="T28" fmla="*/ 8 w 171"/>
                    <a:gd name="T29" fmla="*/ 0 h 40"/>
                    <a:gd name="T30" fmla="*/ 3 w 171"/>
                    <a:gd name="T31" fmla="*/ 0 h 40"/>
                    <a:gd name="T32" fmla="*/ 1 w 171"/>
                    <a:gd name="T33" fmla="*/ 2 h 40"/>
                    <a:gd name="T34" fmla="*/ 0 w 171"/>
                    <a:gd name="T35" fmla="*/ 9 h 40"/>
                    <a:gd name="T36" fmla="*/ 0 w 171"/>
                    <a:gd name="T37" fmla="*/ 16 h 40"/>
                    <a:gd name="T38" fmla="*/ 1 w 171"/>
                    <a:gd name="T39" fmla="*/ 23 h 40"/>
                    <a:gd name="T40" fmla="*/ 2 w 171"/>
                    <a:gd name="T41" fmla="*/ 28 h 40"/>
                    <a:gd name="T42" fmla="*/ 3 w 171"/>
                    <a:gd name="T43" fmla="*/ 31 h 40"/>
                    <a:gd name="T44" fmla="*/ 4 w 171"/>
                    <a:gd name="T45" fmla="*/ 34 h 40"/>
                    <a:gd name="T46" fmla="*/ 9 w 171"/>
                    <a:gd name="T47" fmla="*/ 35 h 40"/>
                    <a:gd name="T48" fmla="*/ 16 w 171"/>
                    <a:gd name="T49" fmla="*/ 36 h 40"/>
                    <a:gd name="T50" fmla="*/ 24 w 171"/>
                    <a:gd name="T51" fmla="*/ 36 h 40"/>
                    <a:gd name="T52" fmla="*/ 39 w 171"/>
                    <a:gd name="T53" fmla="*/ 37 h 40"/>
                    <a:gd name="T54" fmla="*/ 59 w 171"/>
                    <a:gd name="T55" fmla="*/ 38 h 40"/>
                    <a:gd name="T56" fmla="*/ 82 w 171"/>
                    <a:gd name="T57" fmla="*/ 38 h 40"/>
                    <a:gd name="T58" fmla="*/ 105 w 171"/>
                    <a:gd name="T59" fmla="*/ 40 h 40"/>
                    <a:gd name="T60" fmla="*/ 126 w 171"/>
                    <a:gd name="T61" fmla="*/ 40 h 40"/>
                    <a:gd name="T62" fmla="*/ 144 w 171"/>
                    <a:gd name="T63" fmla="*/ 40 h 40"/>
                    <a:gd name="T64" fmla="*/ 156 w 171"/>
                    <a:gd name="T65" fmla="*/ 38 h 40"/>
                    <a:gd name="T66" fmla="*/ 162 w 171"/>
                    <a:gd name="T67" fmla="*/ 36 h 40"/>
                    <a:gd name="T68" fmla="*/ 167 w 171"/>
                    <a:gd name="T69" fmla="*/ 35 h 40"/>
                    <a:gd name="T70" fmla="*/ 170 w 171"/>
                    <a:gd name="T71" fmla="*/ 33 h 40"/>
                    <a:gd name="T72" fmla="*/ 171 w 171"/>
                    <a:gd name="T73" fmla="*/ 30 h 40"/>
                    <a:gd name="T74" fmla="*/ 171 w 171"/>
                    <a:gd name="T75" fmla="*/ 24 h 40"/>
                    <a:gd name="T76" fmla="*/ 170 w 171"/>
                    <a:gd name="T77" fmla="*/ 16 h 40"/>
                    <a:gd name="T78" fmla="*/ 167 w 171"/>
                    <a:gd name="T79" fmla="*/ 9 h 40"/>
                    <a:gd name="T80" fmla="*/ 167 w 171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71" h="40">
                      <a:moveTo>
                        <a:pt x="167" y="6"/>
                      </a:moveTo>
                      <a:lnTo>
                        <a:pt x="165" y="3"/>
                      </a:lnTo>
                      <a:lnTo>
                        <a:pt x="162" y="2"/>
                      </a:lnTo>
                      <a:lnTo>
                        <a:pt x="155" y="2"/>
                      </a:lnTo>
                      <a:lnTo>
                        <a:pt x="145" y="2"/>
                      </a:lnTo>
                      <a:lnTo>
                        <a:pt x="130" y="3"/>
                      </a:lnTo>
                      <a:lnTo>
                        <a:pt x="111" y="4"/>
                      </a:lnTo>
                      <a:lnTo>
                        <a:pt x="91" y="3"/>
                      </a:lnTo>
                      <a:lnTo>
                        <a:pt x="71" y="3"/>
                      </a:lnTo>
                      <a:lnTo>
                        <a:pt x="51" y="2"/>
                      </a:lnTo>
                      <a:lnTo>
                        <a:pt x="36" y="2"/>
                      </a:lnTo>
                      <a:lnTo>
                        <a:pt x="24" y="1"/>
                      </a:lnTo>
                      <a:lnTo>
                        <a:pt x="18" y="1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9"/>
                      </a:lnTo>
                      <a:lnTo>
                        <a:pt x="0" y="16"/>
                      </a:lnTo>
                      <a:lnTo>
                        <a:pt x="1" y="23"/>
                      </a:lnTo>
                      <a:lnTo>
                        <a:pt x="2" y="28"/>
                      </a:lnTo>
                      <a:lnTo>
                        <a:pt x="3" y="31"/>
                      </a:lnTo>
                      <a:lnTo>
                        <a:pt x="4" y="34"/>
                      </a:lnTo>
                      <a:lnTo>
                        <a:pt x="9" y="35"/>
                      </a:lnTo>
                      <a:lnTo>
                        <a:pt x="16" y="36"/>
                      </a:lnTo>
                      <a:lnTo>
                        <a:pt x="24" y="36"/>
                      </a:lnTo>
                      <a:lnTo>
                        <a:pt x="39" y="37"/>
                      </a:lnTo>
                      <a:lnTo>
                        <a:pt x="59" y="38"/>
                      </a:lnTo>
                      <a:lnTo>
                        <a:pt x="82" y="38"/>
                      </a:lnTo>
                      <a:lnTo>
                        <a:pt x="105" y="40"/>
                      </a:lnTo>
                      <a:lnTo>
                        <a:pt x="126" y="40"/>
                      </a:lnTo>
                      <a:lnTo>
                        <a:pt x="144" y="40"/>
                      </a:lnTo>
                      <a:lnTo>
                        <a:pt x="156" y="38"/>
                      </a:lnTo>
                      <a:lnTo>
                        <a:pt x="162" y="36"/>
                      </a:lnTo>
                      <a:lnTo>
                        <a:pt x="167" y="35"/>
                      </a:lnTo>
                      <a:lnTo>
                        <a:pt x="170" y="33"/>
                      </a:lnTo>
                      <a:lnTo>
                        <a:pt x="171" y="30"/>
                      </a:lnTo>
                      <a:lnTo>
                        <a:pt x="171" y="24"/>
                      </a:lnTo>
                      <a:lnTo>
                        <a:pt x="170" y="16"/>
                      </a:lnTo>
                      <a:lnTo>
                        <a:pt x="167" y="9"/>
                      </a:lnTo>
                      <a:lnTo>
                        <a:pt x="16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Freeform 541"/>
                <p:cNvSpPr>
                  <a:spLocks/>
                </p:cNvSpPr>
                <p:nvPr/>
              </p:nvSpPr>
              <p:spPr bwMode="auto">
                <a:xfrm>
                  <a:off x="3368" y="3394"/>
                  <a:ext cx="171" cy="40"/>
                </a:xfrm>
                <a:custGeom>
                  <a:avLst/>
                  <a:gdLst>
                    <a:gd name="T0" fmla="*/ 167 w 171"/>
                    <a:gd name="T1" fmla="*/ 6 h 40"/>
                    <a:gd name="T2" fmla="*/ 167 w 171"/>
                    <a:gd name="T3" fmla="*/ 6 h 40"/>
                    <a:gd name="T4" fmla="*/ 165 w 171"/>
                    <a:gd name="T5" fmla="*/ 3 h 40"/>
                    <a:gd name="T6" fmla="*/ 162 w 171"/>
                    <a:gd name="T7" fmla="*/ 2 h 40"/>
                    <a:gd name="T8" fmla="*/ 155 w 171"/>
                    <a:gd name="T9" fmla="*/ 2 h 40"/>
                    <a:gd name="T10" fmla="*/ 145 w 171"/>
                    <a:gd name="T11" fmla="*/ 2 h 40"/>
                    <a:gd name="T12" fmla="*/ 145 w 171"/>
                    <a:gd name="T13" fmla="*/ 2 h 40"/>
                    <a:gd name="T14" fmla="*/ 130 w 171"/>
                    <a:gd name="T15" fmla="*/ 3 h 40"/>
                    <a:gd name="T16" fmla="*/ 111 w 171"/>
                    <a:gd name="T17" fmla="*/ 4 h 40"/>
                    <a:gd name="T18" fmla="*/ 91 w 171"/>
                    <a:gd name="T19" fmla="*/ 3 h 40"/>
                    <a:gd name="T20" fmla="*/ 71 w 171"/>
                    <a:gd name="T21" fmla="*/ 3 h 40"/>
                    <a:gd name="T22" fmla="*/ 51 w 171"/>
                    <a:gd name="T23" fmla="*/ 2 h 40"/>
                    <a:gd name="T24" fmla="*/ 36 w 171"/>
                    <a:gd name="T25" fmla="*/ 2 h 40"/>
                    <a:gd name="T26" fmla="*/ 24 w 171"/>
                    <a:gd name="T27" fmla="*/ 1 h 40"/>
                    <a:gd name="T28" fmla="*/ 18 w 171"/>
                    <a:gd name="T29" fmla="*/ 1 h 40"/>
                    <a:gd name="T30" fmla="*/ 18 w 171"/>
                    <a:gd name="T31" fmla="*/ 1 h 40"/>
                    <a:gd name="T32" fmla="*/ 12 w 171"/>
                    <a:gd name="T33" fmla="*/ 0 h 40"/>
                    <a:gd name="T34" fmla="*/ 8 w 171"/>
                    <a:gd name="T35" fmla="*/ 0 h 40"/>
                    <a:gd name="T36" fmla="*/ 3 w 171"/>
                    <a:gd name="T37" fmla="*/ 0 h 40"/>
                    <a:gd name="T38" fmla="*/ 1 w 171"/>
                    <a:gd name="T39" fmla="*/ 2 h 40"/>
                    <a:gd name="T40" fmla="*/ 1 w 171"/>
                    <a:gd name="T41" fmla="*/ 2 h 40"/>
                    <a:gd name="T42" fmla="*/ 0 w 171"/>
                    <a:gd name="T43" fmla="*/ 9 h 40"/>
                    <a:gd name="T44" fmla="*/ 0 w 171"/>
                    <a:gd name="T45" fmla="*/ 16 h 40"/>
                    <a:gd name="T46" fmla="*/ 1 w 171"/>
                    <a:gd name="T47" fmla="*/ 23 h 40"/>
                    <a:gd name="T48" fmla="*/ 2 w 171"/>
                    <a:gd name="T49" fmla="*/ 28 h 40"/>
                    <a:gd name="T50" fmla="*/ 2 w 171"/>
                    <a:gd name="T51" fmla="*/ 28 h 40"/>
                    <a:gd name="T52" fmla="*/ 3 w 171"/>
                    <a:gd name="T53" fmla="*/ 31 h 40"/>
                    <a:gd name="T54" fmla="*/ 4 w 171"/>
                    <a:gd name="T55" fmla="*/ 34 h 40"/>
                    <a:gd name="T56" fmla="*/ 9 w 171"/>
                    <a:gd name="T57" fmla="*/ 35 h 40"/>
                    <a:gd name="T58" fmla="*/ 16 w 171"/>
                    <a:gd name="T59" fmla="*/ 36 h 40"/>
                    <a:gd name="T60" fmla="*/ 16 w 171"/>
                    <a:gd name="T61" fmla="*/ 36 h 40"/>
                    <a:gd name="T62" fmla="*/ 24 w 171"/>
                    <a:gd name="T63" fmla="*/ 36 h 40"/>
                    <a:gd name="T64" fmla="*/ 39 w 171"/>
                    <a:gd name="T65" fmla="*/ 37 h 40"/>
                    <a:gd name="T66" fmla="*/ 59 w 171"/>
                    <a:gd name="T67" fmla="*/ 38 h 40"/>
                    <a:gd name="T68" fmla="*/ 82 w 171"/>
                    <a:gd name="T69" fmla="*/ 38 h 40"/>
                    <a:gd name="T70" fmla="*/ 105 w 171"/>
                    <a:gd name="T71" fmla="*/ 40 h 40"/>
                    <a:gd name="T72" fmla="*/ 126 w 171"/>
                    <a:gd name="T73" fmla="*/ 40 h 40"/>
                    <a:gd name="T74" fmla="*/ 144 w 171"/>
                    <a:gd name="T75" fmla="*/ 40 h 40"/>
                    <a:gd name="T76" fmla="*/ 156 w 171"/>
                    <a:gd name="T77" fmla="*/ 38 h 40"/>
                    <a:gd name="T78" fmla="*/ 156 w 171"/>
                    <a:gd name="T79" fmla="*/ 38 h 40"/>
                    <a:gd name="T80" fmla="*/ 162 w 171"/>
                    <a:gd name="T81" fmla="*/ 36 h 40"/>
                    <a:gd name="T82" fmla="*/ 167 w 171"/>
                    <a:gd name="T83" fmla="*/ 35 h 40"/>
                    <a:gd name="T84" fmla="*/ 170 w 171"/>
                    <a:gd name="T85" fmla="*/ 33 h 40"/>
                    <a:gd name="T86" fmla="*/ 171 w 171"/>
                    <a:gd name="T87" fmla="*/ 30 h 40"/>
                    <a:gd name="T88" fmla="*/ 171 w 171"/>
                    <a:gd name="T89" fmla="*/ 30 h 40"/>
                    <a:gd name="T90" fmla="*/ 171 w 171"/>
                    <a:gd name="T91" fmla="*/ 24 h 40"/>
                    <a:gd name="T92" fmla="*/ 170 w 171"/>
                    <a:gd name="T93" fmla="*/ 16 h 40"/>
                    <a:gd name="T94" fmla="*/ 167 w 171"/>
                    <a:gd name="T95" fmla="*/ 9 h 40"/>
                    <a:gd name="T96" fmla="*/ 167 w 171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71" h="40">
                      <a:moveTo>
                        <a:pt x="167" y="6"/>
                      </a:moveTo>
                      <a:lnTo>
                        <a:pt x="167" y="6"/>
                      </a:lnTo>
                      <a:lnTo>
                        <a:pt x="165" y="3"/>
                      </a:lnTo>
                      <a:lnTo>
                        <a:pt x="162" y="2"/>
                      </a:lnTo>
                      <a:lnTo>
                        <a:pt x="155" y="2"/>
                      </a:lnTo>
                      <a:lnTo>
                        <a:pt x="145" y="2"/>
                      </a:lnTo>
                      <a:lnTo>
                        <a:pt x="145" y="2"/>
                      </a:lnTo>
                      <a:lnTo>
                        <a:pt x="130" y="3"/>
                      </a:lnTo>
                      <a:lnTo>
                        <a:pt x="111" y="4"/>
                      </a:lnTo>
                      <a:lnTo>
                        <a:pt x="91" y="3"/>
                      </a:lnTo>
                      <a:lnTo>
                        <a:pt x="71" y="3"/>
                      </a:lnTo>
                      <a:lnTo>
                        <a:pt x="51" y="2"/>
                      </a:lnTo>
                      <a:lnTo>
                        <a:pt x="36" y="2"/>
                      </a:lnTo>
                      <a:lnTo>
                        <a:pt x="24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2" y="0"/>
                      </a:lnTo>
                      <a:lnTo>
                        <a:pt x="8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9"/>
                      </a:lnTo>
                      <a:lnTo>
                        <a:pt x="0" y="16"/>
                      </a:lnTo>
                      <a:lnTo>
                        <a:pt x="1" y="23"/>
                      </a:lnTo>
                      <a:lnTo>
                        <a:pt x="2" y="28"/>
                      </a:lnTo>
                      <a:lnTo>
                        <a:pt x="2" y="28"/>
                      </a:lnTo>
                      <a:lnTo>
                        <a:pt x="3" y="31"/>
                      </a:lnTo>
                      <a:lnTo>
                        <a:pt x="4" y="34"/>
                      </a:lnTo>
                      <a:lnTo>
                        <a:pt x="9" y="35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24" y="36"/>
                      </a:lnTo>
                      <a:lnTo>
                        <a:pt x="39" y="37"/>
                      </a:lnTo>
                      <a:lnTo>
                        <a:pt x="59" y="38"/>
                      </a:lnTo>
                      <a:lnTo>
                        <a:pt x="82" y="38"/>
                      </a:lnTo>
                      <a:lnTo>
                        <a:pt x="105" y="40"/>
                      </a:lnTo>
                      <a:lnTo>
                        <a:pt x="126" y="40"/>
                      </a:lnTo>
                      <a:lnTo>
                        <a:pt x="144" y="40"/>
                      </a:lnTo>
                      <a:lnTo>
                        <a:pt x="156" y="38"/>
                      </a:lnTo>
                      <a:lnTo>
                        <a:pt x="156" y="38"/>
                      </a:lnTo>
                      <a:lnTo>
                        <a:pt x="162" y="36"/>
                      </a:lnTo>
                      <a:lnTo>
                        <a:pt x="167" y="35"/>
                      </a:lnTo>
                      <a:lnTo>
                        <a:pt x="170" y="33"/>
                      </a:lnTo>
                      <a:lnTo>
                        <a:pt x="171" y="30"/>
                      </a:lnTo>
                      <a:lnTo>
                        <a:pt x="171" y="30"/>
                      </a:lnTo>
                      <a:lnTo>
                        <a:pt x="171" y="24"/>
                      </a:lnTo>
                      <a:lnTo>
                        <a:pt x="170" y="16"/>
                      </a:lnTo>
                      <a:lnTo>
                        <a:pt x="167" y="9"/>
                      </a:lnTo>
                      <a:lnTo>
                        <a:pt x="16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3" name="Freeform 542"/>
                <p:cNvSpPr>
                  <a:spLocks/>
                </p:cNvSpPr>
                <p:nvPr/>
              </p:nvSpPr>
              <p:spPr bwMode="auto">
                <a:xfrm>
                  <a:off x="3329" y="3331"/>
                  <a:ext cx="198" cy="42"/>
                </a:xfrm>
                <a:custGeom>
                  <a:avLst/>
                  <a:gdLst>
                    <a:gd name="T0" fmla="*/ 194 w 198"/>
                    <a:gd name="T1" fmla="*/ 8 h 42"/>
                    <a:gd name="T2" fmla="*/ 191 w 198"/>
                    <a:gd name="T3" fmla="*/ 5 h 42"/>
                    <a:gd name="T4" fmla="*/ 186 w 198"/>
                    <a:gd name="T5" fmla="*/ 3 h 42"/>
                    <a:gd name="T6" fmla="*/ 179 w 198"/>
                    <a:gd name="T7" fmla="*/ 3 h 42"/>
                    <a:gd name="T8" fmla="*/ 169 w 198"/>
                    <a:gd name="T9" fmla="*/ 4 h 42"/>
                    <a:gd name="T10" fmla="*/ 150 w 198"/>
                    <a:gd name="T11" fmla="*/ 5 h 42"/>
                    <a:gd name="T12" fmla="*/ 129 w 198"/>
                    <a:gd name="T13" fmla="*/ 5 h 42"/>
                    <a:gd name="T14" fmla="*/ 105 w 198"/>
                    <a:gd name="T15" fmla="*/ 5 h 42"/>
                    <a:gd name="T16" fmla="*/ 82 w 198"/>
                    <a:gd name="T17" fmla="*/ 4 h 42"/>
                    <a:gd name="T18" fmla="*/ 60 w 198"/>
                    <a:gd name="T19" fmla="*/ 3 h 42"/>
                    <a:gd name="T20" fmla="*/ 41 w 198"/>
                    <a:gd name="T21" fmla="*/ 3 h 42"/>
                    <a:gd name="T22" fmla="*/ 28 w 198"/>
                    <a:gd name="T23" fmla="*/ 2 h 42"/>
                    <a:gd name="T24" fmla="*/ 21 w 198"/>
                    <a:gd name="T25" fmla="*/ 2 h 42"/>
                    <a:gd name="T26" fmla="*/ 15 w 198"/>
                    <a:gd name="T27" fmla="*/ 2 h 42"/>
                    <a:gd name="T28" fmla="*/ 8 w 198"/>
                    <a:gd name="T29" fmla="*/ 0 h 42"/>
                    <a:gd name="T30" fmla="*/ 3 w 198"/>
                    <a:gd name="T31" fmla="*/ 0 h 42"/>
                    <a:gd name="T32" fmla="*/ 1 w 198"/>
                    <a:gd name="T33" fmla="*/ 3 h 42"/>
                    <a:gd name="T34" fmla="*/ 0 w 198"/>
                    <a:gd name="T35" fmla="*/ 11 h 42"/>
                    <a:gd name="T36" fmla="*/ 0 w 198"/>
                    <a:gd name="T37" fmla="*/ 18 h 42"/>
                    <a:gd name="T38" fmla="*/ 1 w 198"/>
                    <a:gd name="T39" fmla="*/ 25 h 42"/>
                    <a:gd name="T40" fmla="*/ 2 w 198"/>
                    <a:gd name="T41" fmla="*/ 29 h 42"/>
                    <a:gd name="T42" fmla="*/ 3 w 198"/>
                    <a:gd name="T43" fmla="*/ 32 h 42"/>
                    <a:gd name="T44" fmla="*/ 6 w 198"/>
                    <a:gd name="T45" fmla="*/ 35 h 42"/>
                    <a:gd name="T46" fmla="*/ 10 w 198"/>
                    <a:gd name="T47" fmla="*/ 36 h 42"/>
                    <a:gd name="T48" fmla="*/ 19 w 198"/>
                    <a:gd name="T49" fmla="*/ 37 h 42"/>
                    <a:gd name="T50" fmla="*/ 29 w 198"/>
                    <a:gd name="T51" fmla="*/ 38 h 42"/>
                    <a:gd name="T52" fmla="*/ 47 w 198"/>
                    <a:gd name="T53" fmla="*/ 38 h 42"/>
                    <a:gd name="T54" fmla="*/ 69 w 198"/>
                    <a:gd name="T55" fmla="*/ 39 h 42"/>
                    <a:gd name="T56" fmla="*/ 96 w 198"/>
                    <a:gd name="T57" fmla="*/ 40 h 42"/>
                    <a:gd name="T58" fmla="*/ 122 w 198"/>
                    <a:gd name="T59" fmla="*/ 40 h 42"/>
                    <a:gd name="T60" fmla="*/ 147 w 198"/>
                    <a:gd name="T61" fmla="*/ 42 h 42"/>
                    <a:gd name="T62" fmla="*/ 168 w 198"/>
                    <a:gd name="T63" fmla="*/ 40 h 42"/>
                    <a:gd name="T64" fmla="*/ 181 w 198"/>
                    <a:gd name="T65" fmla="*/ 39 h 42"/>
                    <a:gd name="T66" fmla="*/ 189 w 198"/>
                    <a:gd name="T67" fmla="*/ 38 h 42"/>
                    <a:gd name="T68" fmla="*/ 194 w 198"/>
                    <a:gd name="T69" fmla="*/ 37 h 42"/>
                    <a:gd name="T70" fmla="*/ 197 w 198"/>
                    <a:gd name="T71" fmla="*/ 35 h 42"/>
                    <a:gd name="T72" fmla="*/ 198 w 198"/>
                    <a:gd name="T73" fmla="*/ 32 h 42"/>
                    <a:gd name="T74" fmla="*/ 197 w 198"/>
                    <a:gd name="T75" fmla="*/ 26 h 42"/>
                    <a:gd name="T76" fmla="*/ 196 w 198"/>
                    <a:gd name="T77" fmla="*/ 18 h 42"/>
                    <a:gd name="T78" fmla="*/ 195 w 198"/>
                    <a:gd name="T79" fmla="*/ 11 h 42"/>
                    <a:gd name="T80" fmla="*/ 194 w 198"/>
                    <a:gd name="T81" fmla="*/ 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98" h="42">
                      <a:moveTo>
                        <a:pt x="194" y="8"/>
                      </a:moveTo>
                      <a:lnTo>
                        <a:pt x="191" y="5"/>
                      </a:lnTo>
                      <a:lnTo>
                        <a:pt x="186" y="3"/>
                      </a:lnTo>
                      <a:lnTo>
                        <a:pt x="179" y="3"/>
                      </a:lnTo>
                      <a:lnTo>
                        <a:pt x="169" y="4"/>
                      </a:lnTo>
                      <a:lnTo>
                        <a:pt x="150" y="5"/>
                      </a:lnTo>
                      <a:lnTo>
                        <a:pt x="129" y="5"/>
                      </a:lnTo>
                      <a:lnTo>
                        <a:pt x="105" y="5"/>
                      </a:lnTo>
                      <a:lnTo>
                        <a:pt x="82" y="4"/>
                      </a:lnTo>
                      <a:lnTo>
                        <a:pt x="60" y="3"/>
                      </a:lnTo>
                      <a:lnTo>
                        <a:pt x="41" y="3"/>
                      </a:lnTo>
                      <a:lnTo>
                        <a:pt x="28" y="2"/>
                      </a:lnTo>
                      <a:lnTo>
                        <a:pt x="21" y="2"/>
                      </a:lnTo>
                      <a:lnTo>
                        <a:pt x="15" y="2"/>
                      </a:lnTo>
                      <a:lnTo>
                        <a:pt x="8" y="0"/>
                      </a:lnTo>
                      <a:lnTo>
                        <a:pt x="3" y="0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1" y="25"/>
                      </a:lnTo>
                      <a:lnTo>
                        <a:pt x="2" y="29"/>
                      </a:lnTo>
                      <a:lnTo>
                        <a:pt x="3" y="32"/>
                      </a:lnTo>
                      <a:lnTo>
                        <a:pt x="6" y="35"/>
                      </a:lnTo>
                      <a:lnTo>
                        <a:pt x="10" y="36"/>
                      </a:lnTo>
                      <a:lnTo>
                        <a:pt x="19" y="37"/>
                      </a:lnTo>
                      <a:lnTo>
                        <a:pt x="29" y="38"/>
                      </a:lnTo>
                      <a:lnTo>
                        <a:pt x="47" y="38"/>
                      </a:lnTo>
                      <a:lnTo>
                        <a:pt x="69" y="39"/>
                      </a:lnTo>
                      <a:lnTo>
                        <a:pt x="96" y="40"/>
                      </a:lnTo>
                      <a:lnTo>
                        <a:pt x="122" y="40"/>
                      </a:lnTo>
                      <a:lnTo>
                        <a:pt x="147" y="42"/>
                      </a:lnTo>
                      <a:lnTo>
                        <a:pt x="168" y="40"/>
                      </a:lnTo>
                      <a:lnTo>
                        <a:pt x="181" y="39"/>
                      </a:lnTo>
                      <a:lnTo>
                        <a:pt x="189" y="38"/>
                      </a:lnTo>
                      <a:lnTo>
                        <a:pt x="194" y="37"/>
                      </a:lnTo>
                      <a:lnTo>
                        <a:pt x="197" y="35"/>
                      </a:lnTo>
                      <a:lnTo>
                        <a:pt x="198" y="32"/>
                      </a:lnTo>
                      <a:lnTo>
                        <a:pt x="197" y="26"/>
                      </a:lnTo>
                      <a:lnTo>
                        <a:pt x="196" y="18"/>
                      </a:lnTo>
                      <a:lnTo>
                        <a:pt x="195" y="11"/>
                      </a:lnTo>
                      <a:lnTo>
                        <a:pt x="194" y="8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4" name="Freeform 543"/>
                <p:cNvSpPr>
                  <a:spLocks/>
                </p:cNvSpPr>
                <p:nvPr/>
              </p:nvSpPr>
              <p:spPr bwMode="auto">
                <a:xfrm>
                  <a:off x="3329" y="3331"/>
                  <a:ext cx="198" cy="42"/>
                </a:xfrm>
                <a:custGeom>
                  <a:avLst/>
                  <a:gdLst>
                    <a:gd name="T0" fmla="*/ 194 w 198"/>
                    <a:gd name="T1" fmla="*/ 8 h 42"/>
                    <a:gd name="T2" fmla="*/ 194 w 198"/>
                    <a:gd name="T3" fmla="*/ 8 h 42"/>
                    <a:gd name="T4" fmla="*/ 191 w 198"/>
                    <a:gd name="T5" fmla="*/ 5 h 42"/>
                    <a:gd name="T6" fmla="*/ 186 w 198"/>
                    <a:gd name="T7" fmla="*/ 3 h 42"/>
                    <a:gd name="T8" fmla="*/ 179 w 198"/>
                    <a:gd name="T9" fmla="*/ 3 h 42"/>
                    <a:gd name="T10" fmla="*/ 169 w 198"/>
                    <a:gd name="T11" fmla="*/ 4 h 42"/>
                    <a:gd name="T12" fmla="*/ 169 w 198"/>
                    <a:gd name="T13" fmla="*/ 4 h 42"/>
                    <a:gd name="T14" fmla="*/ 150 w 198"/>
                    <a:gd name="T15" fmla="*/ 5 h 42"/>
                    <a:gd name="T16" fmla="*/ 129 w 198"/>
                    <a:gd name="T17" fmla="*/ 5 h 42"/>
                    <a:gd name="T18" fmla="*/ 105 w 198"/>
                    <a:gd name="T19" fmla="*/ 5 h 42"/>
                    <a:gd name="T20" fmla="*/ 82 w 198"/>
                    <a:gd name="T21" fmla="*/ 4 h 42"/>
                    <a:gd name="T22" fmla="*/ 60 w 198"/>
                    <a:gd name="T23" fmla="*/ 3 h 42"/>
                    <a:gd name="T24" fmla="*/ 41 w 198"/>
                    <a:gd name="T25" fmla="*/ 3 h 42"/>
                    <a:gd name="T26" fmla="*/ 28 w 198"/>
                    <a:gd name="T27" fmla="*/ 2 h 42"/>
                    <a:gd name="T28" fmla="*/ 21 w 198"/>
                    <a:gd name="T29" fmla="*/ 2 h 42"/>
                    <a:gd name="T30" fmla="*/ 21 w 198"/>
                    <a:gd name="T31" fmla="*/ 2 h 42"/>
                    <a:gd name="T32" fmla="*/ 15 w 198"/>
                    <a:gd name="T33" fmla="*/ 2 h 42"/>
                    <a:gd name="T34" fmla="*/ 8 w 198"/>
                    <a:gd name="T35" fmla="*/ 0 h 42"/>
                    <a:gd name="T36" fmla="*/ 3 w 198"/>
                    <a:gd name="T37" fmla="*/ 0 h 42"/>
                    <a:gd name="T38" fmla="*/ 1 w 198"/>
                    <a:gd name="T39" fmla="*/ 3 h 42"/>
                    <a:gd name="T40" fmla="*/ 1 w 198"/>
                    <a:gd name="T41" fmla="*/ 3 h 42"/>
                    <a:gd name="T42" fmla="*/ 0 w 198"/>
                    <a:gd name="T43" fmla="*/ 11 h 42"/>
                    <a:gd name="T44" fmla="*/ 0 w 198"/>
                    <a:gd name="T45" fmla="*/ 18 h 42"/>
                    <a:gd name="T46" fmla="*/ 1 w 198"/>
                    <a:gd name="T47" fmla="*/ 25 h 42"/>
                    <a:gd name="T48" fmla="*/ 2 w 198"/>
                    <a:gd name="T49" fmla="*/ 29 h 42"/>
                    <a:gd name="T50" fmla="*/ 2 w 198"/>
                    <a:gd name="T51" fmla="*/ 29 h 42"/>
                    <a:gd name="T52" fmla="*/ 3 w 198"/>
                    <a:gd name="T53" fmla="*/ 32 h 42"/>
                    <a:gd name="T54" fmla="*/ 6 w 198"/>
                    <a:gd name="T55" fmla="*/ 35 h 42"/>
                    <a:gd name="T56" fmla="*/ 10 w 198"/>
                    <a:gd name="T57" fmla="*/ 36 h 42"/>
                    <a:gd name="T58" fmla="*/ 19 w 198"/>
                    <a:gd name="T59" fmla="*/ 37 h 42"/>
                    <a:gd name="T60" fmla="*/ 19 w 198"/>
                    <a:gd name="T61" fmla="*/ 37 h 42"/>
                    <a:gd name="T62" fmla="*/ 29 w 198"/>
                    <a:gd name="T63" fmla="*/ 38 h 42"/>
                    <a:gd name="T64" fmla="*/ 47 w 198"/>
                    <a:gd name="T65" fmla="*/ 38 h 42"/>
                    <a:gd name="T66" fmla="*/ 69 w 198"/>
                    <a:gd name="T67" fmla="*/ 39 h 42"/>
                    <a:gd name="T68" fmla="*/ 96 w 198"/>
                    <a:gd name="T69" fmla="*/ 40 h 42"/>
                    <a:gd name="T70" fmla="*/ 122 w 198"/>
                    <a:gd name="T71" fmla="*/ 40 h 42"/>
                    <a:gd name="T72" fmla="*/ 147 w 198"/>
                    <a:gd name="T73" fmla="*/ 42 h 42"/>
                    <a:gd name="T74" fmla="*/ 168 w 198"/>
                    <a:gd name="T75" fmla="*/ 40 h 42"/>
                    <a:gd name="T76" fmla="*/ 181 w 198"/>
                    <a:gd name="T77" fmla="*/ 39 h 42"/>
                    <a:gd name="T78" fmla="*/ 181 w 198"/>
                    <a:gd name="T79" fmla="*/ 39 h 42"/>
                    <a:gd name="T80" fmla="*/ 189 w 198"/>
                    <a:gd name="T81" fmla="*/ 38 h 42"/>
                    <a:gd name="T82" fmla="*/ 194 w 198"/>
                    <a:gd name="T83" fmla="*/ 37 h 42"/>
                    <a:gd name="T84" fmla="*/ 197 w 198"/>
                    <a:gd name="T85" fmla="*/ 35 h 42"/>
                    <a:gd name="T86" fmla="*/ 198 w 198"/>
                    <a:gd name="T87" fmla="*/ 32 h 42"/>
                    <a:gd name="T88" fmla="*/ 198 w 198"/>
                    <a:gd name="T89" fmla="*/ 32 h 42"/>
                    <a:gd name="T90" fmla="*/ 197 w 198"/>
                    <a:gd name="T91" fmla="*/ 26 h 42"/>
                    <a:gd name="T92" fmla="*/ 196 w 198"/>
                    <a:gd name="T93" fmla="*/ 18 h 42"/>
                    <a:gd name="T94" fmla="*/ 195 w 198"/>
                    <a:gd name="T95" fmla="*/ 11 h 42"/>
                    <a:gd name="T96" fmla="*/ 194 w 198"/>
                    <a:gd name="T97" fmla="*/ 8 h 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98" h="42">
                      <a:moveTo>
                        <a:pt x="194" y="8"/>
                      </a:moveTo>
                      <a:lnTo>
                        <a:pt x="194" y="8"/>
                      </a:lnTo>
                      <a:lnTo>
                        <a:pt x="191" y="5"/>
                      </a:lnTo>
                      <a:lnTo>
                        <a:pt x="186" y="3"/>
                      </a:lnTo>
                      <a:lnTo>
                        <a:pt x="179" y="3"/>
                      </a:lnTo>
                      <a:lnTo>
                        <a:pt x="169" y="4"/>
                      </a:lnTo>
                      <a:lnTo>
                        <a:pt x="169" y="4"/>
                      </a:lnTo>
                      <a:lnTo>
                        <a:pt x="150" y="5"/>
                      </a:lnTo>
                      <a:lnTo>
                        <a:pt x="129" y="5"/>
                      </a:lnTo>
                      <a:lnTo>
                        <a:pt x="105" y="5"/>
                      </a:lnTo>
                      <a:lnTo>
                        <a:pt x="82" y="4"/>
                      </a:lnTo>
                      <a:lnTo>
                        <a:pt x="60" y="3"/>
                      </a:lnTo>
                      <a:lnTo>
                        <a:pt x="41" y="3"/>
                      </a:lnTo>
                      <a:lnTo>
                        <a:pt x="28" y="2"/>
                      </a:lnTo>
                      <a:lnTo>
                        <a:pt x="21" y="2"/>
                      </a:lnTo>
                      <a:lnTo>
                        <a:pt x="21" y="2"/>
                      </a:lnTo>
                      <a:lnTo>
                        <a:pt x="15" y="2"/>
                      </a:lnTo>
                      <a:lnTo>
                        <a:pt x="8" y="0"/>
                      </a:lnTo>
                      <a:lnTo>
                        <a:pt x="3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1" y="25"/>
                      </a:lnTo>
                      <a:lnTo>
                        <a:pt x="2" y="29"/>
                      </a:lnTo>
                      <a:lnTo>
                        <a:pt x="2" y="29"/>
                      </a:lnTo>
                      <a:lnTo>
                        <a:pt x="3" y="32"/>
                      </a:lnTo>
                      <a:lnTo>
                        <a:pt x="6" y="35"/>
                      </a:lnTo>
                      <a:lnTo>
                        <a:pt x="10" y="36"/>
                      </a:lnTo>
                      <a:lnTo>
                        <a:pt x="19" y="37"/>
                      </a:lnTo>
                      <a:lnTo>
                        <a:pt x="19" y="37"/>
                      </a:lnTo>
                      <a:lnTo>
                        <a:pt x="29" y="38"/>
                      </a:lnTo>
                      <a:lnTo>
                        <a:pt x="47" y="38"/>
                      </a:lnTo>
                      <a:lnTo>
                        <a:pt x="69" y="39"/>
                      </a:lnTo>
                      <a:lnTo>
                        <a:pt x="96" y="40"/>
                      </a:lnTo>
                      <a:lnTo>
                        <a:pt x="122" y="40"/>
                      </a:lnTo>
                      <a:lnTo>
                        <a:pt x="147" y="42"/>
                      </a:lnTo>
                      <a:lnTo>
                        <a:pt x="168" y="40"/>
                      </a:lnTo>
                      <a:lnTo>
                        <a:pt x="181" y="39"/>
                      </a:lnTo>
                      <a:lnTo>
                        <a:pt x="181" y="39"/>
                      </a:lnTo>
                      <a:lnTo>
                        <a:pt x="189" y="38"/>
                      </a:lnTo>
                      <a:lnTo>
                        <a:pt x="194" y="37"/>
                      </a:lnTo>
                      <a:lnTo>
                        <a:pt x="197" y="35"/>
                      </a:lnTo>
                      <a:lnTo>
                        <a:pt x="198" y="32"/>
                      </a:lnTo>
                      <a:lnTo>
                        <a:pt x="198" y="32"/>
                      </a:lnTo>
                      <a:lnTo>
                        <a:pt x="197" y="26"/>
                      </a:lnTo>
                      <a:lnTo>
                        <a:pt x="196" y="18"/>
                      </a:lnTo>
                      <a:lnTo>
                        <a:pt x="195" y="11"/>
                      </a:lnTo>
                      <a:lnTo>
                        <a:pt x="194" y="8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5" name="Freeform 544"/>
                <p:cNvSpPr>
                  <a:spLocks/>
                </p:cNvSpPr>
                <p:nvPr/>
              </p:nvSpPr>
              <p:spPr bwMode="auto">
                <a:xfrm>
                  <a:off x="3403" y="3595"/>
                  <a:ext cx="164" cy="39"/>
                </a:xfrm>
                <a:custGeom>
                  <a:avLst/>
                  <a:gdLst>
                    <a:gd name="T0" fmla="*/ 161 w 164"/>
                    <a:gd name="T1" fmla="*/ 7 h 39"/>
                    <a:gd name="T2" fmla="*/ 158 w 164"/>
                    <a:gd name="T3" fmla="*/ 4 h 39"/>
                    <a:gd name="T4" fmla="*/ 155 w 164"/>
                    <a:gd name="T5" fmla="*/ 2 h 39"/>
                    <a:gd name="T6" fmla="*/ 149 w 164"/>
                    <a:gd name="T7" fmla="*/ 2 h 39"/>
                    <a:gd name="T8" fmla="*/ 139 w 164"/>
                    <a:gd name="T9" fmla="*/ 2 h 39"/>
                    <a:gd name="T10" fmla="*/ 124 w 164"/>
                    <a:gd name="T11" fmla="*/ 3 h 39"/>
                    <a:gd name="T12" fmla="*/ 107 w 164"/>
                    <a:gd name="T13" fmla="*/ 4 h 39"/>
                    <a:gd name="T14" fmla="*/ 88 w 164"/>
                    <a:gd name="T15" fmla="*/ 3 h 39"/>
                    <a:gd name="T16" fmla="*/ 68 w 164"/>
                    <a:gd name="T17" fmla="*/ 3 h 39"/>
                    <a:gd name="T18" fmla="*/ 49 w 164"/>
                    <a:gd name="T19" fmla="*/ 2 h 39"/>
                    <a:gd name="T20" fmla="*/ 34 w 164"/>
                    <a:gd name="T21" fmla="*/ 2 h 39"/>
                    <a:gd name="T22" fmla="*/ 23 w 164"/>
                    <a:gd name="T23" fmla="*/ 1 h 39"/>
                    <a:gd name="T24" fmla="*/ 17 w 164"/>
                    <a:gd name="T25" fmla="*/ 1 h 39"/>
                    <a:gd name="T26" fmla="*/ 11 w 164"/>
                    <a:gd name="T27" fmla="*/ 1 h 39"/>
                    <a:gd name="T28" fmla="*/ 7 w 164"/>
                    <a:gd name="T29" fmla="*/ 0 h 39"/>
                    <a:gd name="T30" fmla="*/ 2 w 164"/>
                    <a:gd name="T31" fmla="*/ 0 h 39"/>
                    <a:gd name="T32" fmla="*/ 1 w 164"/>
                    <a:gd name="T33" fmla="*/ 2 h 39"/>
                    <a:gd name="T34" fmla="*/ 0 w 164"/>
                    <a:gd name="T35" fmla="*/ 10 h 39"/>
                    <a:gd name="T36" fmla="*/ 0 w 164"/>
                    <a:gd name="T37" fmla="*/ 17 h 39"/>
                    <a:gd name="T38" fmla="*/ 0 w 164"/>
                    <a:gd name="T39" fmla="*/ 24 h 39"/>
                    <a:gd name="T40" fmla="*/ 1 w 164"/>
                    <a:gd name="T41" fmla="*/ 29 h 39"/>
                    <a:gd name="T42" fmla="*/ 2 w 164"/>
                    <a:gd name="T43" fmla="*/ 31 h 39"/>
                    <a:gd name="T44" fmla="*/ 4 w 164"/>
                    <a:gd name="T45" fmla="*/ 34 h 39"/>
                    <a:gd name="T46" fmla="*/ 8 w 164"/>
                    <a:gd name="T47" fmla="*/ 35 h 39"/>
                    <a:gd name="T48" fmla="*/ 15 w 164"/>
                    <a:gd name="T49" fmla="*/ 36 h 39"/>
                    <a:gd name="T50" fmla="*/ 23 w 164"/>
                    <a:gd name="T51" fmla="*/ 36 h 39"/>
                    <a:gd name="T52" fmla="*/ 38 w 164"/>
                    <a:gd name="T53" fmla="*/ 37 h 39"/>
                    <a:gd name="T54" fmla="*/ 57 w 164"/>
                    <a:gd name="T55" fmla="*/ 38 h 39"/>
                    <a:gd name="T56" fmla="*/ 78 w 164"/>
                    <a:gd name="T57" fmla="*/ 38 h 39"/>
                    <a:gd name="T58" fmla="*/ 101 w 164"/>
                    <a:gd name="T59" fmla="*/ 39 h 39"/>
                    <a:gd name="T60" fmla="*/ 121 w 164"/>
                    <a:gd name="T61" fmla="*/ 39 h 39"/>
                    <a:gd name="T62" fmla="*/ 138 w 164"/>
                    <a:gd name="T63" fmla="*/ 39 h 39"/>
                    <a:gd name="T64" fmla="*/ 149 w 164"/>
                    <a:gd name="T65" fmla="*/ 38 h 39"/>
                    <a:gd name="T66" fmla="*/ 156 w 164"/>
                    <a:gd name="T67" fmla="*/ 37 h 39"/>
                    <a:gd name="T68" fmla="*/ 161 w 164"/>
                    <a:gd name="T69" fmla="*/ 35 h 39"/>
                    <a:gd name="T70" fmla="*/ 163 w 164"/>
                    <a:gd name="T71" fmla="*/ 32 h 39"/>
                    <a:gd name="T72" fmla="*/ 164 w 164"/>
                    <a:gd name="T73" fmla="*/ 30 h 39"/>
                    <a:gd name="T74" fmla="*/ 164 w 164"/>
                    <a:gd name="T75" fmla="*/ 25 h 39"/>
                    <a:gd name="T76" fmla="*/ 163 w 164"/>
                    <a:gd name="T77" fmla="*/ 17 h 39"/>
                    <a:gd name="T78" fmla="*/ 161 w 164"/>
                    <a:gd name="T79" fmla="*/ 10 h 39"/>
                    <a:gd name="T80" fmla="*/ 161 w 164"/>
                    <a:gd name="T81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64" h="39">
                      <a:moveTo>
                        <a:pt x="161" y="7"/>
                      </a:moveTo>
                      <a:lnTo>
                        <a:pt x="158" y="4"/>
                      </a:lnTo>
                      <a:lnTo>
                        <a:pt x="155" y="2"/>
                      </a:lnTo>
                      <a:lnTo>
                        <a:pt x="149" y="2"/>
                      </a:lnTo>
                      <a:lnTo>
                        <a:pt x="139" y="2"/>
                      </a:lnTo>
                      <a:lnTo>
                        <a:pt x="124" y="3"/>
                      </a:lnTo>
                      <a:lnTo>
                        <a:pt x="107" y="4"/>
                      </a:lnTo>
                      <a:lnTo>
                        <a:pt x="88" y="3"/>
                      </a:lnTo>
                      <a:lnTo>
                        <a:pt x="68" y="3"/>
                      </a:lnTo>
                      <a:lnTo>
                        <a:pt x="49" y="2"/>
                      </a:lnTo>
                      <a:lnTo>
                        <a:pt x="34" y="2"/>
                      </a:lnTo>
                      <a:lnTo>
                        <a:pt x="23" y="1"/>
                      </a:lnTo>
                      <a:lnTo>
                        <a:pt x="17" y="1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2" y="31"/>
                      </a:lnTo>
                      <a:lnTo>
                        <a:pt x="4" y="34"/>
                      </a:lnTo>
                      <a:lnTo>
                        <a:pt x="8" y="35"/>
                      </a:lnTo>
                      <a:lnTo>
                        <a:pt x="15" y="36"/>
                      </a:lnTo>
                      <a:lnTo>
                        <a:pt x="23" y="36"/>
                      </a:lnTo>
                      <a:lnTo>
                        <a:pt x="38" y="37"/>
                      </a:lnTo>
                      <a:lnTo>
                        <a:pt x="57" y="38"/>
                      </a:lnTo>
                      <a:lnTo>
                        <a:pt x="78" y="38"/>
                      </a:lnTo>
                      <a:lnTo>
                        <a:pt x="101" y="39"/>
                      </a:lnTo>
                      <a:lnTo>
                        <a:pt x="121" y="39"/>
                      </a:lnTo>
                      <a:lnTo>
                        <a:pt x="138" y="39"/>
                      </a:lnTo>
                      <a:lnTo>
                        <a:pt x="149" y="38"/>
                      </a:lnTo>
                      <a:lnTo>
                        <a:pt x="156" y="37"/>
                      </a:lnTo>
                      <a:lnTo>
                        <a:pt x="161" y="35"/>
                      </a:lnTo>
                      <a:lnTo>
                        <a:pt x="163" y="32"/>
                      </a:lnTo>
                      <a:lnTo>
                        <a:pt x="164" y="30"/>
                      </a:lnTo>
                      <a:lnTo>
                        <a:pt x="164" y="25"/>
                      </a:lnTo>
                      <a:lnTo>
                        <a:pt x="163" y="17"/>
                      </a:lnTo>
                      <a:lnTo>
                        <a:pt x="161" y="10"/>
                      </a:lnTo>
                      <a:lnTo>
                        <a:pt x="161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6" name="Freeform 545"/>
                <p:cNvSpPr>
                  <a:spLocks/>
                </p:cNvSpPr>
                <p:nvPr/>
              </p:nvSpPr>
              <p:spPr bwMode="auto">
                <a:xfrm>
                  <a:off x="3403" y="3595"/>
                  <a:ext cx="164" cy="39"/>
                </a:xfrm>
                <a:custGeom>
                  <a:avLst/>
                  <a:gdLst>
                    <a:gd name="T0" fmla="*/ 161 w 164"/>
                    <a:gd name="T1" fmla="*/ 7 h 39"/>
                    <a:gd name="T2" fmla="*/ 161 w 164"/>
                    <a:gd name="T3" fmla="*/ 7 h 39"/>
                    <a:gd name="T4" fmla="*/ 158 w 164"/>
                    <a:gd name="T5" fmla="*/ 4 h 39"/>
                    <a:gd name="T6" fmla="*/ 155 w 164"/>
                    <a:gd name="T7" fmla="*/ 2 h 39"/>
                    <a:gd name="T8" fmla="*/ 149 w 164"/>
                    <a:gd name="T9" fmla="*/ 2 h 39"/>
                    <a:gd name="T10" fmla="*/ 139 w 164"/>
                    <a:gd name="T11" fmla="*/ 2 h 39"/>
                    <a:gd name="T12" fmla="*/ 139 w 164"/>
                    <a:gd name="T13" fmla="*/ 2 h 39"/>
                    <a:gd name="T14" fmla="*/ 124 w 164"/>
                    <a:gd name="T15" fmla="*/ 3 h 39"/>
                    <a:gd name="T16" fmla="*/ 107 w 164"/>
                    <a:gd name="T17" fmla="*/ 4 h 39"/>
                    <a:gd name="T18" fmla="*/ 88 w 164"/>
                    <a:gd name="T19" fmla="*/ 3 h 39"/>
                    <a:gd name="T20" fmla="*/ 68 w 164"/>
                    <a:gd name="T21" fmla="*/ 3 h 39"/>
                    <a:gd name="T22" fmla="*/ 49 w 164"/>
                    <a:gd name="T23" fmla="*/ 2 h 39"/>
                    <a:gd name="T24" fmla="*/ 34 w 164"/>
                    <a:gd name="T25" fmla="*/ 2 h 39"/>
                    <a:gd name="T26" fmla="*/ 23 w 164"/>
                    <a:gd name="T27" fmla="*/ 1 h 39"/>
                    <a:gd name="T28" fmla="*/ 17 w 164"/>
                    <a:gd name="T29" fmla="*/ 1 h 39"/>
                    <a:gd name="T30" fmla="*/ 17 w 164"/>
                    <a:gd name="T31" fmla="*/ 1 h 39"/>
                    <a:gd name="T32" fmla="*/ 11 w 164"/>
                    <a:gd name="T33" fmla="*/ 1 h 39"/>
                    <a:gd name="T34" fmla="*/ 7 w 164"/>
                    <a:gd name="T35" fmla="*/ 0 h 39"/>
                    <a:gd name="T36" fmla="*/ 2 w 164"/>
                    <a:gd name="T37" fmla="*/ 0 h 39"/>
                    <a:gd name="T38" fmla="*/ 1 w 164"/>
                    <a:gd name="T39" fmla="*/ 2 h 39"/>
                    <a:gd name="T40" fmla="*/ 1 w 164"/>
                    <a:gd name="T41" fmla="*/ 2 h 39"/>
                    <a:gd name="T42" fmla="*/ 0 w 164"/>
                    <a:gd name="T43" fmla="*/ 10 h 39"/>
                    <a:gd name="T44" fmla="*/ 0 w 164"/>
                    <a:gd name="T45" fmla="*/ 17 h 39"/>
                    <a:gd name="T46" fmla="*/ 0 w 164"/>
                    <a:gd name="T47" fmla="*/ 24 h 39"/>
                    <a:gd name="T48" fmla="*/ 1 w 164"/>
                    <a:gd name="T49" fmla="*/ 29 h 39"/>
                    <a:gd name="T50" fmla="*/ 1 w 164"/>
                    <a:gd name="T51" fmla="*/ 29 h 39"/>
                    <a:gd name="T52" fmla="*/ 2 w 164"/>
                    <a:gd name="T53" fmla="*/ 31 h 39"/>
                    <a:gd name="T54" fmla="*/ 4 w 164"/>
                    <a:gd name="T55" fmla="*/ 34 h 39"/>
                    <a:gd name="T56" fmla="*/ 8 w 164"/>
                    <a:gd name="T57" fmla="*/ 35 h 39"/>
                    <a:gd name="T58" fmla="*/ 15 w 164"/>
                    <a:gd name="T59" fmla="*/ 36 h 39"/>
                    <a:gd name="T60" fmla="*/ 15 w 164"/>
                    <a:gd name="T61" fmla="*/ 36 h 39"/>
                    <a:gd name="T62" fmla="*/ 23 w 164"/>
                    <a:gd name="T63" fmla="*/ 36 h 39"/>
                    <a:gd name="T64" fmla="*/ 38 w 164"/>
                    <a:gd name="T65" fmla="*/ 37 h 39"/>
                    <a:gd name="T66" fmla="*/ 57 w 164"/>
                    <a:gd name="T67" fmla="*/ 38 h 39"/>
                    <a:gd name="T68" fmla="*/ 78 w 164"/>
                    <a:gd name="T69" fmla="*/ 38 h 39"/>
                    <a:gd name="T70" fmla="*/ 101 w 164"/>
                    <a:gd name="T71" fmla="*/ 39 h 39"/>
                    <a:gd name="T72" fmla="*/ 121 w 164"/>
                    <a:gd name="T73" fmla="*/ 39 h 39"/>
                    <a:gd name="T74" fmla="*/ 138 w 164"/>
                    <a:gd name="T75" fmla="*/ 39 h 39"/>
                    <a:gd name="T76" fmla="*/ 149 w 164"/>
                    <a:gd name="T77" fmla="*/ 38 h 39"/>
                    <a:gd name="T78" fmla="*/ 149 w 164"/>
                    <a:gd name="T79" fmla="*/ 38 h 39"/>
                    <a:gd name="T80" fmla="*/ 156 w 164"/>
                    <a:gd name="T81" fmla="*/ 37 h 39"/>
                    <a:gd name="T82" fmla="*/ 161 w 164"/>
                    <a:gd name="T83" fmla="*/ 35 h 39"/>
                    <a:gd name="T84" fmla="*/ 163 w 164"/>
                    <a:gd name="T85" fmla="*/ 32 h 39"/>
                    <a:gd name="T86" fmla="*/ 164 w 164"/>
                    <a:gd name="T87" fmla="*/ 30 h 39"/>
                    <a:gd name="T88" fmla="*/ 164 w 164"/>
                    <a:gd name="T89" fmla="*/ 30 h 39"/>
                    <a:gd name="T90" fmla="*/ 164 w 164"/>
                    <a:gd name="T91" fmla="*/ 25 h 39"/>
                    <a:gd name="T92" fmla="*/ 163 w 164"/>
                    <a:gd name="T93" fmla="*/ 17 h 39"/>
                    <a:gd name="T94" fmla="*/ 161 w 164"/>
                    <a:gd name="T95" fmla="*/ 10 h 39"/>
                    <a:gd name="T96" fmla="*/ 161 w 164"/>
                    <a:gd name="T97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4" h="39">
                      <a:moveTo>
                        <a:pt x="161" y="7"/>
                      </a:moveTo>
                      <a:lnTo>
                        <a:pt x="161" y="7"/>
                      </a:lnTo>
                      <a:lnTo>
                        <a:pt x="158" y="4"/>
                      </a:lnTo>
                      <a:lnTo>
                        <a:pt x="155" y="2"/>
                      </a:lnTo>
                      <a:lnTo>
                        <a:pt x="149" y="2"/>
                      </a:lnTo>
                      <a:lnTo>
                        <a:pt x="139" y="2"/>
                      </a:lnTo>
                      <a:lnTo>
                        <a:pt x="139" y="2"/>
                      </a:lnTo>
                      <a:lnTo>
                        <a:pt x="124" y="3"/>
                      </a:lnTo>
                      <a:lnTo>
                        <a:pt x="107" y="4"/>
                      </a:lnTo>
                      <a:lnTo>
                        <a:pt x="88" y="3"/>
                      </a:lnTo>
                      <a:lnTo>
                        <a:pt x="68" y="3"/>
                      </a:lnTo>
                      <a:lnTo>
                        <a:pt x="49" y="2"/>
                      </a:lnTo>
                      <a:lnTo>
                        <a:pt x="34" y="2"/>
                      </a:lnTo>
                      <a:lnTo>
                        <a:pt x="23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1"/>
                      </a:lnTo>
                      <a:lnTo>
                        <a:pt x="4" y="34"/>
                      </a:lnTo>
                      <a:lnTo>
                        <a:pt x="8" y="35"/>
                      </a:lnTo>
                      <a:lnTo>
                        <a:pt x="15" y="36"/>
                      </a:lnTo>
                      <a:lnTo>
                        <a:pt x="15" y="36"/>
                      </a:lnTo>
                      <a:lnTo>
                        <a:pt x="23" y="36"/>
                      </a:lnTo>
                      <a:lnTo>
                        <a:pt x="38" y="37"/>
                      </a:lnTo>
                      <a:lnTo>
                        <a:pt x="57" y="38"/>
                      </a:lnTo>
                      <a:lnTo>
                        <a:pt x="78" y="38"/>
                      </a:lnTo>
                      <a:lnTo>
                        <a:pt x="101" y="39"/>
                      </a:lnTo>
                      <a:lnTo>
                        <a:pt x="121" y="39"/>
                      </a:lnTo>
                      <a:lnTo>
                        <a:pt x="138" y="39"/>
                      </a:lnTo>
                      <a:lnTo>
                        <a:pt x="149" y="38"/>
                      </a:lnTo>
                      <a:lnTo>
                        <a:pt x="149" y="38"/>
                      </a:lnTo>
                      <a:lnTo>
                        <a:pt x="156" y="37"/>
                      </a:lnTo>
                      <a:lnTo>
                        <a:pt x="161" y="35"/>
                      </a:lnTo>
                      <a:lnTo>
                        <a:pt x="163" y="32"/>
                      </a:lnTo>
                      <a:lnTo>
                        <a:pt x="164" y="30"/>
                      </a:lnTo>
                      <a:lnTo>
                        <a:pt x="164" y="30"/>
                      </a:lnTo>
                      <a:lnTo>
                        <a:pt x="164" y="25"/>
                      </a:lnTo>
                      <a:lnTo>
                        <a:pt x="163" y="17"/>
                      </a:lnTo>
                      <a:lnTo>
                        <a:pt x="161" y="10"/>
                      </a:lnTo>
                      <a:lnTo>
                        <a:pt x="161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7" name="Freeform 546"/>
                <p:cNvSpPr>
                  <a:spLocks/>
                </p:cNvSpPr>
                <p:nvPr/>
              </p:nvSpPr>
              <p:spPr bwMode="auto">
                <a:xfrm>
                  <a:off x="3089" y="3596"/>
                  <a:ext cx="163" cy="40"/>
                </a:xfrm>
                <a:custGeom>
                  <a:avLst/>
                  <a:gdLst>
                    <a:gd name="T0" fmla="*/ 160 w 163"/>
                    <a:gd name="T1" fmla="*/ 6 h 40"/>
                    <a:gd name="T2" fmla="*/ 158 w 163"/>
                    <a:gd name="T3" fmla="*/ 3 h 40"/>
                    <a:gd name="T4" fmla="*/ 154 w 163"/>
                    <a:gd name="T5" fmla="*/ 2 h 40"/>
                    <a:gd name="T6" fmla="*/ 148 w 163"/>
                    <a:gd name="T7" fmla="*/ 2 h 40"/>
                    <a:gd name="T8" fmla="*/ 140 w 163"/>
                    <a:gd name="T9" fmla="*/ 2 h 40"/>
                    <a:gd name="T10" fmla="*/ 125 w 163"/>
                    <a:gd name="T11" fmla="*/ 3 h 40"/>
                    <a:gd name="T12" fmla="*/ 107 w 163"/>
                    <a:gd name="T13" fmla="*/ 4 h 40"/>
                    <a:gd name="T14" fmla="*/ 87 w 163"/>
                    <a:gd name="T15" fmla="*/ 3 h 40"/>
                    <a:gd name="T16" fmla="*/ 68 w 163"/>
                    <a:gd name="T17" fmla="*/ 3 h 40"/>
                    <a:gd name="T18" fmla="*/ 50 w 163"/>
                    <a:gd name="T19" fmla="*/ 2 h 40"/>
                    <a:gd name="T20" fmla="*/ 34 w 163"/>
                    <a:gd name="T21" fmla="*/ 2 h 40"/>
                    <a:gd name="T22" fmla="*/ 24 w 163"/>
                    <a:gd name="T23" fmla="*/ 1 h 40"/>
                    <a:gd name="T24" fmla="*/ 18 w 163"/>
                    <a:gd name="T25" fmla="*/ 1 h 40"/>
                    <a:gd name="T26" fmla="*/ 13 w 163"/>
                    <a:gd name="T27" fmla="*/ 1 h 40"/>
                    <a:gd name="T28" fmla="*/ 7 w 163"/>
                    <a:gd name="T29" fmla="*/ 0 h 40"/>
                    <a:gd name="T30" fmla="*/ 3 w 163"/>
                    <a:gd name="T31" fmla="*/ 0 h 40"/>
                    <a:gd name="T32" fmla="*/ 1 w 163"/>
                    <a:gd name="T33" fmla="*/ 2 h 40"/>
                    <a:gd name="T34" fmla="*/ 0 w 163"/>
                    <a:gd name="T35" fmla="*/ 10 h 40"/>
                    <a:gd name="T36" fmla="*/ 0 w 163"/>
                    <a:gd name="T37" fmla="*/ 17 h 40"/>
                    <a:gd name="T38" fmla="*/ 1 w 163"/>
                    <a:gd name="T39" fmla="*/ 24 h 40"/>
                    <a:gd name="T40" fmla="*/ 3 w 163"/>
                    <a:gd name="T41" fmla="*/ 28 h 40"/>
                    <a:gd name="T42" fmla="*/ 4 w 163"/>
                    <a:gd name="T43" fmla="*/ 31 h 40"/>
                    <a:gd name="T44" fmla="*/ 5 w 163"/>
                    <a:gd name="T45" fmla="*/ 34 h 40"/>
                    <a:gd name="T46" fmla="*/ 9 w 163"/>
                    <a:gd name="T47" fmla="*/ 35 h 40"/>
                    <a:gd name="T48" fmla="*/ 16 w 163"/>
                    <a:gd name="T49" fmla="*/ 36 h 40"/>
                    <a:gd name="T50" fmla="*/ 24 w 163"/>
                    <a:gd name="T51" fmla="*/ 36 h 40"/>
                    <a:gd name="T52" fmla="*/ 38 w 163"/>
                    <a:gd name="T53" fmla="*/ 37 h 40"/>
                    <a:gd name="T54" fmla="*/ 58 w 163"/>
                    <a:gd name="T55" fmla="*/ 38 h 40"/>
                    <a:gd name="T56" fmla="*/ 79 w 163"/>
                    <a:gd name="T57" fmla="*/ 38 h 40"/>
                    <a:gd name="T58" fmla="*/ 100 w 163"/>
                    <a:gd name="T59" fmla="*/ 40 h 40"/>
                    <a:gd name="T60" fmla="*/ 121 w 163"/>
                    <a:gd name="T61" fmla="*/ 40 h 40"/>
                    <a:gd name="T62" fmla="*/ 138 w 163"/>
                    <a:gd name="T63" fmla="*/ 40 h 40"/>
                    <a:gd name="T64" fmla="*/ 148 w 163"/>
                    <a:gd name="T65" fmla="*/ 38 h 40"/>
                    <a:gd name="T66" fmla="*/ 155 w 163"/>
                    <a:gd name="T67" fmla="*/ 36 h 40"/>
                    <a:gd name="T68" fmla="*/ 160 w 163"/>
                    <a:gd name="T69" fmla="*/ 35 h 40"/>
                    <a:gd name="T70" fmla="*/ 162 w 163"/>
                    <a:gd name="T71" fmla="*/ 33 h 40"/>
                    <a:gd name="T72" fmla="*/ 163 w 163"/>
                    <a:gd name="T73" fmla="*/ 30 h 40"/>
                    <a:gd name="T74" fmla="*/ 163 w 163"/>
                    <a:gd name="T75" fmla="*/ 24 h 40"/>
                    <a:gd name="T76" fmla="*/ 162 w 163"/>
                    <a:gd name="T77" fmla="*/ 16 h 40"/>
                    <a:gd name="T78" fmla="*/ 160 w 163"/>
                    <a:gd name="T79" fmla="*/ 9 h 40"/>
                    <a:gd name="T80" fmla="*/ 160 w 163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63" h="40">
                      <a:moveTo>
                        <a:pt x="160" y="6"/>
                      </a:moveTo>
                      <a:lnTo>
                        <a:pt x="158" y="3"/>
                      </a:lnTo>
                      <a:lnTo>
                        <a:pt x="154" y="2"/>
                      </a:lnTo>
                      <a:lnTo>
                        <a:pt x="148" y="2"/>
                      </a:lnTo>
                      <a:lnTo>
                        <a:pt x="140" y="2"/>
                      </a:lnTo>
                      <a:lnTo>
                        <a:pt x="125" y="3"/>
                      </a:lnTo>
                      <a:lnTo>
                        <a:pt x="107" y="4"/>
                      </a:lnTo>
                      <a:lnTo>
                        <a:pt x="87" y="3"/>
                      </a:lnTo>
                      <a:lnTo>
                        <a:pt x="68" y="3"/>
                      </a:lnTo>
                      <a:lnTo>
                        <a:pt x="50" y="2"/>
                      </a:lnTo>
                      <a:lnTo>
                        <a:pt x="34" y="2"/>
                      </a:lnTo>
                      <a:lnTo>
                        <a:pt x="24" y="1"/>
                      </a:lnTo>
                      <a:lnTo>
                        <a:pt x="18" y="1"/>
                      </a:lnTo>
                      <a:lnTo>
                        <a:pt x="13" y="1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5" y="34"/>
                      </a:lnTo>
                      <a:lnTo>
                        <a:pt x="9" y="35"/>
                      </a:lnTo>
                      <a:lnTo>
                        <a:pt x="16" y="36"/>
                      </a:lnTo>
                      <a:lnTo>
                        <a:pt x="24" y="36"/>
                      </a:lnTo>
                      <a:lnTo>
                        <a:pt x="38" y="37"/>
                      </a:lnTo>
                      <a:lnTo>
                        <a:pt x="58" y="38"/>
                      </a:lnTo>
                      <a:lnTo>
                        <a:pt x="79" y="38"/>
                      </a:lnTo>
                      <a:lnTo>
                        <a:pt x="100" y="40"/>
                      </a:lnTo>
                      <a:lnTo>
                        <a:pt x="121" y="40"/>
                      </a:lnTo>
                      <a:lnTo>
                        <a:pt x="138" y="40"/>
                      </a:lnTo>
                      <a:lnTo>
                        <a:pt x="148" y="38"/>
                      </a:lnTo>
                      <a:lnTo>
                        <a:pt x="155" y="36"/>
                      </a:lnTo>
                      <a:lnTo>
                        <a:pt x="160" y="35"/>
                      </a:lnTo>
                      <a:lnTo>
                        <a:pt x="162" y="33"/>
                      </a:lnTo>
                      <a:lnTo>
                        <a:pt x="163" y="30"/>
                      </a:lnTo>
                      <a:lnTo>
                        <a:pt x="163" y="24"/>
                      </a:lnTo>
                      <a:lnTo>
                        <a:pt x="162" y="16"/>
                      </a:lnTo>
                      <a:lnTo>
                        <a:pt x="160" y="9"/>
                      </a:lnTo>
                      <a:lnTo>
                        <a:pt x="160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8" name="Freeform 547"/>
                <p:cNvSpPr>
                  <a:spLocks/>
                </p:cNvSpPr>
                <p:nvPr/>
              </p:nvSpPr>
              <p:spPr bwMode="auto">
                <a:xfrm>
                  <a:off x="3089" y="3596"/>
                  <a:ext cx="163" cy="40"/>
                </a:xfrm>
                <a:custGeom>
                  <a:avLst/>
                  <a:gdLst>
                    <a:gd name="T0" fmla="*/ 160 w 163"/>
                    <a:gd name="T1" fmla="*/ 6 h 40"/>
                    <a:gd name="T2" fmla="*/ 160 w 163"/>
                    <a:gd name="T3" fmla="*/ 6 h 40"/>
                    <a:gd name="T4" fmla="*/ 158 w 163"/>
                    <a:gd name="T5" fmla="*/ 3 h 40"/>
                    <a:gd name="T6" fmla="*/ 154 w 163"/>
                    <a:gd name="T7" fmla="*/ 2 h 40"/>
                    <a:gd name="T8" fmla="*/ 148 w 163"/>
                    <a:gd name="T9" fmla="*/ 2 h 40"/>
                    <a:gd name="T10" fmla="*/ 140 w 163"/>
                    <a:gd name="T11" fmla="*/ 2 h 40"/>
                    <a:gd name="T12" fmla="*/ 140 w 163"/>
                    <a:gd name="T13" fmla="*/ 2 h 40"/>
                    <a:gd name="T14" fmla="*/ 125 w 163"/>
                    <a:gd name="T15" fmla="*/ 3 h 40"/>
                    <a:gd name="T16" fmla="*/ 107 w 163"/>
                    <a:gd name="T17" fmla="*/ 4 h 40"/>
                    <a:gd name="T18" fmla="*/ 87 w 163"/>
                    <a:gd name="T19" fmla="*/ 3 h 40"/>
                    <a:gd name="T20" fmla="*/ 68 w 163"/>
                    <a:gd name="T21" fmla="*/ 3 h 40"/>
                    <a:gd name="T22" fmla="*/ 50 w 163"/>
                    <a:gd name="T23" fmla="*/ 2 h 40"/>
                    <a:gd name="T24" fmla="*/ 34 w 163"/>
                    <a:gd name="T25" fmla="*/ 2 h 40"/>
                    <a:gd name="T26" fmla="*/ 24 w 163"/>
                    <a:gd name="T27" fmla="*/ 1 h 40"/>
                    <a:gd name="T28" fmla="*/ 18 w 163"/>
                    <a:gd name="T29" fmla="*/ 1 h 40"/>
                    <a:gd name="T30" fmla="*/ 18 w 163"/>
                    <a:gd name="T31" fmla="*/ 1 h 40"/>
                    <a:gd name="T32" fmla="*/ 13 w 163"/>
                    <a:gd name="T33" fmla="*/ 1 h 40"/>
                    <a:gd name="T34" fmla="*/ 7 w 163"/>
                    <a:gd name="T35" fmla="*/ 0 h 40"/>
                    <a:gd name="T36" fmla="*/ 3 w 163"/>
                    <a:gd name="T37" fmla="*/ 0 h 40"/>
                    <a:gd name="T38" fmla="*/ 1 w 163"/>
                    <a:gd name="T39" fmla="*/ 2 h 40"/>
                    <a:gd name="T40" fmla="*/ 1 w 163"/>
                    <a:gd name="T41" fmla="*/ 2 h 40"/>
                    <a:gd name="T42" fmla="*/ 0 w 163"/>
                    <a:gd name="T43" fmla="*/ 10 h 40"/>
                    <a:gd name="T44" fmla="*/ 0 w 163"/>
                    <a:gd name="T45" fmla="*/ 17 h 40"/>
                    <a:gd name="T46" fmla="*/ 1 w 163"/>
                    <a:gd name="T47" fmla="*/ 24 h 40"/>
                    <a:gd name="T48" fmla="*/ 3 w 163"/>
                    <a:gd name="T49" fmla="*/ 28 h 40"/>
                    <a:gd name="T50" fmla="*/ 3 w 163"/>
                    <a:gd name="T51" fmla="*/ 28 h 40"/>
                    <a:gd name="T52" fmla="*/ 4 w 163"/>
                    <a:gd name="T53" fmla="*/ 31 h 40"/>
                    <a:gd name="T54" fmla="*/ 5 w 163"/>
                    <a:gd name="T55" fmla="*/ 34 h 40"/>
                    <a:gd name="T56" fmla="*/ 9 w 163"/>
                    <a:gd name="T57" fmla="*/ 35 h 40"/>
                    <a:gd name="T58" fmla="*/ 16 w 163"/>
                    <a:gd name="T59" fmla="*/ 36 h 40"/>
                    <a:gd name="T60" fmla="*/ 16 w 163"/>
                    <a:gd name="T61" fmla="*/ 36 h 40"/>
                    <a:gd name="T62" fmla="*/ 24 w 163"/>
                    <a:gd name="T63" fmla="*/ 36 h 40"/>
                    <a:gd name="T64" fmla="*/ 38 w 163"/>
                    <a:gd name="T65" fmla="*/ 37 h 40"/>
                    <a:gd name="T66" fmla="*/ 58 w 163"/>
                    <a:gd name="T67" fmla="*/ 38 h 40"/>
                    <a:gd name="T68" fmla="*/ 79 w 163"/>
                    <a:gd name="T69" fmla="*/ 38 h 40"/>
                    <a:gd name="T70" fmla="*/ 100 w 163"/>
                    <a:gd name="T71" fmla="*/ 40 h 40"/>
                    <a:gd name="T72" fmla="*/ 121 w 163"/>
                    <a:gd name="T73" fmla="*/ 40 h 40"/>
                    <a:gd name="T74" fmla="*/ 138 w 163"/>
                    <a:gd name="T75" fmla="*/ 40 h 40"/>
                    <a:gd name="T76" fmla="*/ 148 w 163"/>
                    <a:gd name="T77" fmla="*/ 38 h 40"/>
                    <a:gd name="T78" fmla="*/ 148 w 163"/>
                    <a:gd name="T79" fmla="*/ 38 h 40"/>
                    <a:gd name="T80" fmla="*/ 155 w 163"/>
                    <a:gd name="T81" fmla="*/ 36 h 40"/>
                    <a:gd name="T82" fmla="*/ 160 w 163"/>
                    <a:gd name="T83" fmla="*/ 35 h 40"/>
                    <a:gd name="T84" fmla="*/ 162 w 163"/>
                    <a:gd name="T85" fmla="*/ 33 h 40"/>
                    <a:gd name="T86" fmla="*/ 163 w 163"/>
                    <a:gd name="T87" fmla="*/ 30 h 40"/>
                    <a:gd name="T88" fmla="*/ 163 w 163"/>
                    <a:gd name="T89" fmla="*/ 30 h 40"/>
                    <a:gd name="T90" fmla="*/ 163 w 163"/>
                    <a:gd name="T91" fmla="*/ 24 h 40"/>
                    <a:gd name="T92" fmla="*/ 162 w 163"/>
                    <a:gd name="T93" fmla="*/ 16 h 40"/>
                    <a:gd name="T94" fmla="*/ 160 w 163"/>
                    <a:gd name="T95" fmla="*/ 9 h 40"/>
                    <a:gd name="T96" fmla="*/ 160 w 163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63" h="40">
                      <a:moveTo>
                        <a:pt x="160" y="6"/>
                      </a:moveTo>
                      <a:lnTo>
                        <a:pt x="160" y="6"/>
                      </a:lnTo>
                      <a:lnTo>
                        <a:pt x="158" y="3"/>
                      </a:lnTo>
                      <a:lnTo>
                        <a:pt x="154" y="2"/>
                      </a:lnTo>
                      <a:lnTo>
                        <a:pt x="148" y="2"/>
                      </a:lnTo>
                      <a:lnTo>
                        <a:pt x="140" y="2"/>
                      </a:lnTo>
                      <a:lnTo>
                        <a:pt x="140" y="2"/>
                      </a:lnTo>
                      <a:lnTo>
                        <a:pt x="125" y="3"/>
                      </a:lnTo>
                      <a:lnTo>
                        <a:pt x="107" y="4"/>
                      </a:lnTo>
                      <a:lnTo>
                        <a:pt x="87" y="3"/>
                      </a:lnTo>
                      <a:lnTo>
                        <a:pt x="68" y="3"/>
                      </a:lnTo>
                      <a:lnTo>
                        <a:pt x="50" y="2"/>
                      </a:lnTo>
                      <a:lnTo>
                        <a:pt x="34" y="2"/>
                      </a:lnTo>
                      <a:lnTo>
                        <a:pt x="24" y="1"/>
                      </a:lnTo>
                      <a:lnTo>
                        <a:pt x="18" y="1"/>
                      </a:lnTo>
                      <a:lnTo>
                        <a:pt x="18" y="1"/>
                      </a:lnTo>
                      <a:lnTo>
                        <a:pt x="13" y="1"/>
                      </a:lnTo>
                      <a:lnTo>
                        <a:pt x="7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4" y="31"/>
                      </a:lnTo>
                      <a:lnTo>
                        <a:pt x="5" y="34"/>
                      </a:lnTo>
                      <a:lnTo>
                        <a:pt x="9" y="35"/>
                      </a:lnTo>
                      <a:lnTo>
                        <a:pt x="16" y="36"/>
                      </a:lnTo>
                      <a:lnTo>
                        <a:pt x="16" y="36"/>
                      </a:lnTo>
                      <a:lnTo>
                        <a:pt x="24" y="36"/>
                      </a:lnTo>
                      <a:lnTo>
                        <a:pt x="38" y="37"/>
                      </a:lnTo>
                      <a:lnTo>
                        <a:pt x="58" y="38"/>
                      </a:lnTo>
                      <a:lnTo>
                        <a:pt x="79" y="38"/>
                      </a:lnTo>
                      <a:lnTo>
                        <a:pt x="100" y="40"/>
                      </a:lnTo>
                      <a:lnTo>
                        <a:pt x="121" y="40"/>
                      </a:lnTo>
                      <a:lnTo>
                        <a:pt x="138" y="40"/>
                      </a:lnTo>
                      <a:lnTo>
                        <a:pt x="148" y="38"/>
                      </a:lnTo>
                      <a:lnTo>
                        <a:pt x="148" y="38"/>
                      </a:lnTo>
                      <a:lnTo>
                        <a:pt x="155" y="36"/>
                      </a:lnTo>
                      <a:lnTo>
                        <a:pt x="160" y="35"/>
                      </a:lnTo>
                      <a:lnTo>
                        <a:pt x="162" y="33"/>
                      </a:lnTo>
                      <a:lnTo>
                        <a:pt x="163" y="30"/>
                      </a:lnTo>
                      <a:lnTo>
                        <a:pt x="163" y="30"/>
                      </a:lnTo>
                      <a:lnTo>
                        <a:pt x="163" y="24"/>
                      </a:lnTo>
                      <a:lnTo>
                        <a:pt x="162" y="16"/>
                      </a:lnTo>
                      <a:lnTo>
                        <a:pt x="160" y="9"/>
                      </a:lnTo>
                      <a:lnTo>
                        <a:pt x="160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9" name="Freeform 548"/>
                <p:cNvSpPr>
                  <a:spLocks/>
                </p:cNvSpPr>
                <p:nvPr/>
              </p:nvSpPr>
              <p:spPr bwMode="auto">
                <a:xfrm>
                  <a:off x="1740" y="3443"/>
                  <a:ext cx="186" cy="41"/>
                </a:xfrm>
                <a:custGeom>
                  <a:avLst/>
                  <a:gdLst>
                    <a:gd name="T0" fmla="*/ 181 w 186"/>
                    <a:gd name="T1" fmla="*/ 7 h 41"/>
                    <a:gd name="T2" fmla="*/ 179 w 186"/>
                    <a:gd name="T3" fmla="*/ 5 h 41"/>
                    <a:gd name="T4" fmla="*/ 175 w 186"/>
                    <a:gd name="T5" fmla="*/ 4 h 41"/>
                    <a:gd name="T6" fmla="*/ 168 w 186"/>
                    <a:gd name="T7" fmla="*/ 4 h 41"/>
                    <a:gd name="T8" fmla="*/ 158 w 186"/>
                    <a:gd name="T9" fmla="*/ 4 h 41"/>
                    <a:gd name="T10" fmla="*/ 141 w 186"/>
                    <a:gd name="T11" fmla="*/ 5 h 41"/>
                    <a:gd name="T12" fmla="*/ 121 w 186"/>
                    <a:gd name="T13" fmla="*/ 5 h 41"/>
                    <a:gd name="T14" fmla="*/ 99 w 186"/>
                    <a:gd name="T15" fmla="*/ 5 h 41"/>
                    <a:gd name="T16" fmla="*/ 77 w 186"/>
                    <a:gd name="T17" fmla="*/ 4 h 41"/>
                    <a:gd name="T18" fmla="*/ 57 w 186"/>
                    <a:gd name="T19" fmla="*/ 4 h 41"/>
                    <a:gd name="T20" fmla="*/ 39 w 186"/>
                    <a:gd name="T21" fmla="*/ 2 h 41"/>
                    <a:gd name="T22" fmla="*/ 26 w 186"/>
                    <a:gd name="T23" fmla="*/ 1 h 41"/>
                    <a:gd name="T24" fmla="*/ 20 w 186"/>
                    <a:gd name="T25" fmla="*/ 1 h 41"/>
                    <a:gd name="T26" fmla="*/ 14 w 186"/>
                    <a:gd name="T27" fmla="*/ 1 h 41"/>
                    <a:gd name="T28" fmla="*/ 9 w 186"/>
                    <a:gd name="T29" fmla="*/ 0 h 41"/>
                    <a:gd name="T30" fmla="*/ 4 w 186"/>
                    <a:gd name="T31" fmla="*/ 1 h 41"/>
                    <a:gd name="T32" fmla="*/ 2 w 186"/>
                    <a:gd name="T33" fmla="*/ 4 h 41"/>
                    <a:gd name="T34" fmla="*/ 0 w 186"/>
                    <a:gd name="T35" fmla="*/ 11 h 41"/>
                    <a:gd name="T36" fmla="*/ 0 w 186"/>
                    <a:gd name="T37" fmla="*/ 18 h 41"/>
                    <a:gd name="T38" fmla="*/ 2 w 186"/>
                    <a:gd name="T39" fmla="*/ 25 h 41"/>
                    <a:gd name="T40" fmla="*/ 3 w 186"/>
                    <a:gd name="T41" fmla="*/ 29 h 41"/>
                    <a:gd name="T42" fmla="*/ 4 w 186"/>
                    <a:gd name="T43" fmla="*/ 32 h 41"/>
                    <a:gd name="T44" fmla="*/ 5 w 186"/>
                    <a:gd name="T45" fmla="*/ 34 h 41"/>
                    <a:gd name="T46" fmla="*/ 10 w 186"/>
                    <a:gd name="T47" fmla="*/ 35 h 41"/>
                    <a:gd name="T48" fmla="*/ 17 w 186"/>
                    <a:gd name="T49" fmla="*/ 36 h 41"/>
                    <a:gd name="T50" fmla="*/ 26 w 186"/>
                    <a:gd name="T51" fmla="*/ 38 h 41"/>
                    <a:gd name="T52" fmla="*/ 44 w 186"/>
                    <a:gd name="T53" fmla="*/ 39 h 41"/>
                    <a:gd name="T54" fmla="*/ 65 w 186"/>
                    <a:gd name="T55" fmla="*/ 40 h 41"/>
                    <a:gd name="T56" fmla="*/ 90 w 186"/>
                    <a:gd name="T57" fmla="*/ 40 h 41"/>
                    <a:gd name="T58" fmla="*/ 114 w 186"/>
                    <a:gd name="T59" fmla="*/ 41 h 41"/>
                    <a:gd name="T60" fmla="*/ 138 w 186"/>
                    <a:gd name="T61" fmla="*/ 41 h 41"/>
                    <a:gd name="T62" fmla="*/ 155 w 186"/>
                    <a:gd name="T63" fmla="*/ 41 h 41"/>
                    <a:gd name="T64" fmla="*/ 168 w 186"/>
                    <a:gd name="T65" fmla="*/ 40 h 41"/>
                    <a:gd name="T66" fmla="*/ 177 w 186"/>
                    <a:gd name="T67" fmla="*/ 38 h 41"/>
                    <a:gd name="T68" fmla="*/ 181 w 186"/>
                    <a:gd name="T69" fmla="*/ 36 h 41"/>
                    <a:gd name="T70" fmla="*/ 185 w 186"/>
                    <a:gd name="T71" fmla="*/ 34 h 41"/>
                    <a:gd name="T72" fmla="*/ 186 w 186"/>
                    <a:gd name="T73" fmla="*/ 32 h 41"/>
                    <a:gd name="T74" fmla="*/ 185 w 186"/>
                    <a:gd name="T75" fmla="*/ 26 h 41"/>
                    <a:gd name="T76" fmla="*/ 184 w 186"/>
                    <a:gd name="T77" fmla="*/ 18 h 41"/>
                    <a:gd name="T78" fmla="*/ 182 w 186"/>
                    <a:gd name="T79" fmla="*/ 11 h 41"/>
                    <a:gd name="T80" fmla="*/ 181 w 186"/>
                    <a:gd name="T81" fmla="*/ 7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86" h="41">
                      <a:moveTo>
                        <a:pt x="181" y="7"/>
                      </a:moveTo>
                      <a:lnTo>
                        <a:pt x="179" y="5"/>
                      </a:lnTo>
                      <a:lnTo>
                        <a:pt x="175" y="4"/>
                      </a:lnTo>
                      <a:lnTo>
                        <a:pt x="168" y="4"/>
                      </a:lnTo>
                      <a:lnTo>
                        <a:pt x="158" y="4"/>
                      </a:lnTo>
                      <a:lnTo>
                        <a:pt x="141" y="5"/>
                      </a:lnTo>
                      <a:lnTo>
                        <a:pt x="121" y="5"/>
                      </a:lnTo>
                      <a:lnTo>
                        <a:pt x="99" y="5"/>
                      </a:lnTo>
                      <a:lnTo>
                        <a:pt x="77" y="4"/>
                      </a:lnTo>
                      <a:lnTo>
                        <a:pt x="57" y="4"/>
                      </a:lnTo>
                      <a:lnTo>
                        <a:pt x="39" y="2"/>
                      </a:lnTo>
                      <a:lnTo>
                        <a:pt x="26" y="1"/>
                      </a:lnTo>
                      <a:lnTo>
                        <a:pt x="20" y="1"/>
                      </a:lnTo>
                      <a:lnTo>
                        <a:pt x="14" y="1"/>
                      </a:lnTo>
                      <a:lnTo>
                        <a:pt x="9" y="0"/>
                      </a:lnTo>
                      <a:lnTo>
                        <a:pt x="4" y="1"/>
                      </a:lnTo>
                      <a:lnTo>
                        <a:pt x="2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2" y="25"/>
                      </a:lnTo>
                      <a:lnTo>
                        <a:pt x="3" y="29"/>
                      </a:lnTo>
                      <a:lnTo>
                        <a:pt x="4" y="32"/>
                      </a:lnTo>
                      <a:lnTo>
                        <a:pt x="5" y="34"/>
                      </a:lnTo>
                      <a:lnTo>
                        <a:pt x="10" y="35"/>
                      </a:lnTo>
                      <a:lnTo>
                        <a:pt x="17" y="36"/>
                      </a:lnTo>
                      <a:lnTo>
                        <a:pt x="26" y="38"/>
                      </a:lnTo>
                      <a:lnTo>
                        <a:pt x="44" y="39"/>
                      </a:lnTo>
                      <a:lnTo>
                        <a:pt x="65" y="40"/>
                      </a:lnTo>
                      <a:lnTo>
                        <a:pt x="90" y="40"/>
                      </a:lnTo>
                      <a:lnTo>
                        <a:pt x="114" y="41"/>
                      </a:lnTo>
                      <a:lnTo>
                        <a:pt x="138" y="41"/>
                      </a:lnTo>
                      <a:lnTo>
                        <a:pt x="155" y="41"/>
                      </a:lnTo>
                      <a:lnTo>
                        <a:pt x="168" y="40"/>
                      </a:lnTo>
                      <a:lnTo>
                        <a:pt x="177" y="38"/>
                      </a:lnTo>
                      <a:lnTo>
                        <a:pt x="181" y="36"/>
                      </a:lnTo>
                      <a:lnTo>
                        <a:pt x="185" y="34"/>
                      </a:lnTo>
                      <a:lnTo>
                        <a:pt x="186" y="32"/>
                      </a:lnTo>
                      <a:lnTo>
                        <a:pt x="185" y="26"/>
                      </a:lnTo>
                      <a:lnTo>
                        <a:pt x="184" y="18"/>
                      </a:lnTo>
                      <a:lnTo>
                        <a:pt x="182" y="11"/>
                      </a:lnTo>
                      <a:lnTo>
                        <a:pt x="181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0" name="Freeform 549"/>
                <p:cNvSpPr>
                  <a:spLocks/>
                </p:cNvSpPr>
                <p:nvPr/>
              </p:nvSpPr>
              <p:spPr bwMode="auto">
                <a:xfrm>
                  <a:off x="1740" y="3443"/>
                  <a:ext cx="186" cy="41"/>
                </a:xfrm>
                <a:custGeom>
                  <a:avLst/>
                  <a:gdLst>
                    <a:gd name="T0" fmla="*/ 181 w 186"/>
                    <a:gd name="T1" fmla="*/ 7 h 41"/>
                    <a:gd name="T2" fmla="*/ 181 w 186"/>
                    <a:gd name="T3" fmla="*/ 7 h 41"/>
                    <a:gd name="T4" fmla="*/ 179 w 186"/>
                    <a:gd name="T5" fmla="*/ 5 h 41"/>
                    <a:gd name="T6" fmla="*/ 175 w 186"/>
                    <a:gd name="T7" fmla="*/ 4 h 41"/>
                    <a:gd name="T8" fmla="*/ 168 w 186"/>
                    <a:gd name="T9" fmla="*/ 4 h 41"/>
                    <a:gd name="T10" fmla="*/ 158 w 186"/>
                    <a:gd name="T11" fmla="*/ 4 h 41"/>
                    <a:gd name="T12" fmla="*/ 158 w 186"/>
                    <a:gd name="T13" fmla="*/ 4 h 41"/>
                    <a:gd name="T14" fmla="*/ 141 w 186"/>
                    <a:gd name="T15" fmla="*/ 5 h 41"/>
                    <a:gd name="T16" fmla="*/ 121 w 186"/>
                    <a:gd name="T17" fmla="*/ 5 h 41"/>
                    <a:gd name="T18" fmla="*/ 99 w 186"/>
                    <a:gd name="T19" fmla="*/ 5 h 41"/>
                    <a:gd name="T20" fmla="*/ 77 w 186"/>
                    <a:gd name="T21" fmla="*/ 4 h 41"/>
                    <a:gd name="T22" fmla="*/ 57 w 186"/>
                    <a:gd name="T23" fmla="*/ 4 h 41"/>
                    <a:gd name="T24" fmla="*/ 39 w 186"/>
                    <a:gd name="T25" fmla="*/ 2 h 41"/>
                    <a:gd name="T26" fmla="*/ 26 w 186"/>
                    <a:gd name="T27" fmla="*/ 1 h 41"/>
                    <a:gd name="T28" fmla="*/ 20 w 186"/>
                    <a:gd name="T29" fmla="*/ 1 h 41"/>
                    <a:gd name="T30" fmla="*/ 20 w 186"/>
                    <a:gd name="T31" fmla="*/ 1 h 41"/>
                    <a:gd name="T32" fmla="*/ 14 w 186"/>
                    <a:gd name="T33" fmla="*/ 1 h 41"/>
                    <a:gd name="T34" fmla="*/ 9 w 186"/>
                    <a:gd name="T35" fmla="*/ 0 h 41"/>
                    <a:gd name="T36" fmla="*/ 4 w 186"/>
                    <a:gd name="T37" fmla="*/ 1 h 41"/>
                    <a:gd name="T38" fmla="*/ 2 w 186"/>
                    <a:gd name="T39" fmla="*/ 4 h 41"/>
                    <a:gd name="T40" fmla="*/ 2 w 186"/>
                    <a:gd name="T41" fmla="*/ 4 h 41"/>
                    <a:gd name="T42" fmla="*/ 0 w 186"/>
                    <a:gd name="T43" fmla="*/ 11 h 41"/>
                    <a:gd name="T44" fmla="*/ 0 w 186"/>
                    <a:gd name="T45" fmla="*/ 18 h 41"/>
                    <a:gd name="T46" fmla="*/ 2 w 186"/>
                    <a:gd name="T47" fmla="*/ 25 h 41"/>
                    <a:gd name="T48" fmla="*/ 3 w 186"/>
                    <a:gd name="T49" fmla="*/ 29 h 41"/>
                    <a:gd name="T50" fmla="*/ 3 w 186"/>
                    <a:gd name="T51" fmla="*/ 29 h 41"/>
                    <a:gd name="T52" fmla="*/ 4 w 186"/>
                    <a:gd name="T53" fmla="*/ 32 h 41"/>
                    <a:gd name="T54" fmla="*/ 5 w 186"/>
                    <a:gd name="T55" fmla="*/ 34 h 41"/>
                    <a:gd name="T56" fmla="*/ 10 w 186"/>
                    <a:gd name="T57" fmla="*/ 35 h 41"/>
                    <a:gd name="T58" fmla="*/ 17 w 186"/>
                    <a:gd name="T59" fmla="*/ 36 h 41"/>
                    <a:gd name="T60" fmla="*/ 17 w 186"/>
                    <a:gd name="T61" fmla="*/ 36 h 41"/>
                    <a:gd name="T62" fmla="*/ 26 w 186"/>
                    <a:gd name="T63" fmla="*/ 38 h 41"/>
                    <a:gd name="T64" fmla="*/ 44 w 186"/>
                    <a:gd name="T65" fmla="*/ 39 h 41"/>
                    <a:gd name="T66" fmla="*/ 65 w 186"/>
                    <a:gd name="T67" fmla="*/ 40 h 41"/>
                    <a:gd name="T68" fmla="*/ 90 w 186"/>
                    <a:gd name="T69" fmla="*/ 40 h 41"/>
                    <a:gd name="T70" fmla="*/ 114 w 186"/>
                    <a:gd name="T71" fmla="*/ 41 h 41"/>
                    <a:gd name="T72" fmla="*/ 138 w 186"/>
                    <a:gd name="T73" fmla="*/ 41 h 41"/>
                    <a:gd name="T74" fmla="*/ 155 w 186"/>
                    <a:gd name="T75" fmla="*/ 41 h 41"/>
                    <a:gd name="T76" fmla="*/ 168 w 186"/>
                    <a:gd name="T77" fmla="*/ 40 h 41"/>
                    <a:gd name="T78" fmla="*/ 168 w 186"/>
                    <a:gd name="T79" fmla="*/ 40 h 41"/>
                    <a:gd name="T80" fmla="*/ 177 w 186"/>
                    <a:gd name="T81" fmla="*/ 38 h 41"/>
                    <a:gd name="T82" fmla="*/ 181 w 186"/>
                    <a:gd name="T83" fmla="*/ 36 h 41"/>
                    <a:gd name="T84" fmla="*/ 185 w 186"/>
                    <a:gd name="T85" fmla="*/ 34 h 41"/>
                    <a:gd name="T86" fmla="*/ 186 w 186"/>
                    <a:gd name="T87" fmla="*/ 32 h 41"/>
                    <a:gd name="T88" fmla="*/ 186 w 186"/>
                    <a:gd name="T89" fmla="*/ 32 h 41"/>
                    <a:gd name="T90" fmla="*/ 185 w 186"/>
                    <a:gd name="T91" fmla="*/ 26 h 41"/>
                    <a:gd name="T92" fmla="*/ 184 w 186"/>
                    <a:gd name="T93" fmla="*/ 18 h 41"/>
                    <a:gd name="T94" fmla="*/ 182 w 186"/>
                    <a:gd name="T95" fmla="*/ 11 h 41"/>
                    <a:gd name="T96" fmla="*/ 181 w 186"/>
                    <a:gd name="T97" fmla="*/ 7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86" h="41">
                      <a:moveTo>
                        <a:pt x="181" y="7"/>
                      </a:moveTo>
                      <a:lnTo>
                        <a:pt x="181" y="7"/>
                      </a:lnTo>
                      <a:lnTo>
                        <a:pt x="179" y="5"/>
                      </a:lnTo>
                      <a:lnTo>
                        <a:pt x="175" y="4"/>
                      </a:lnTo>
                      <a:lnTo>
                        <a:pt x="168" y="4"/>
                      </a:lnTo>
                      <a:lnTo>
                        <a:pt x="158" y="4"/>
                      </a:lnTo>
                      <a:lnTo>
                        <a:pt x="158" y="4"/>
                      </a:lnTo>
                      <a:lnTo>
                        <a:pt x="141" y="5"/>
                      </a:lnTo>
                      <a:lnTo>
                        <a:pt x="121" y="5"/>
                      </a:lnTo>
                      <a:lnTo>
                        <a:pt x="99" y="5"/>
                      </a:lnTo>
                      <a:lnTo>
                        <a:pt x="77" y="4"/>
                      </a:lnTo>
                      <a:lnTo>
                        <a:pt x="57" y="4"/>
                      </a:lnTo>
                      <a:lnTo>
                        <a:pt x="39" y="2"/>
                      </a:lnTo>
                      <a:lnTo>
                        <a:pt x="26" y="1"/>
                      </a:lnTo>
                      <a:lnTo>
                        <a:pt x="20" y="1"/>
                      </a:lnTo>
                      <a:lnTo>
                        <a:pt x="20" y="1"/>
                      </a:lnTo>
                      <a:lnTo>
                        <a:pt x="14" y="1"/>
                      </a:lnTo>
                      <a:lnTo>
                        <a:pt x="9" y="0"/>
                      </a:lnTo>
                      <a:lnTo>
                        <a:pt x="4" y="1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2" y="25"/>
                      </a:lnTo>
                      <a:lnTo>
                        <a:pt x="3" y="29"/>
                      </a:lnTo>
                      <a:lnTo>
                        <a:pt x="3" y="29"/>
                      </a:lnTo>
                      <a:lnTo>
                        <a:pt x="4" y="32"/>
                      </a:lnTo>
                      <a:lnTo>
                        <a:pt x="5" y="34"/>
                      </a:lnTo>
                      <a:lnTo>
                        <a:pt x="10" y="35"/>
                      </a:lnTo>
                      <a:lnTo>
                        <a:pt x="17" y="36"/>
                      </a:lnTo>
                      <a:lnTo>
                        <a:pt x="17" y="36"/>
                      </a:lnTo>
                      <a:lnTo>
                        <a:pt x="26" y="38"/>
                      </a:lnTo>
                      <a:lnTo>
                        <a:pt x="44" y="39"/>
                      </a:lnTo>
                      <a:lnTo>
                        <a:pt x="65" y="40"/>
                      </a:lnTo>
                      <a:lnTo>
                        <a:pt x="90" y="40"/>
                      </a:lnTo>
                      <a:lnTo>
                        <a:pt x="114" y="41"/>
                      </a:lnTo>
                      <a:lnTo>
                        <a:pt x="138" y="41"/>
                      </a:lnTo>
                      <a:lnTo>
                        <a:pt x="155" y="41"/>
                      </a:lnTo>
                      <a:lnTo>
                        <a:pt x="168" y="40"/>
                      </a:lnTo>
                      <a:lnTo>
                        <a:pt x="168" y="40"/>
                      </a:lnTo>
                      <a:lnTo>
                        <a:pt x="177" y="38"/>
                      </a:lnTo>
                      <a:lnTo>
                        <a:pt x="181" y="36"/>
                      </a:lnTo>
                      <a:lnTo>
                        <a:pt x="185" y="34"/>
                      </a:lnTo>
                      <a:lnTo>
                        <a:pt x="186" y="32"/>
                      </a:lnTo>
                      <a:lnTo>
                        <a:pt x="186" y="32"/>
                      </a:lnTo>
                      <a:lnTo>
                        <a:pt x="185" y="26"/>
                      </a:lnTo>
                      <a:lnTo>
                        <a:pt x="184" y="18"/>
                      </a:lnTo>
                      <a:lnTo>
                        <a:pt x="182" y="11"/>
                      </a:lnTo>
                      <a:lnTo>
                        <a:pt x="181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1" name="Freeform 550"/>
                <p:cNvSpPr>
                  <a:spLocks/>
                </p:cNvSpPr>
                <p:nvPr/>
              </p:nvSpPr>
              <p:spPr bwMode="auto">
                <a:xfrm>
                  <a:off x="1712" y="3583"/>
                  <a:ext cx="174" cy="40"/>
                </a:xfrm>
                <a:custGeom>
                  <a:avLst/>
                  <a:gdLst>
                    <a:gd name="T0" fmla="*/ 170 w 174"/>
                    <a:gd name="T1" fmla="*/ 7 h 40"/>
                    <a:gd name="T2" fmla="*/ 168 w 174"/>
                    <a:gd name="T3" fmla="*/ 5 h 40"/>
                    <a:gd name="T4" fmla="*/ 165 w 174"/>
                    <a:gd name="T5" fmla="*/ 2 h 40"/>
                    <a:gd name="T6" fmla="*/ 158 w 174"/>
                    <a:gd name="T7" fmla="*/ 2 h 40"/>
                    <a:gd name="T8" fmla="*/ 148 w 174"/>
                    <a:gd name="T9" fmla="*/ 2 h 40"/>
                    <a:gd name="T10" fmla="*/ 133 w 174"/>
                    <a:gd name="T11" fmla="*/ 3 h 40"/>
                    <a:gd name="T12" fmla="*/ 113 w 174"/>
                    <a:gd name="T13" fmla="*/ 5 h 40"/>
                    <a:gd name="T14" fmla="*/ 93 w 174"/>
                    <a:gd name="T15" fmla="*/ 3 h 40"/>
                    <a:gd name="T16" fmla="*/ 72 w 174"/>
                    <a:gd name="T17" fmla="*/ 3 h 40"/>
                    <a:gd name="T18" fmla="*/ 53 w 174"/>
                    <a:gd name="T19" fmla="*/ 2 h 40"/>
                    <a:gd name="T20" fmla="*/ 37 w 174"/>
                    <a:gd name="T21" fmla="*/ 2 h 40"/>
                    <a:gd name="T22" fmla="*/ 25 w 174"/>
                    <a:gd name="T23" fmla="*/ 1 h 40"/>
                    <a:gd name="T24" fmla="*/ 19 w 174"/>
                    <a:gd name="T25" fmla="*/ 1 h 40"/>
                    <a:gd name="T26" fmla="*/ 13 w 174"/>
                    <a:gd name="T27" fmla="*/ 1 h 40"/>
                    <a:gd name="T28" fmla="*/ 7 w 174"/>
                    <a:gd name="T29" fmla="*/ 0 h 40"/>
                    <a:gd name="T30" fmla="*/ 4 w 174"/>
                    <a:gd name="T31" fmla="*/ 0 h 40"/>
                    <a:gd name="T32" fmla="*/ 1 w 174"/>
                    <a:gd name="T33" fmla="*/ 2 h 40"/>
                    <a:gd name="T34" fmla="*/ 0 w 174"/>
                    <a:gd name="T35" fmla="*/ 10 h 40"/>
                    <a:gd name="T36" fmla="*/ 0 w 174"/>
                    <a:gd name="T37" fmla="*/ 17 h 40"/>
                    <a:gd name="T38" fmla="*/ 1 w 174"/>
                    <a:gd name="T39" fmla="*/ 24 h 40"/>
                    <a:gd name="T40" fmla="*/ 3 w 174"/>
                    <a:gd name="T41" fmla="*/ 28 h 40"/>
                    <a:gd name="T42" fmla="*/ 4 w 174"/>
                    <a:gd name="T43" fmla="*/ 32 h 40"/>
                    <a:gd name="T44" fmla="*/ 5 w 174"/>
                    <a:gd name="T45" fmla="*/ 34 h 40"/>
                    <a:gd name="T46" fmla="*/ 10 w 174"/>
                    <a:gd name="T47" fmla="*/ 35 h 40"/>
                    <a:gd name="T48" fmla="*/ 17 w 174"/>
                    <a:gd name="T49" fmla="*/ 36 h 40"/>
                    <a:gd name="T50" fmla="*/ 25 w 174"/>
                    <a:gd name="T51" fmla="*/ 36 h 40"/>
                    <a:gd name="T52" fmla="*/ 40 w 174"/>
                    <a:gd name="T53" fmla="*/ 37 h 40"/>
                    <a:gd name="T54" fmla="*/ 61 w 174"/>
                    <a:gd name="T55" fmla="*/ 39 h 40"/>
                    <a:gd name="T56" fmla="*/ 84 w 174"/>
                    <a:gd name="T57" fmla="*/ 39 h 40"/>
                    <a:gd name="T58" fmla="*/ 107 w 174"/>
                    <a:gd name="T59" fmla="*/ 40 h 40"/>
                    <a:gd name="T60" fmla="*/ 128 w 174"/>
                    <a:gd name="T61" fmla="*/ 40 h 40"/>
                    <a:gd name="T62" fmla="*/ 147 w 174"/>
                    <a:gd name="T63" fmla="*/ 40 h 40"/>
                    <a:gd name="T64" fmla="*/ 159 w 174"/>
                    <a:gd name="T65" fmla="*/ 39 h 40"/>
                    <a:gd name="T66" fmla="*/ 166 w 174"/>
                    <a:gd name="T67" fmla="*/ 37 h 40"/>
                    <a:gd name="T68" fmla="*/ 170 w 174"/>
                    <a:gd name="T69" fmla="*/ 35 h 40"/>
                    <a:gd name="T70" fmla="*/ 173 w 174"/>
                    <a:gd name="T71" fmla="*/ 33 h 40"/>
                    <a:gd name="T72" fmla="*/ 174 w 174"/>
                    <a:gd name="T73" fmla="*/ 30 h 40"/>
                    <a:gd name="T74" fmla="*/ 174 w 174"/>
                    <a:gd name="T75" fmla="*/ 26 h 40"/>
                    <a:gd name="T76" fmla="*/ 173 w 174"/>
                    <a:gd name="T77" fmla="*/ 17 h 40"/>
                    <a:gd name="T78" fmla="*/ 170 w 174"/>
                    <a:gd name="T79" fmla="*/ 10 h 40"/>
                    <a:gd name="T80" fmla="*/ 170 w 174"/>
                    <a:gd name="T81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74" h="40">
                      <a:moveTo>
                        <a:pt x="170" y="7"/>
                      </a:moveTo>
                      <a:lnTo>
                        <a:pt x="168" y="5"/>
                      </a:lnTo>
                      <a:lnTo>
                        <a:pt x="165" y="2"/>
                      </a:lnTo>
                      <a:lnTo>
                        <a:pt x="158" y="2"/>
                      </a:lnTo>
                      <a:lnTo>
                        <a:pt x="148" y="2"/>
                      </a:lnTo>
                      <a:lnTo>
                        <a:pt x="133" y="3"/>
                      </a:lnTo>
                      <a:lnTo>
                        <a:pt x="113" y="5"/>
                      </a:lnTo>
                      <a:lnTo>
                        <a:pt x="93" y="3"/>
                      </a:lnTo>
                      <a:lnTo>
                        <a:pt x="72" y="3"/>
                      </a:lnTo>
                      <a:lnTo>
                        <a:pt x="53" y="2"/>
                      </a:lnTo>
                      <a:lnTo>
                        <a:pt x="37" y="2"/>
                      </a:lnTo>
                      <a:lnTo>
                        <a:pt x="25" y="1"/>
                      </a:lnTo>
                      <a:lnTo>
                        <a:pt x="19" y="1"/>
                      </a:lnTo>
                      <a:lnTo>
                        <a:pt x="13" y="1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5" y="34"/>
                      </a:lnTo>
                      <a:lnTo>
                        <a:pt x="10" y="35"/>
                      </a:lnTo>
                      <a:lnTo>
                        <a:pt x="17" y="36"/>
                      </a:lnTo>
                      <a:lnTo>
                        <a:pt x="25" y="36"/>
                      </a:lnTo>
                      <a:lnTo>
                        <a:pt x="40" y="37"/>
                      </a:lnTo>
                      <a:lnTo>
                        <a:pt x="61" y="39"/>
                      </a:lnTo>
                      <a:lnTo>
                        <a:pt x="84" y="39"/>
                      </a:lnTo>
                      <a:lnTo>
                        <a:pt x="107" y="40"/>
                      </a:lnTo>
                      <a:lnTo>
                        <a:pt x="128" y="40"/>
                      </a:lnTo>
                      <a:lnTo>
                        <a:pt x="147" y="40"/>
                      </a:lnTo>
                      <a:lnTo>
                        <a:pt x="159" y="39"/>
                      </a:lnTo>
                      <a:lnTo>
                        <a:pt x="166" y="37"/>
                      </a:lnTo>
                      <a:lnTo>
                        <a:pt x="170" y="35"/>
                      </a:lnTo>
                      <a:lnTo>
                        <a:pt x="173" y="33"/>
                      </a:lnTo>
                      <a:lnTo>
                        <a:pt x="174" y="30"/>
                      </a:lnTo>
                      <a:lnTo>
                        <a:pt x="174" y="26"/>
                      </a:lnTo>
                      <a:lnTo>
                        <a:pt x="173" y="17"/>
                      </a:lnTo>
                      <a:lnTo>
                        <a:pt x="170" y="10"/>
                      </a:lnTo>
                      <a:lnTo>
                        <a:pt x="170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2" name="Freeform 551"/>
                <p:cNvSpPr>
                  <a:spLocks/>
                </p:cNvSpPr>
                <p:nvPr/>
              </p:nvSpPr>
              <p:spPr bwMode="auto">
                <a:xfrm>
                  <a:off x="1712" y="3583"/>
                  <a:ext cx="174" cy="40"/>
                </a:xfrm>
                <a:custGeom>
                  <a:avLst/>
                  <a:gdLst>
                    <a:gd name="T0" fmla="*/ 170 w 174"/>
                    <a:gd name="T1" fmla="*/ 7 h 40"/>
                    <a:gd name="T2" fmla="*/ 170 w 174"/>
                    <a:gd name="T3" fmla="*/ 7 h 40"/>
                    <a:gd name="T4" fmla="*/ 168 w 174"/>
                    <a:gd name="T5" fmla="*/ 5 h 40"/>
                    <a:gd name="T6" fmla="*/ 165 w 174"/>
                    <a:gd name="T7" fmla="*/ 2 h 40"/>
                    <a:gd name="T8" fmla="*/ 158 w 174"/>
                    <a:gd name="T9" fmla="*/ 2 h 40"/>
                    <a:gd name="T10" fmla="*/ 148 w 174"/>
                    <a:gd name="T11" fmla="*/ 2 h 40"/>
                    <a:gd name="T12" fmla="*/ 148 w 174"/>
                    <a:gd name="T13" fmla="*/ 2 h 40"/>
                    <a:gd name="T14" fmla="*/ 133 w 174"/>
                    <a:gd name="T15" fmla="*/ 3 h 40"/>
                    <a:gd name="T16" fmla="*/ 113 w 174"/>
                    <a:gd name="T17" fmla="*/ 5 h 40"/>
                    <a:gd name="T18" fmla="*/ 93 w 174"/>
                    <a:gd name="T19" fmla="*/ 3 h 40"/>
                    <a:gd name="T20" fmla="*/ 72 w 174"/>
                    <a:gd name="T21" fmla="*/ 3 h 40"/>
                    <a:gd name="T22" fmla="*/ 53 w 174"/>
                    <a:gd name="T23" fmla="*/ 2 h 40"/>
                    <a:gd name="T24" fmla="*/ 37 w 174"/>
                    <a:gd name="T25" fmla="*/ 2 h 40"/>
                    <a:gd name="T26" fmla="*/ 25 w 174"/>
                    <a:gd name="T27" fmla="*/ 1 h 40"/>
                    <a:gd name="T28" fmla="*/ 19 w 174"/>
                    <a:gd name="T29" fmla="*/ 1 h 40"/>
                    <a:gd name="T30" fmla="*/ 19 w 174"/>
                    <a:gd name="T31" fmla="*/ 1 h 40"/>
                    <a:gd name="T32" fmla="*/ 13 w 174"/>
                    <a:gd name="T33" fmla="*/ 1 h 40"/>
                    <a:gd name="T34" fmla="*/ 7 w 174"/>
                    <a:gd name="T35" fmla="*/ 0 h 40"/>
                    <a:gd name="T36" fmla="*/ 4 w 174"/>
                    <a:gd name="T37" fmla="*/ 0 h 40"/>
                    <a:gd name="T38" fmla="*/ 1 w 174"/>
                    <a:gd name="T39" fmla="*/ 2 h 40"/>
                    <a:gd name="T40" fmla="*/ 1 w 174"/>
                    <a:gd name="T41" fmla="*/ 2 h 40"/>
                    <a:gd name="T42" fmla="*/ 0 w 174"/>
                    <a:gd name="T43" fmla="*/ 10 h 40"/>
                    <a:gd name="T44" fmla="*/ 0 w 174"/>
                    <a:gd name="T45" fmla="*/ 17 h 40"/>
                    <a:gd name="T46" fmla="*/ 1 w 174"/>
                    <a:gd name="T47" fmla="*/ 24 h 40"/>
                    <a:gd name="T48" fmla="*/ 3 w 174"/>
                    <a:gd name="T49" fmla="*/ 28 h 40"/>
                    <a:gd name="T50" fmla="*/ 3 w 174"/>
                    <a:gd name="T51" fmla="*/ 28 h 40"/>
                    <a:gd name="T52" fmla="*/ 4 w 174"/>
                    <a:gd name="T53" fmla="*/ 32 h 40"/>
                    <a:gd name="T54" fmla="*/ 5 w 174"/>
                    <a:gd name="T55" fmla="*/ 34 h 40"/>
                    <a:gd name="T56" fmla="*/ 10 w 174"/>
                    <a:gd name="T57" fmla="*/ 35 h 40"/>
                    <a:gd name="T58" fmla="*/ 17 w 174"/>
                    <a:gd name="T59" fmla="*/ 36 h 40"/>
                    <a:gd name="T60" fmla="*/ 17 w 174"/>
                    <a:gd name="T61" fmla="*/ 36 h 40"/>
                    <a:gd name="T62" fmla="*/ 25 w 174"/>
                    <a:gd name="T63" fmla="*/ 36 h 40"/>
                    <a:gd name="T64" fmla="*/ 40 w 174"/>
                    <a:gd name="T65" fmla="*/ 37 h 40"/>
                    <a:gd name="T66" fmla="*/ 61 w 174"/>
                    <a:gd name="T67" fmla="*/ 39 h 40"/>
                    <a:gd name="T68" fmla="*/ 84 w 174"/>
                    <a:gd name="T69" fmla="*/ 39 h 40"/>
                    <a:gd name="T70" fmla="*/ 107 w 174"/>
                    <a:gd name="T71" fmla="*/ 40 h 40"/>
                    <a:gd name="T72" fmla="*/ 128 w 174"/>
                    <a:gd name="T73" fmla="*/ 40 h 40"/>
                    <a:gd name="T74" fmla="*/ 147 w 174"/>
                    <a:gd name="T75" fmla="*/ 40 h 40"/>
                    <a:gd name="T76" fmla="*/ 159 w 174"/>
                    <a:gd name="T77" fmla="*/ 39 h 40"/>
                    <a:gd name="T78" fmla="*/ 159 w 174"/>
                    <a:gd name="T79" fmla="*/ 39 h 40"/>
                    <a:gd name="T80" fmla="*/ 166 w 174"/>
                    <a:gd name="T81" fmla="*/ 37 h 40"/>
                    <a:gd name="T82" fmla="*/ 170 w 174"/>
                    <a:gd name="T83" fmla="*/ 35 h 40"/>
                    <a:gd name="T84" fmla="*/ 173 w 174"/>
                    <a:gd name="T85" fmla="*/ 33 h 40"/>
                    <a:gd name="T86" fmla="*/ 174 w 174"/>
                    <a:gd name="T87" fmla="*/ 30 h 40"/>
                    <a:gd name="T88" fmla="*/ 174 w 174"/>
                    <a:gd name="T89" fmla="*/ 30 h 40"/>
                    <a:gd name="T90" fmla="*/ 174 w 174"/>
                    <a:gd name="T91" fmla="*/ 26 h 40"/>
                    <a:gd name="T92" fmla="*/ 173 w 174"/>
                    <a:gd name="T93" fmla="*/ 17 h 40"/>
                    <a:gd name="T94" fmla="*/ 170 w 174"/>
                    <a:gd name="T95" fmla="*/ 10 h 40"/>
                    <a:gd name="T96" fmla="*/ 170 w 174"/>
                    <a:gd name="T97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74" h="40">
                      <a:moveTo>
                        <a:pt x="170" y="7"/>
                      </a:moveTo>
                      <a:lnTo>
                        <a:pt x="170" y="7"/>
                      </a:lnTo>
                      <a:lnTo>
                        <a:pt x="168" y="5"/>
                      </a:lnTo>
                      <a:lnTo>
                        <a:pt x="165" y="2"/>
                      </a:lnTo>
                      <a:lnTo>
                        <a:pt x="158" y="2"/>
                      </a:lnTo>
                      <a:lnTo>
                        <a:pt x="148" y="2"/>
                      </a:lnTo>
                      <a:lnTo>
                        <a:pt x="148" y="2"/>
                      </a:lnTo>
                      <a:lnTo>
                        <a:pt x="133" y="3"/>
                      </a:lnTo>
                      <a:lnTo>
                        <a:pt x="113" y="5"/>
                      </a:lnTo>
                      <a:lnTo>
                        <a:pt x="93" y="3"/>
                      </a:lnTo>
                      <a:lnTo>
                        <a:pt x="72" y="3"/>
                      </a:lnTo>
                      <a:lnTo>
                        <a:pt x="53" y="2"/>
                      </a:lnTo>
                      <a:lnTo>
                        <a:pt x="37" y="2"/>
                      </a:lnTo>
                      <a:lnTo>
                        <a:pt x="25" y="1"/>
                      </a:lnTo>
                      <a:lnTo>
                        <a:pt x="19" y="1"/>
                      </a:lnTo>
                      <a:lnTo>
                        <a:pt x="19" y="1"/>
                      </a:lnTo>
                      <a:lnTo>
                        <a:pt x="13" y="1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1" y="24"/>
                      </a:lnTo>
                      <a:lnTo>
                        <a:pt x="3" y="28"/>
                      </a:lnTo>
                      <a:lnTo>
                        <a:pt x="3" y="28"/>
                      </a:lnTo>
                      <a:lnTo>
                        <a:pt x="4" y="32"/>
                      </a:lnTo>
                      <a:lnTo>
                        <a:pt x="5" y="34"/>
                      </a:lnTo>
                      <a:lnTo>
                        <a:pt x="10" y="35"/>
                      </a:lnTo>
                      <a:lnTo>
                        <a:pt x="17" y="36"/>
                      </a:lnTo>
                      <a:lnTo>
                        <a:pt x="17" y="36"/>
                      </a:lnTo>
                      <a:lnTo>
                        <a:pt x="25" y="36"/>
                      </a:lnTo>
                      <a:lnTo>
                        <a:pt x="40" y="37"/>
                      </a:lnTo>
                      <a:lnTo>
                        <a:pt x="61" y="39"/>
                      </a:lnTo>
                      <a:lnTo>
                        <a:pt x="84" y="39"/>
                      </a:lnTo>
                      <a:lnTo>
                        <a:pt x="107" y="40"/>
                      </a:lnTo>
                      <a:lnTo>
                        <a:pt x="128" y="40"/>
                      </a:lnTo>
                      <a:lnTo>
                        <a:pt x="147" y="40"/>
                      </a:lnTo>
                      <a:lnTo>
                        <a:pt x="159" y="39"/>
                      </a:lnTo>
                      <a:lnTo>
                        <a:pt x="159" y="39"/>
                      </a:lnTo>
                      <a:lnTo>
                        <a:pt x="166" y="37"/>
                      </a:lnTo>
                      <a:lnTo>
                        <a:pt x="170" y="35"/>
                      </a:lnTo>
                      <a:lnTo>
                        <a:pt x="173" y="33"/>
                      </a:lnTo>
                      <a:lnTo>
                        <a:pt x="174" y="30"/>
                      </a:lnTo>
                      <a:lnTo>
                        <a:pt x="174" y="30"/>
                      </a:lnTo>
                      <a:lnTo>
                        <a:pt x="174" y="26"/>
                      </a:lnTo>
                      <a:lnTo>
                        <a:pt x="173" y="17"/>
                      </a:lnTo>
                      <a:lnTo>
                        <a:pt x="170" y="10"/>
                      </a:lnTo>
                      <a:lnTo>
                        <a:pt x="170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3" name="Freeform 552"/>
                <p:cNvSpPr>
                  <a:spLocks/>
                </p:cNvSpPr>
                <p:nvPr/>
              </p:nvSpPr>
              <p:spPr bwMode="auto">
                <a:xfrm>
                  <a:off x="2027" y="3590"/>
                  <a:ext cx="174" cy="40"/>
                </a:xfrm>
                <a:custGeom>
                  <a:avLst/>
                  <a:gdLst>
                    <a:gd name="T0" fmla="*/ 169 w 174"/>
                    <a:gd name="T1" fmla="*/ 6 h 40"/>
                    <a:gd name="T2" fmla="*/ 168 w 174"/>
                    <a:gd name="T3" fmla="*/ 3 h 40"/>
                    <a:gd name="T4" fmla="*/ 164 w 174"/>
                    <a:gd name="T5" fmla="*/ 2 h 40"/>
                    <a:gd name="T6" fmla="*/ 157 w 174"/>
                    <a:gd name="T7" fmla="*/ 2 h 40"/>
                    <a:gd name="T8" fmla="*/ 148 w 174"/>
                    <a:gd name="T9" fmla="*/ 2 h 40"/>
                    <a:gd name="T10" fmla="*/ 133 w 174"/>
                    <a:gd name="T11" fmla="*/ 3 h 40"/>
                    <a:gd name="T12" fmla="*/ 113 w 174"/>
                    <a:gd name="T13" fmla="*/ 5 h 40"/>
                    <a:gd name="T14" fmla="*/ 93 w 174"/>
                    <a:gd name="T15" fmla="*/ 3 h 40"/>
                    <a:gd name="T16" fmla="*/ 71 w 174"/>
                    <a:gd name="T17" fmla="*/ 3 h 40"/>
                    <a:gd name="T18" fmla="*/ 53 w 174"/>
                    <a:gd name="T19" fmla="*/ 2 h 40"/>
                    <a:gd name="T20" fmla="*/ 36 w 174"/>
                    <a:gd name="T21" fmla="*/ 2 h 40"/>
                    <a:gd name="T22" fmla="*/ 23 w 174"/>
                    <a:gd name="T23" fmla="*/ 1 h 40"/>
                    <a:gd name="T24" fmla="*/ 17 w 174"/>
                    <a:gd name="T25" fmla="*/ 1 h 40"/>
                    <a:gd name="T26" fmla="*/ 13 w 174"/>
                    <a:gd name="T27" fmla="*/ 0 h 40"/>
                    <a:gd name="T28" fmla="*/ 7 w 174"/>
                    <a:gd name="T29" fmla="*/ 0 h 40"/>
                    <a:gd name="T30" fmla="*/ 2 w 174"/>
                    <a:gd name="T31" fmla="*/ 0 h 40"/>
                    <a:gd name="T32" fmla="*/ 1 w 174"/>
                    <a:gd name="T33" fmla="*/ 2 h 40"/>
                    <a:gd name="T34" fmla="*/ 0 w 174"/>
                    <a:gd name="T35" fmla="*/ 9 h 40"/>
                    <a:gd name="T36" fmla="*/ 0 w 174"/>
                    <a:gd name="T37" fmla="*/ 16 h 40"/>
                    <a:gd name="T38" fmla="*/ 0 w 174"/>
                    <a:gd name="T39" fmla="*/ 23 h 40"/>
                    <a:gd name="T40" fmla="*/ 1 w 174"/>
                    <a:gd name="T41" fmla="*/ 28 h 40"/>
                    <a:gd name="T42" fmla="*/ 2 w 174"/>
                    <a:gd name="T43" fmla="*/ 32 h 40"/>
                    <a:gd name="T44" fmla="*/ 5 w 174"/>
                    <a:gd name="T45" fmla="*/ 34 h 40"/>
                    <a:gd name="T46" fmla="*/ 8 w 174"/>
                    <a:gd name="T47" fmla="*/ 35 h 40"/>
                    <a:gd name="T48" fmla="*/ 15 w 174"/>
                    <a:gd name="T49" fmla="*/ 36 h 40"/>
                    <a:gd name="T50" fmla="*/ 25 w 174"/>
                    <a:gd name="T51" fmla="*/ 36 h 40"/>
                    <a:gd name="T52" fmla="*/ 40 w 174"/>
                    <a:gd name="T53" fmla="*/ 37 h 40"/>
                    <a:gd name="T54" fmla="*/ 60 w 174"/>
                    <a:gd name="T55" fmla="*/ 39 h 40"/>
                    <a:gd name="T56" fmla="*/ 83 w 174"/>
                    <a:gd name="T57" fmla="*/ 39 h 40"/>
                    <a:gd name="T58" fmla="*/ 107 w 174"/>
                    <a:gd name="T59" fmla="*/ 40 h 40"/>
                    <a:gd name="T60" fmla="*/ 128 w 174"/>
                    <a:gd name="T61" fmla="*/ 40 h 40"/>
                    <a:gd name="T62" fmla="*/ 145 w 174"/>
                    <a:gd name="T63" fmla="*/ 40 h 40"/>
                    <a:gd name="T64" fmla="*/ 157 w 174"/>
                    <a:gd name="T65" fmla="*/ 39 h 40"/>
                    <a:gd name="T66" fmla="*/ 164 w 174"/>
                    <a:gd name="T67" fmla="*/ 37 h 40"/>
                    <a:gd name="T68" fmla="*/ 169 w 174"/>
                    <a:gd name="T69" fmla="*/ 35 h 40"/>
                    <a:gd name="T70" fmla="*/ 172 w 174"/>
                    <a:gd name="T71" fmla="*/ 33 h 40"/>
                    <a:gd name="T72" fmla="*/ 174 w 174"/>
                    <a:gd name="T73" fmla="*/ 30 h 40"/>
                    <a:gd name="T74" fmla="*/ 172 w 174"/>
                    <a:gd name="T75" fmla="*/ 25 h 40"/>
                    <a:gd name="T76" fmla="*/ 171 w 174"/>
                    <a:gd name="T77" fmla="*/ 16 h 40"/>
                    <a:gd name="T78" fmla="*/ 170 w 174"/>
                    <a:gd name="T79" fmla="*/ 9 h 40"/>
                    <a:gd name="T80" fmla="*/ 169 w 174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74" h="40">
                      <a:moveTo>
                        <a:pt x="169" y="6"/>
                      </a:moveTo>
                      <a:lnTo>
                        <a:pt x="168" y="3"/>
                      </a:lnTo>
                      <a:lnTo>
                        <a:pt x="164" y="2"/>
                      </a:lnTo>
                      <a:lnTo>
                        <a:pt x="157" y="2"/>
                      </a:lnTo>
                      <a:lnTo>
                        <a:pt x="148" y="2"/>
                      </a:lnTo>
                      <a:lnTo>
                        <a:pt x="133" y="3"/>
                      </a:lnTo>
                      <a:lnTo>
                        <a:pt x="113" y="5"/>
                      </a:lnTo>
                      <a:lnTo>
                        <a:pt x="93" y="3"/>
                      </a:lnTo>
                      <a:lnTo>
                        <a:pt x="71" y="3"/>
                      </a:lnTo>
                      <a:lnTo>
                        <a:pt x="53" y="2"/>
                      </a:lnTo>
                      <a:lnTo>
                        <a:pt x="36" y="2"/>
                      </a:lnTo>
                      <a:lnTo>
                        <a:pt x="23" y="1"/>
                      </a:lnTo>
                      <a:lnTo>
                        <a:pt x="17" y="1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9"/>
                      </a:lnTo>
                      <a:lnTo>
                        <a:pt x="0" y="16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4"/>
                      </a:lnTo>
                      <a:lnTo>
                        <a:pt x="8" y="35"/>
                      </a:lnTo>
                      <a:lnTo>
                        <a:pt x="15" y="36"/>
                      </a:lnTo>
                      <a:lnTo>
                        <a:pt x="25" y="36"/>
                      </a:lnTo>
                      <a:lnTo>
                        <a:pt x="40" y="37"/>
                      </a:lnTo>
                      <a:lnTo>
                        <a:pt x="60" y="39"/>
                      </a:lnTo>
                      <a:lnTo>
                        <a:pt x="83" y="39"/>
                      </a:lnTo>
                      <a:lnTo>
                        <a:pt x="107" y="40"/>
                      </a:lnTo>
                      <a:lnTo>
                        <a:pt x="128" y="40"/>
                      </a:lnTo>
                      <a:lnTo>
                        <a:pt x="145" y="40"/>
                      </a:lnTo>
                      <a:lnTo>
                        <a:pt x="157" y="39"/>
                      </a:lnTo>
                      <a:lnTo>
                        <a:pt x="164" y="37"/>
                      </a:lnTo>
                      <a:lnTo>
                        <a:pt x="169" y="35"/>
                      </a:lnTo>
                      <a:lnTo>
                        <a:pt x="172" y="33"/>
                      </a:lnTo>
                      <a:lnTo>
                        <a:pt x="174" y="30"/>
                      </a:lnTo>
                      <a:lnTo>
                        <a:pt x="172" y="25"/>
                      </a:lnTo>
                      <a:lnTo>
                        <a:pt x="171" y="16"/>
                      </a:lnTo>
                      <a:lnTo>
                        <a:pt x="170" y="9"/>
                      </a:lnTo>
                      <a:lnTo>
                        <a:pt x="169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4" name="Freeform 553"/>
                <p:cNvSpPr>
                  <a:spLocks/>
                </p:cNvSpPr>
                <p:nvPr/>
              </p:nvSpPr>
              <p:spPr bwMode="auto">
                <a:xfrm>
                  <a:off x="2027" y="3590"/>
                  <a:ext cx="174" cy="40"/>
                </a:xfrm>
                <a:custGeom>
                  <a:avLst/>
                  <a:gdLst>
                    <a:gd name="T0" fmla="*/ 169 w 174"/>
                    <a:gd name="T1" fmla="*/ 6 h 40"/>
                    <a:gd name="T2" fmla="*/ 169 w 174"/>
                    <a:gd name="T3" fmla="*/ 6 h 40"/>
                    <a:gd name="T4" fmla="*/ 168 w 174"/>
                    <a:gd name="T5" fmla="*/ 3 h 40"/>
                    <a:gd name="T6" fmla="*/ 164 w 174"/>
                    <a:gd name="T7" fmla="*/ 2 h 40"/>
                    <a:gd name="T8" fmla="*/ 157 w 174"/>
                    <a:gd name="T9" fmla="*/ 2 h 40"/>
                    <a:gd name="T10" fmla="*/ 148 w 174"/>
                    <a:gd name="T11" fmla="*/ 2 h 40"/>
                    <a:gd name="T12" fmla="*/ 148 w 174"/>
                    <a:gd name="T13" fmla="*/ 2 h 40"/>
                    <a:gd name="T14" fmla="*/ 133 w 174"/>
                    <a:gd name="T15" fmla="*/ 3 h 40"/>
                    <a:gd name="T16" fmla="*/ 113 w 174"/>
                    <a:gd name="T17" fmla="*/ 5 h 40"/>
                    <a:gd name="T18" fmla="*/ 93 w 174"/>
                    <a:gd name="T19" fmla="*/ 3 h 40"/>
                    <a:gd name="T20" fmla="*/ 71 w 174"/>
                    <a:gd name="T21" fmla="*/ 3 h 40"/>
                    <a:gd name="T22" fmla="*/ 53 w 174"/>
                    <a:gd name="T23" fmla="*/ 2 h 40"/>
                    <a:gd name="T24" fmla="*/ 36 w 174"/>
                    <a:gd name="T25" fmla="*/ 2 h 40"/>
                    <a:gd name="T26" fmla="*/ 23 w 174"/>
                    <a:gd name="T27" fmla="*/ 1 h 40"/>
                    <a:gd name="T28" fmla="*/ 17 w 174"/>
                    <a:gd name="T29" fmla="*/ 1 h 40"/>
                    <a:gd name="T30" fmla="*/ 17 w 174"/>
                    <a:gd name="T31" fmla="*/ 1 h 40"/>
                    <a:gd name="T32" fmla="*/ 13 w 174"/>
                    <a:gd name="T33" fmla="*/ 0 h 40"/>
                    <a:gd name="T34" fmla="*/ 7 w 174"/>
                    <a:gd name="T35" fmla="*/ 0 h 40"/>
                    <a:gd name="T36" fmla="*/ 2 w 174"/>
                    <a:gd name="T37" fmla="*/ 0 h 40"/>
                    <a:gd name="T38" fmla="*/ 1 w 174"/>
                    <a:gd name="T39" fmla="*/ 2 h 40"/>
                    <a:gd name="T40" fmla="*/ 1 w 174"/>
                    <a:gd name="T41" fmla="*/ 2 h 40"/>
                    <a:gd name="T42" fmla="*/ 0 w 174"/>
                    <a:gd name="T43" fmla="*/ 9 h 40"/>
                    <a:gd name="T44" fmla="*/ 0 w 174"/>
                    <a:gd name="T45" fmla="*/ 16 h 40"/>
                    <a:gd name="T46" fmla="*/ 0 w 174"/>
                    <a:gd name="T47" fmla="*/ 23 h 40"/>
                    <a:gd name="T48" fmla="*/ 1 w 174"/>
                    <a:gd name="T49" fmla="*/ 28 h 40"/>
                    <a:gd name="T50" fmla="*/ 1 w 174"/>
                    <a:gd name="T51" fmla="*/ 28 h 40"/>
                    <a:gd name="T52" fmla="*/ 2 w 174"/>
                    <a:gd name="T53" fmla="*/ 32 h 40"/>
                    <a:gd name="T54" fmla="*/ 5 w 174"/>
                    <a:gd name="T55" fmla="*/ 34 h 40"/>
                    <a:gd name="T56" fmla="*/ 8 w 174"/>
                    <a:gd name="T57" fmla="*/ 35 h 40"/>
                    <a:gd name="T58" fmla="*/ 15 w 174"/>
                    <a:gd name="T59" fmla="*/ 36 h 40"/>
                    <a:gd name="T60" fmla="*/ 15 w 174"/>
                    <a:gd name="T61" fmla="*/ 36 h 40"/>
                    <a:gd name="T62" fmla="*/ 25 w 174"/>
                    <a:gd name="T63" fmla="*/ 36 h 40"/>
                    <a:gd name="T64" fmla="*/ 40 w 174"/>
                    <a:gd name="T65" fmla="*/ 37 h 40"/>
                    <a:gd name="T66" fmla="*/ 60 w 174"/>
                    <a:gd name="T67" fmla="*/ 39 h 40"/>
                    <a:gd name="T68" fmla="*/ 83 w 174"/>
                    <a:gd name="T69" fmla="*/ 39 h 40"/>
                    <a:gd name="T70" fmla="*/ 107 w 174"/>
                    <a:gd name="T71" fmla="*/ 40 h 40"/>
                    <a:gd name="T72" fmla="*/ 128 w 174"/>
                    <a:gd name="T73" fmla="*/ 40 h 40"/>
                    <a:gd name="T74" fmla="*/ 145 w 174"/>
                    <a:gd name="T75" fmla="*/ 40 h 40"/>
                    <a:gd name="T76" fmla="*/ 157 w 174"/>
                    <a:gd name="T77" fmla="*/ 39 h 40"/>
                    <a:gd name="T78" fmla="*/ 157 w 174"/>
                    <a:gd name="T79" fmla="*/ 39 h 40"/>
                    <a:gd name="T80" fmla="*/ 164 w 174"/>
                    <a:gd name="T81" fmla="*/ 37 h 40"/>
                    <a:gd name="T82" fmla="*/ 169 w 174"/>
                    <a:gd name="T83" fmla="*/ 35 h 40"/>
                    <a:gd name="T84" fmla="*/ 172 w 174"/>
                    <a:gd name="T85" fmla="*/ 33 h 40"/>
                    <a:gd name="T86" fmla="*/ 174 w 174"/>
                    <a:gd name="T87" fmla="*/ 30 h 40"/>
                    <a:gd name="T88" fmla="*/ 174 w 174"/>
                    <a:gd name="T89" fmla="*/ 30 h 40"/>
                    <a:gd name="T90" fmla="*/ 172 w 174"/>
                    <a:gd name="T91" fmla="*/ 25 h 40"/>
                    <a:gd name="T92" fmla="*/ 171 w 174"/>
                    <a:gd name="T93" fmla="*/ 16 h 40"/>
                    <a:gd name="T94" fmla="*/ 170 w 174"/>
                    <a:gd name="T95" fmla="*/ 9 h 40"/>
                    <a:gd name="T96" fmla="*/ 169 w 174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174" h="40">
                      <a:moveTo>
                        <a:pt x="169" y="6"/>
                      </a:moveTo>
                      <a:lnTo>
                        <a:pt x="169" y="6"/>
                      </a:lnTo>
                      <a:lnTo>
                        <a:pt x="168" y="3"/>
                      </a:lnTo>
                      <a:lnTo>
                        <a:pt x="164" y="2"/>
                      </a:lnTo>
                      <a:lnTo>
                        <a:pt x="157" y="2"/>
                      </a:lnTo>
                      <a:lnTo>
                        <a:pt x="148" y="2"/>
                      </a:lnTo>
                      <a:lnTo>
                        <a:pt x="148" y="2"/>
                      </a:lnTo>
                      <a:lnTo>
                        <a:pt x="133" y="3"/>
                      </a:lnTo>
                      <a:lnTo>
                        <a:pt x="113" y="5"/>
                      </a:lnTo>
                      <a:lnTo>
                        <a:pt x="93" y="3"/>
                      </a:lnTo>
                      <a:lnTo>
                        <a:pt x="71" y="3"/>
                      </a:lnTo>
                      <a:lnTo>
                        <a:pt x="53" y="2"/>
                      </a:lnTo>
                      <a:lnTo>
                        <a:pt x="36" y="2"/>
                      </a:lnTo>
                      <a:lnTo>
                        <a:pt x="23" y="1"/>
                      </a:lnTo>
                      <a:lnTo>
                        <a:pt x="17" y="1"/>
                      </a:lnTo>
                      <a:lnTo>
                        <a:pt x="17" y="1"/>
                      </a:lnTo>
                      <a:lnTo>
                        <a:pt x="13" y="0"/>
                      </a:lnTo>
                      <a:lnTo>
                        <a:pt x="7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9"/>
                      </a:lnTo>
                      <a:lnTo>
                        <a:pt x="0" y="16"/>
                      </a:lnTo>
                      <a:lnTo>
                        <a:pt x="0" y="23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2" y="32"/>
                      </a:lnTo>
                      <a:lnTo>
                        <a:pt x="5" y="34"/>
                      </a:lnTo>
                      <a:lnTo>
                        <a:pt x="8" y="35"/>
                      </a:lnTo>
                      <a:lnTo>
                        <a:pt x="15" y="36"/>
                      </a:lnTo>
                      <a:lnTo>
                        <a:pt x="15" y="36"/>
                      </a:lnTo>
                      <a:lnTo>
                        <a:pt x="25" y="36"/>
                      </a:lnTo>
                      <a:lnTo>
                        <a:pt x="40" y="37"/>
                      </a:lnTo>
                      <a:lnTo>
                        <a:pt x="60" y="39"/>
                      </a:lnTo>
                      <a:lnTo>
                        <a:pt x="83" y="39"/>
                      </a:lnTo>
                      <a:lnTo>
                        <a:pt x="107" y="40"/>
                      </a:lnTo>
                      <a:lnTo>
                        <a:pt x="128" y="40"/>
                      </a:lnTo>
                      <a:lnTo>
                        <a:pt x="145" y="40"/>
                      </a:lnTo>
                      <a:lnTo>
                        <a:pt x="157" y="39"/>
                      </a:lnTo>
                      <a:lnTo>
                        <a:pt x="157" y="39"/>
                      </a:lnTo>
                      <a:lnTo>
                        <a:pt x="164" y="37"/>
                      </a:lnTo>
                      <a:lnTo>
                        <a:pt x="169" y="35"/>
                      </a:lnTo>
                      <a:lnTo>
                        <a:pt x="172" y="33"/>
                      </a:lnTo>
                      <a:lnTo>
                        <a:pt x="174" y="30"/>
                      </a:lnTo>
                      <a:lnTo>
                        <a:pt x="174" y="30"/>
                      </a:lnTo>
                      <a:lnTo>
                        <a:pt x="172" y="25"/>
                      </a:lnTo>
                      <a:lnTo>
                        <a:pt x="171" y="16"/>
                      </a:lnTo>
                      <a:lnTo>
                        <a:pt x="170" y="9"/>
                      </a:lnTo>
                      <a:lnTo>
                        <a:pt x="169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5" name="Freeform 554"/>
                <p:cNvSpPr>
                  <a:spLocks/>
                </p:cNvSpPr>
                <p:nvPr/>
              </p:nvSpPr>
              <p:spPr bwMode="auto">
                <a:xfrm>
                  <a:off x="2217" y="3593"/>
                  <a:ext cx="855" cy="37"/>
                </a:xfrm>
                <a:custGeom>
                  <a:avLst/>
                  <a:gdLst>
                    <a:gd name="T0" fmla="*/ 13 w 855"/>
                    <a:gd name="T1" fmla="*/ 0 h 37"/>
                    <a:gd name="T2" fmla="*/ 843 w 855"/>
                    <a:gd name="T3" fmla="*/ 0 h 37"/>
                    <a:gd name="T4" fmla="*/ 844 w 855"/>
                    <a:gd name="T5" fmla="*/ 2 h 37"/>
                    <a:gd name="T6" fmla="*/ 848 w 855"/>
                    <a:gd name="T7" fmla="*/ 3 h 37"/>
                    <a:gd name="T8" fmla="*/ 850 w 855"/>
                    <a:gd name="T9" fmla="*/ 6 h 37"/>
                    <a:gd name="T10" fmla="*/ 851 w 855"/>
                    <a:gd name="T11" fmla="*/ 10 h 37"/>
                    <a:gd name="T12" fmla="*/ 851 w 855"/>
                    <a:gd name="T13" fmla="*/ 14 h 37"/>
                    <a:gd name="T14" fmla="*/ 852 w 855"/>
                    <a:gd name="T15" fmla="*/ 19 h 37"/>
                    <a:gd name="T16" fmla="*/ 854 w 855"/>
                    <a:gd name="T17" fmla="*/ 24 h 37"/>
                    <a:gd name="T18" fmla="*/ 854 w 855"/>
                    <a:gd name="T19" fmla="*/ 25 h 37"/>
                    <a:gd name="T20" fmla="*/ 855 w 855"/>
                    <a:gd name="T21" fmla="*/ 27 h 37"/>
                    <a:gd name="T22" fmla="*/ 855 w 855"/>
                    <a:gd name="T23" fmla="*/ 31 h 37"/>
                    <a:gd name="T24" fmla="*/ 854 w 855"/>
                    <a:gd name="T25" fmla="*/ 36 h 37"/>
                    <a:gd name="T26" fmla="*/ 846 w 855"/>
                    <a:gd name="T27" fmla="*/ 37 h 37"/>
                    <a:gd name="T28" fmla="*/ 843 w 855"/>
                    <a:gd name="T29" fmla="*/ 37 h 37"/>
                    <a:gd name="T30" fmla="*/ 835 w 855"/>
                    <a:gd name="T31" fmla="*/ 37 h 37"/>
                    <a:gd name="T32" fmla="*/ 823 w 855"/>
                    <a:gd name="T33" fmla="*/ 37 h 37"/>
                    <a:gd name="T34" fmla="*/ 807 w 855"/>
                    <a:gd name="T35" fmla="*/ 37 h 37"/>
                    <a:gd name="T36" fmla="*/ 788 w 855"/>
                    <a:gd name="T37" fmla="*/ 37 h 37"/>
                    <a:gd name="T38" fmla="*/ 764 w 855"/>
                    <a:gd name="T39" fmla="*/ 37 h 37"/>
                    <a:gd name="T40" fmla="*/ 738 w 855"/>
                    <a:gd name="T41" fmla="*/ 37 h 37"/>
                    <a:gd name="T42" fmla="*/ 710 w 855"/>
                    <a:gd name="T43" fmla="*/ 37 h 37"/>
                    <a:gd name="T44" fmla="*/ 680 w 855"/>
                    <a:gd name="T45" fmla="*/ 37 h 37"/>
                    <a:gd name="T46" fmla="*/ 647 w 855"/>
                    <a:gd name="T47" fmla="*/ 37 h 37"/>
                    <a:gd name="T48" fmla="*/ 613 w 855"/>
                    <a:gd name="T49" fmla="*/ 37 h 37"/>
                    <a:gd name="T50" fmla="*/ 576 w 855"/>
                    <a:gd name="T51" fmla="*/ 37 h 37"/>
                    <a:gd name="T52" fmla="*/ 539 w 855"/>
                    <a:gd name="T53" fmla="*/ 37 h 37"/>
                    <a:gd name="T54" fmla="*/ 501 w 855"/>
                    <a:gd name="T55" fmla="*/ 37 h 37"/>
                    <a:gd name="T56" fmla="*/ 463 w 855"/>
                    <a:gd name="T57" fmla="*/ 37 h 37"/>
                    <a:gd name="T58" fmla="*/ 424 w 855"/>
                    <a:gd name="T59" fmla="*/ 37 h 37"/>
                    <a:gd name="T60" fmla="*/ 385 w 855"/>
                    <a:gd name="T61" fmla="*/ 37 h 37"/>
                    <a:gd name="T62" fmla="*/ 346 w 855"/>
                    <a:gd name="T63" fmla="*/ 37 h 37"/>
                    <a:gd name="T64" fmla="*/ 309 w 855"/>
                    <a:gd name="T65" fmla="*/ 37 h 37"/>
                    <a:gd name="T66" fmla="*/ 271 w 855"/>
                    <a:gd name="T67" fmla="*/ 37 h 37"/>
                    <a:gd name="T68" fmla="*/ 236 w 855"/>
                    <a:gd name="T69" fmla="*/ 37 h 37"/>
                    <a:gd name="T70" fmla="*/ 202 w 855"/>
                    <a:gd name="T71" fmla="*/ 37 h 37"/>
                    <a:gd name="T72" fmla="*/ 169 w 855"/>
                    <a:gd name="T73" fmla="*/ 37 h 37"/>
                    <a:gd name="T74" fmla="*/ 140 w 855"/>
                    <a:gd name="T75" fmla="*/ 37 h 37"/>
                    <a:gd name="T76" fmla="*/ 112 w 855"/>
                    <a:gd name="T77" fmla="*/ 37 h 37"/>
                    <a:gd name="T78" fmla="*/ 87 w 855"/>
                    <a:gd name="T79" fmla="*/ 37 h 37"/>
                    <a:gd name="T80" fmla="*/ 65 w 855"/>
                    <a:gd name="T81" fmla="*/ 37 h 37"/>
                    <a:gd name="T82" fmla="*/ 46 w 855"/>
                    <a:gd name="T83" fmla="*/ 37 h 37"/>
                    <a:gd name="T84" fmla="*/ 31 w 855"/>
                    <a:gd name="T85" fmla="*/ 37 h 37"/>
                    <a:gd name="T86" fmla="*/ 20 w 855"/>
                    <a:gd name="T87" fmla="*/ 37 h 37"/>
                    <a:gd name="T88" fmla="*/ 13 w 855"/>
                    <a:gd name="T89" fmla="*/ 37 h 37"/>
                    <a:gd name="T90" fmla="*/ 11 w 855"/>
                    <a:gd name="T91" fmla="*/ 37 h 37"/>
                    <a:gd name="T92" fmla="*/ 9 w 855"/>
                    <a:gd name="T93" fmla="*/ 37 h 37"/>
                    <a:gd name="T94" fmla="*/ 6 w 855"/>
                    <a:gd name="T95" fmla="*/ 34 h 37"/>
                    <a:gd name="T96" fmla="*/ 1 w 855"/>
                    <a:gd name="T97" fmla="*/ 32 h 37"/>
                    <a:gd name="T98" fmla="*/ 0 w 855"/>
                    <a:gd name="T99" fmla="*/ 27 h 37"/>
                    <a:gd name="T100" fmla="*/ 0 w 855"/>
                    <a:gd name="T101" fmla="*/ 23 h 37"/>
                    <a:gd name="T102" fmla="*/ 1 w 855"/>
                    <a:gd name="T103" fmla="*/ 17 h 37"/>
                    <a:gd name="T104" fmla="*/ 1 w 855"/>
                    <a:gd name="T105" fmla="*/ 12 h 37"/>
                    <a:gd name="T106" fmla="*/ 1 w 855"/>
                    <a:gd name="T107" fmla="*/ 10 h 37"/>
                    <a:gd name="T108" fmla="*/ 2 w 855"/>
                    <a:gd name="T109" fmla="*/ 9 h 37"/>
                    <a:gd name="T110" fmla="*/ 4 w 855"/>
                    <a:gd name="T111" fmla="*/ 5 h 37"/>
                    <a:gd name="T112" fmla="*/ 7 w 855"/>
                    <a:gd name="T113" fmla="*/ 2 h 37"/>
                    <a:gd name="T114" fmla="*/ 13 w 855"/>
                    <a:gd name="T115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855" h="37">
                      <a:moveTo>
                        <a:pt x="13" y="0"/>
                      </a:moveTo>
                      <a:lnTo>
                        <a:pt x="843" y="0"/>
                      </a:lnTo>
                      <a:lnTo>
                        <a:pt x="844" y="2"/>
                      </a:lnTo>
                      <a:lnTo>
                        <a:pt x="848" y="3"/>
                      </a:lnTo>
                      <a:lnTo>
                        <a:pt x="850" y="6"/>
                      </a:lnTo>
                      <a:lnTo>
                        <a:pt x="851" y="10"/>
                      </a:lnTo>
                      <a:lnTo>
                        <a:pt x="851" y="14"/>
                      </a:lnTo>
                      <a:lnTo>
                        <a:pt x="852" y="19"/>
                      </a:lnTo>
                      <a:lnTo>
                        <a:pt x="854" y="24"/>
                      </a:lnTo>
                      <a:lnTo>
                        <a:pt x="854" y="25"/>
                      </a:lnTo>
                      <a:lnTo>
                        <a:pt x="855" y="27"/>
                      </a:lnTo>
                      <a:lnTo>
                        <a:pt x="855" y="31"/>
                      </a:lnTo>
                      <a:lnTo>
                        <a:pt x="854" y="36"/>
                      </a:lnTo>
                      <a:lnTo>
                        <a:pt x="846" y="37"/>
                      </a:lnTo>
                      <a:lnTo>
                        <a:pt x="843" y="37"/>
                      </a:lnTo>
                      <a:lnTo>
                        <a:pt x="835" y="37"/>
                      </a:lnTo>
                      <a:lnTo>
                        <a:pt x="823" y="37"/>
                      </a:lnTo>
                      <a:lnTo>
                        <a:pt x="807" y="37"/>
                      </a:lnTo>
                      <a:lnTo>
                        <a:pt x="788" y="37"/>
                      </a:lnTo>
                      <a:lnTo>
                        <a:pt x="764" y="37"/>
                      </a:lnTo>
                      <a:lnTo>
                        <a:pt x="738" y="37"/>
                      </a:lnTo>
                      <a:lnTo>
                        <a:pt x="710" y="37"/>
                      </a:lnTo>
                      <a:lnTo>
                        <a:pt x="680" y="37"/>
                      </a:lnTo>
                      <a:lnTo>
                        <a:pt x="647" y="37"/>
                      </a:lnTo>
                      <a:lnTo>
                        <a:pt x="613" y="37"/>
                      </a:lnTo>
                      <a:lnTo>
                        <a:pt x="576" y="37"/>
                      </a:lnTo>
                      <a:lnTo>
                        <a:pt x="539" y="37"/>
                      </a:lnTo>
                      <a:lnTo>
                        <a:pt x="501" y="37"/>
                      </a:lnTo>
                      <a:lnTo>
                        <a:pt x="463" y="37"/>
                      </a:lnTo>
                      <a:lnTo>
                        <a:pt x="424" y="37"/>
                      </a:lnTo>
                      <a:lnTo>
                        <a:pt x="385" y="37"/>
                      </a:lnTo>
                      <a:lnTo>
                        <a:pt x="346" y="37"/>
                      </a:lnTo>
                      <a:lnTo>
                        <a:pt x="309" y="37"/>
                      </a:lnTo>
                      <a:lnTo>
                        <a:pt x="271" y="37"/>
                      </a:lnTo>
                      <a:lnTo>
                        <a:pt x="236" y="37"/>
                      </a:lnTo>
                      <a:lnTo>
                        <a:pt x="202" y="37"/>
                      </a:lnTo>
                      <a:lnTo>
                        <a:pt x="169" y="37"/>
                      </a:lnTo>
                      <a:lnTo>
                        <a:pt x="140" y="37"/>
                      </a:lnTo>
                      <a:lnTo>
                        <a:pt x="112" y="37"/>
                      </a:lnTo>
                      <a:lnTo>
                        <a:pt x="87" y="37"/>
                      </a:lnTo>
                      <a:lnTo>
                        <a:pt x="65" y="37"/>
                      </a:lnTo>
                      <a:lnTo>
                        <a:pt x="46" y="37"/>
                      </a:lnTo>
                      <a:lnTo>
                        <a:pt x="31" y="37"/>
                      </a:lnTo>
                      <a:lnTo>
                        <a:pt x="20" y="37"/>
                      </a:lnTo>
                      <a:lnTo>
                        <a:pt x="13" y="37"/>
                      </a:lnTo>
                      <a:lnTo>
                        <a:pt x="11" y="37"/>
                      </a:lnTo>
                      <a:lnTo>
                        <a:pt x="9" y="37"/>
                      </a:lnTo>
                      <a:lnTo>
                        <a:pt x="6" y="34"/>
                      </a:lnTo>
                      <a:lnTo>
                        <a:pt x="1" y="32"/>
                      </a:lnTo>
                      <a:lnTo>
                        <a:pt x="0" y="27"/>
                      </a:lnTo>
                      <a:lnTo>
                        <a:pt x="0" y="23"/>
                      </a:lnTo>
                      <a:lnTo>
                        <a:pt x="1" y="17"/>
                      </a:lnTo>
                      <a:lnTo>
                        <a:pt x="1" y="12"/>
                      </a:lnTo>
                      <a:lnTo>
                        <a:pt x="1" y="10"/>
                      </a:lnTo>
                      <a:lnTo>
                        <a:pt x="2" y="9"/>
                      </a:lnTo>
                      <a:lnTo>
                        <a:pt x="4" y="5"/>
                      </a:lnTo>
                      <a:lnTo>
                        <a:pt x="7" y="2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6" name="Freeform 555"/>
                <p:cNvSpPr>
                  <a:spLocks/>
                </p:cNvSpPr>
                <p:nvPr/>
              </p:nvSpPr>
              <p:spPr bwMode="auto">
                <a:xfrm>
                  <a:off x="2217" y="3593"/>
                  <a:ext cx="855" cy="37"/>
                </a:xfrm>
                <a:custGeom>
                  <a:avLst/>
                  <a:gdLst>
                    <a:gd name="T0" fmla="*/ 843 w 855"/>
                    <a:gd name="T1" fmla="*/ 0 h 37"/>
                    <a:gd name="T2" fmla="*/ 844 w 855"/>
                    <a:gd name="T3" fmla="*/ 2 h 37"/>
                    <a:gd name="T4" fmla="*/ 850 w 855"/>
                    <a:gd name="T5" fmla="*/ 6 h 37"/>
                    <a:gd name="T6" fmla="*/ 851 w 855"/>
                    <a:gd name="T7" fmla="*/ 10 h 37"/>
                    <a:gd name="T8" fmla="*/ 852 w 855"/>
                    <a:gd name="T9" fmla="*/ 19 h 37"/>
                    <a:gd name="T10" fmla="*/ 854 w 855"/>
                    <a:gd name="T11" fmla="*/ 25 h 37"/>
                    <a:gd name="T12" fmla="*/ 855 w 855"/>
                    <a:gd name="T13" fmla="*/ 27 h 37"/>
                    <a:gd name="T14" fmla="*/ 854 w 855"/>
                    <a:gd name="T15" fmla="*/ 36 h 37"/>
                    <a:gd name="T16" fmla="*/ 846 w 855"/>
                    <a:gd name="T17" fmla="*/ 37 h 37"/>
                    <a:gd name="T18" fmla="*/ 835 w 855"/>
                    <a:gd name="T19" fmla="*/ 37 h 37"/>
                    <a:gd name="T20" fmla="*/ 807 w 855"/>
                    <a:gd name="T21" fmla="*/ 37 h 37"/>
                    <a:gd name="T22" fmla="*/ 764 w 855"/>
                    <a:gd name="T23" fmla="*/ 37 h 37"/>
                    <a:gd name="T24" fmla="*/ 710 w 855"/>
                    <a:gd name="T25" fmla="*/ 37 h 37"/>
                    <a:gd name="T26" fmla="*/ 647 w 855"/>
                    <a:gd name="T27" fmla="*/ 37 h 37"/>
                    <a:gd name="T28" fmla="*/ 576 w 855"/>
                    <a:gd name="T29" fmla="*/ 37 h 37"/>
                    <a:gd name="T30" fmla="*/ 501 w 855"/>
                    <a:gd name="T31" fmla="*/ 37 h 37"/>
                    <a:gd name="T32" fmla="*/ 424 w 855"/>
                    <a:gd name="T33" fmla="*/ 37 h 37"/>
                    <a:gd name="T34" fmla="*/ 346 w 855"/>
                    <a:gd name="T35" fmla="*/ 37 h 37"/>
                    <a:gd name="T36" fmla="*/ 271 w 855"/>
                    <a:gd name="T37" fmla="*/ 37 h 37"/>
                    <a:gd name="T38" fmla="*/ 202 w 855"/>
                    <a:gd name="T39" fmla="*/ 37 h 37"/>
                    <a:gd name="T40" fmla="*/ 140 w 855"/>
                    <a:gd name="T41" fmla="*/ 37 h 37"/>
                    <a:gd name="T42" fmla="*/ 87 w 855"/>
                    <a:gd name="T43" fmla="*/ 37 h 37"/>
                    <a:gd name="T44" fmla="*/ 46 w 855"/>
                    <a:gd name="T45" fmla="*/ 37 h 37"/>
                    <a:gd name="T46" fmla="*/ 20 w 855"/>
                    <a:gd name="T47" fmla="*/ 37 h 37"/>
                    <a:gd name="T48" fmla="*/ 11 w 855"/>
                    <a:gd name="T49" fmla="*/ 37 h 37"/>
                    <a:gd name="T50" fmla="*/ 9 w 855"/>
                    <a:gd name="T51" fmla="*/ 37 h 37"/>
                    <a:gd name="T52" fmla="*/ 1 w 855"/>
                    <a:gd name="T53" fmla="*/ 32 h 37"/>
                    <a:gd name="T54" fmla="*/ 0 w 855"/>
                    <a:gd name="T55" fmla="*/ 27 h 37"/>
                    <a:gd name="T56" fmla="*/ 1 w 855"/>
                    <a:gd name="T57" fmla="*/ 17 h 37"/>
                    <a:gd name="T58" fmla="*/ 1 w 855"/>
                    <a:gd name="T59" fmla="*/ 10 h 37"/>
                    <a:gd name="T60" fmla="*/ 2 w 855"/>
                    <a:gd name="T61" fmla="*/ 9 h 37"/>
                    <a:gd name="T62" fmla="*/ 7 w 855"/>
                    <a:gd name="T63" fmla="*/ 2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855" h="37">
                      <a:moveTo>
                        <a:pt x="13" y="0"/>
                      </a:moveTo>
                      <a:lnTo>
                        <a:pt x="843" y="0"/>
                      </a:lnTo>
                      <a:lnTo>
                        <a:pt x="843" y="0"/>
                      </a:lnTo>
                      <a:lnTo>
                        <a:pt x="844" y="2"/>
                      </a:lnTo>
                      <a:lnTo>
                        <a:pt x="848" y="3"/>
                      </a:lnTo>
                      <a:lnTo>
                        <a:pt x="850" y="6"/>
                      </a:lnTo>
                      <a:lnTo>
                        <a:pt x="851" y="10"/>
                      </a:lnTo>
                      <a:lnTo>
                        <a:pt x="851" y="10"/>
                      </a:lnTo>
                      <a:lnTo>
                        <a:pt x="851" y="14"/>
                      </a:lnTo>
                      <a:lnTo>
                        <a:pt x="852" y="19"/>
                      </a:lnTo>
                      <a:lnTo>
                        <a:pt x="854" y="24"/>
                      </a:lnTo>
                      <a:lnTo>
                        <a:pt x="854" y="25"/>
                      </a:lnTo>
                      <a:lnTo>
                        <a:pt x="854" y="25"/>
                      </a:lnTo>
                      <a:lnTo>
                        <a:pt x="855" y="27"/>
                      </a:lnTo>
                      <a:lnTo>
                        <a:pt x="855" y="31"/>
                      </a:lnTo>
                      <a:lnTo>
                        <a:pt x="854" y="36"/>
                      </a:lnTo>
                      <a:lnTo>
                        <a:pt x="846" y="37"/>
                      </a:lnTo>
                      <a:lnTo>
                        <a:pt x="846" y="37"/>
                      </a:lnTo>
                      <a:lnTo>
                        <a:pt x="843" y="37"/>
                      </a:lnTo>
                      <a:lnTo>
                        <a:pt x="835" y="37"/>
                      </a:lnTo>
                      <a:lnTo>
                        <a:pt x="823" y="37"/>
                      </a:lnTo>
                      <a:lnTo>
                        <a:pt x="807" y="37"/>
                      </a:lnTo>
                      <a:lnTo>
                        <a:pt x="788" y="37"/>
                      </a:lnTo>
                      <a:lnTo>
                        <a:pt x="764" y="37"/>
                      </a:lnTo>
                      <a:lnTo>
                        <a:pt x="738" y="37"/>
                      </a:lnTo>
                      <a:lnTo>
                        <a:pt x="710" y="37"/>
                      </a:lnTo>
                      <a:lnTo>
                        <a:pt x="680" y="37"/>
                      </a:lnTo>
                      <a:lnTo>
                        <a:pt x="647" y="37"/>
                      </a:lnTo>
                      <a:lnTo>
                        <a:pt x="613" y="37"/>
                      </a:lnTo>
                      <a:lnTo>
                        <a:pt x="576" y="37"/>
                      </a:lnTo>
                      <a:lnTo>
                        <a:pt x="539" y="37"/>
                      </a:lnTo>
                      <a:lnTo>
                        <a:pt x="501" y="37"/>
                      </a:lnTo>
                      <a:lnTo>
                        <a:pt x="463" y="37"/>
                      </a:lnTo>
                      <a:lnTo>
                        <a:pt x="424" y="37"/>
                      </a:lnTo>
                      <a:lnTo>
                        <a:pt x="385" y="37"/>
                      </a:lnTo>
                      <a:lnTo>
                        <a:pt x="346" y="37"/>
                      </a:lnTo>
                      <a:lnTo>
                        <a:pt x="309" y="37"/>
                      </a:lnTo>
                      <a:lnTo>
                        <a:pt x="271" y="37"/>
                      </a:lnTo>
                      <a:lnTo>
                        <a:pt x="236" y="37"/>
                      </a:lnTo>
                      <a:lnTo>
                        <a:pt x="202" y="37"/>
                      </a:lnTo>
                      <a:lnTo>
                        <a:pt x="169" y="37"/>
                      </a:lnTo>
                      <a:lnTo>
                        <a:pt x="140" y="37"/>
                      </a:lnTo>
                      <a:lnTo>
                        <a:pt x="112" y="37"/>
                      </a:lnTo>
                      <a:lnTo>
                        <a:pt x="87" y="37"/>
                      </a:lnTo>
                      <a:lnTo>
                        <a:pt x="65" y="37"/>
                      </a:lnTo>
                      <a:lnTo>
                        <a:pt x="46" y="37"/>
                      </a:lnTo>
                      <a:lnTo>
                        <a:pt x="31" y="37"/>
                      </a:lnTo>
                      <a:lnTo>
                        <a:pt x="20" y="37"/>
                      </a:lnTo>
                      <a:lnTo>
                        <a:pt x="13" y="37"/>
                      </a:lnTo>
                      <a:lnTo>
                        <a:pt x="11" y="37"/>
                      </a:lnTo>
                      <a:lnTo>
                        <a:pt x="11" y="37"/>
                      </a:lnTo>
                      <a:lnTo>
                        <a:pt x="9" y="37"/>
                      </a:lnTo>
                      <a:lnTo>
                        <a:pt x="6" y="34"/>
                      </a:lnTo>
                      <a:lnTo>
                        <a:pt x="1" y="32"/>
                      </a:lnTo>
                      <a:lnTo>
                        <a:pt x="0" y="27"/>
                      </a:lnTo>
                      <a:lnTo>
                        <a:pt x="0" y="27"/>
                      </a:lnTo>
                      <a:lnTo>
                        <a:pt x="0" y="23"/>
                      </a:lnTo>
                      <a:lnTo>
                        <a:pt x="1" y="17"/>
                      </a:lnTo>
                      <a:lnTo>
                        <a:pt x="1" y="12"/>
                      </a:lnTo>
                      <a:lnTo>
                        <a:pt x="1" y="10"/>
                      </a:lnTo>
                      <a:lnTo>
                        <a:pt x="1" y="10"/>
                      </a:lnTo>
                      <a:lnTo>
                        <a:pt x="2" y="9"/>
                      </a:lnTo>
                      <a:lnTo>
                        <a:pt x="4" y="5"/>
                      </a:lnTo>
                      <a:lnTo>
                        <a:pt x="7" y="2"/>
                      </a:lnTo>
                      <a:lnTo>
                        <a:pt x="13" y="0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7" name="Freeform 556"/>
                <p:cNvSpPr>
                  <a:spLocks/>
                </p:cNvSpPr>
                <p:nvPr/>
              </p:nvSpPr>
              <p:spPr bwMode="auto">
                <a:xfrm>
                  <a:off x="3049" y="3189"/>
                  <a:ext cx="497" cy="98"/>
                </a:xfrm>
                <a:custGeom>
                  <a:avLst/>
                  <a:gdLst>
                    <a:gd name="T0" fmla="*/ 31 w 497"/>
                    <a:gd name="T1" fmla="*/ 22 h 98"/>
                    <a:gd name="T2" fmla="*/ 38 w 497"/>
                    <a:gd name="T3" fmla="*/ 3 h 98"/>
                    <a:gd name="T4" fmla="*/ 44 w 497"/>
                    <a:gd name="T5" fmla="*/ 3 h 98"/>
                    <a:gd name="T6" fmla="*/ 61 w 497"/>
                    <a:gd name="T7" fmla="*/ 4 h 98"/>
                    <a:gd name="T8" fmla="*/ 93 w 497"/>
                    <a:gd name="T9" fmla="*/ 5 h 98"/>
                    <a:gd name="T10" fmla="*/ 114 w 497"/>
                    <a:gd name="T11" fmla="*/ 2 h 98"/>
                    <a:gd name="T12" fmla="*/ 120 w 497"/>
                    <a:gd name="T13" fmla="*/ 6 h 98"/>
                    <a:gd name="T14" fmla="*/ 126 w 497"/>
                    <a:gd name="T15" fmla="*/ 30 h 98"/>
                    <a:gd name="T16" fmla="*/ 137 w 497"/>
                    <a:gd name="T17" fmla="*/ 34 h 98"/>
                    <a:gd name="T18" fmla="*/ 142 w 497"/>
                    <a:gd name="T19" fmla="*/ 34 h 98"/>
                    <a:gd name="T20" fmla="*/ 148 w 497"/>
                    <a:gd name="T21" fmla="*/ 10 h 98"/>
                    <a:gd name="T22" fmla="*/ 155 w 497"/>
                    <a:gd name="T23" fmla="*/ 0 h 98"/>
                    <a:gd name="T24" fmla="*/ 164 w 497"/>
                    <a:gd name="T25" fmla="*/ 2 h 98"/>
                    <a:gd name="T26" fmla="*/ 187 w 497"/>
                    <a:gd name="T27" fmla="*/ 3 h 98"/>
                    <a:gd name="T28" fmla="*/ 218 w 497"/>
                    <a:gd name="T29" fmla="*/ 3 h 98"/>
                    <a:gd name="T30" fmla="*/ 234 w 497"/>
                    <a:gd name="T31" fmla="*/ 0 h 98"/>
                    <a:gd name="T32" fmla="*/ 239 w 497"/>
                    <a:gd name="T33" fmla="*/ 11 h 98"/>
                    <a:gd name="T34" fmla="*/ 245 w 497"/>
                    <a:gd name="T35" fmla="*/ 33 h 98"/>
                    <a:gd name="T36" fmla="*/ 256 w 497"/>
                    <a:gd name="T37" fmla="*/ 34 h 98"/>
                    <a:gd name="T38" fmla="*/ 260 w 497"/>
                    <a:gd name="T39" fmla="*/ 31 h 98"/>
                    <a:gd name="T40" fmla="*/ 267 w 497"/>
                    <a:gd name="T41" fmla="*/ 4 h 98"/>
                    <a:gd name="T42" fmla="*/ 274 w 497"/>
                    <a:gd name="T43" fmla="*/ 3 h 98"/>
                    <a:gd name="T44" fmla="*/ 286 w 497"/>
                    <a:gd name="T45" fmla="*/ 4 h 98"/>
                    <a:gd name="T46" fmla="*/ 314 w 497"/>
                    <a:gd name="T47" fmla="*/ 5 h 98"/>
                    <a:gd name="T48" fmla="*/ 342 w 497"/>
                    <a:gd name="T49" fmla="*/ 3 h 98"/>
                    <a:gd name="T50" fmla="*/ 353 w 497"/>
                    <a:gd name="T51" fmla="*/ 4 h 98"/>
                    <a:gd name="T52" fmla="*/ 357 w 497"/>
                    <a:gd name="T53" fmla="*/ 22 h 98"/>
                    <a:gd name="T54" fmla="*/ 365 w 497"/>
                    <a:gd name="T55" fmla="*/ 34 h 98"/>
                    <a:gd name="T56" fmla="*/ 375 w 497"/>
                    <a:gd name="T57" fmla="*/ 34 h 98"/>
                    <a:gd name="T58" fmla="*/ 380 w 497"/>
                    <a:gd name="T59" fmla="*/ 20 h 98"/>
                    <a:gd name="T60" fmla="*/ 387 w 497"/>
                    <a:gd name="T61" fmla="*/ 2 h 98"/>
                    <a:gd name="T62" fmla="*/ 392 w 497"/>
                    <a:gd name="T63" fmla="*/ 2 h 98"/>
                    <a:gd name="T64" fmla="*/ 410 w 497"/>
                    <a:gd name="T65" fmla="*/ 3 h 98"/>
                    <a:gd name="T66" fmla="*/ 442 w 497"/>
                    <a:gd name="T67" fmla="*/ 4 h 98"/>
                    <a:gd name="T68" fmla="*/ 464 w 497"/>
                    <a:gd name="T69" fmla="*/ 0 h 98"/>
                    <a:gd name="T70" fmla="*/ 470 w 497"/>
                    <a:gd name="T71" fmla="*/ 5 h 98"/>
                    <a:gd name="T72" fmla="*/ 476 w 497"/>
                    <a:gd name="T73" fmla="*/ 31 h 98"/>
                    <a:gd name="T74" fmla="*/ 490 w 497"/>
                    <a:gd name="T75" fmla="*/ 34 h 98"/>
                    <a:gd name="T76" fmla="*/ 493 w 497"/>
                    <a:gd name="T77" fmla="*/ 39 h 98"/>
                    <a:gd name="T78" fmla="*/ 496 w 497"/>
                    <a:gd name="T79" fmla="*/ 68 h 98"/>
                    <a:gd name="T80" fmla="*/ 497 w 497"/>
                    <a:gd name="T81" fmla="*/ 94 h 98"/>
                    <a:gd name="T82" fmla="*/ 489 w 497"/>
                    <a:gd name="T83" fmla="*/ 98 h 98"/>
                    <a:gd name="T84" fmla="*/ 442 w 497"/>
                    <a:gd name="T85" fmla="*/ 98 h 98"/>
                    <a:gd name="T86" fmla="*/ 336 w 497"/>
                    <a:gd name="T87" fmla="*/ 98 h 98"/>
                    <a:gd name="T88" fmla="*/ 207 w 497"/>
                    <a:gd name="T89" fmla="*/ 98 h 98"/>
                    <a:gd name="T90" fmla="*/ 92 w 497"/>
                    <a:gd name="T91" fmla="*/ 98 h 98"/>
                    <a:gd name="T92" fmla="*/ 24 w 497"/>
                    <a:gd name="T93" fmla="*/ 98 h 98"/>
                    <a:gd name="T94" fmla="*/ 12 w 497"/>
                    <a:gd name="T95" fmla="*/ 97 h 98"/>
                    <a:gd name="T96" fmla="*/ 4 w 497"/>
                    <a:gd name="T97" fmla="*/ 73 h 98"/>
                    <a:gd name="T98" fmla="*/ 10 w 497"/>
                    <a:gd name="T99" fmla="*/ 36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97" h="98">
                      <a:moveTo>
                        <a:pt x="27" y="36"/>
                      </a:moveTo>
                      <a:lnTo>
                        <a:pt x="29" y="31"/>
                      </a:lnTo>
                      <a:lnTo>
                        <a:pt x="31" y="22"/>
                      </a:lnTo>
                      <a:lnTo>
                        <a:pt x="33" y="11"/>
                      </a:lnTo>
                      <a:lnTo>
                        <a:pt x="36" y="5"/>
                      </a:lnTo>
                      <a:lnTo>
                        <a:pt x="38" y="3"/>
                      </a:lnTo>
                      <a:lnTo>
                        <a:pt x="39" y="2"/>
                      </a:lnTo>
                      <a:lnTo>
                        <a:pt x="41" y="3"/>
                      </a:lnTo>
                      <a:lnTo>
                        <a:pt x="44" y="3"/>
                      </a:lnTo>
                      <a:lnTo>
                        <a:pt x="47" y="3"/>
                      </a:lnTo>
                      <a:lnTo>
                        <a:pt x="53" y="4"/>
                      </a:lnTo>
                      <a:lnTo>
                        <a:pt x="61" y="4"/>
                      </a:lnTo>
                      <a:lnTo>
                        <a:pt x="72" y="4"/>
                      </a:lnTo>
                      <a:lnTo>
                        <a:pt x="83" y="5"/>
                      </a:lnTo>
                      <a:lnTo>
                        <a:pt x="93" y="5"/>
                      </a:lnTo>
                      <a:lnTo>
                        <a:pt x="103" y="4"/>
                      </a:lnTo>
                      <a:lnTo>
                        <a:pt x="111" y="3"/>
                      </a:lnTo>
                      <a:lnTo>
                        <a:pt x="114" y="2"/>
                      </a:lnTo>
                      <a:lnTo>
                        <a:pt x="118" y="2"/>
                      </a:lnTo>
                      <a:lnTo>
                        <a:pt x="119" y="4"/>
                      </a:lnTo>
                      <a:lnTo>
                        <a:pt x="120" y="6"/>
                      </a:lnTo>
                      <a:lnTo>
                        <a:pt x="121" y="12"/>
                      </a:lnTo>
                      <a:lnTo>
                        <a:pt x="124" y="22"/>
                      </a:lnTo>
                      <a:lnTo>
                        <a:pt x="126" y="30"/>
                      </a:lnTo>
                      <a:lnTo>
                        <a:pt x="127" y="33"/>
                      </a:lnTo>
                      <a:lnTo>
                        <a:pt x="132" y="33"/>
                      </a:lnTo>
                      <a:lnTo>
                        <a:pt x="137" y="34"/>
                      </a:lnTo>
                      <a:lnTo>
                        <a:pt x="140" y="34"/>
                      </a:lnTo>
                      <a:lnTo>
                        <a:pt x="141" y="34"/>
                      </a:lnTo>
                      <a:lnTo>
                        <a:pt x="142" y="34"/>
                      </a:lnTo>
                      <a:lnTo>
                        <a:pt x="144" y="30"/>
                      </a:lnTo>
                      <a:lnTo>
                        <a:pt x="146" y="20"/>
                      </a:lnTo>
                      <a:lnTo>
                        <a:pt x="148" y="10"/>
                      </a:lnTo>
                      <a:lnTo>
                        <a:pt x="151" y="4"/>
                      </a:lnTo>
                      <a:lnTo>
                        <a:pt x="153" y="2"/>
                      </a:lnTo>
                      <a:lnTo>
                        <a:pt x="155" y="0"/>
                      </a:lnTo>
                      <a:lnTo>
                        <a:pt x="158" y="2"/>
                      </a:lnTo>
                      <a:lnTo>
                        <a:pt x="160" y="2"/>
                      </a:lnTo>
                      <a:lnTo>
                        <a:pt x="164" y="2"/>
                      </a:lnTo>
                      <a:lnTo>
                        <a:pt x="169" y="3"/>
                      </a:lnTo>
                      <a:lnTo>
                        <a:pt x="178" y="3"/>
                      </a:lnTo>
                      <a:lnTo>
                        <a:pt x="187" y="3"/>
                      </a:lnTo>
                      <a:lnTo>
                        <a:pt x="198" y="4"/>
                      </a:lnTo>
                      <a:lnTo>
                        <a:pt x="208" y="4"/>
                      </a:lnTo>
                      <a:lnTo>
                        <a:pt x="218" y="3"/>
                      </a:lnTo>
                      <a:lnTo>
                        <a:pt x="226" y="2"/>
                      </a:lnTo>
                      <a:lnTo>
                        <a:pt x="230" y="0"/>
                      </a:lnTo>
                      <a:lnTo>
                        <a:pt x="234" y="0"/>
                      </a:lnTo>
                      <a:lnTo>
                        <a:pt x="236" y="3"/>
                      </a:lnTo>
                      <a:lnTo>
                        <a:pt x="238" y="5"/>
                      </a:lnTo>
                      <a:lnTo>
                        <a:pt x="239" y="11"/>
                      </a:lnTo>
                      <a:lnTo>
                        <a:pt x="241" y="20"/>
                      </a:lnTo>
                      <a:lnTo>
                        <a:pt x="243" y="30"/>
                      </a:lnTo>
                      <a:lnTo>
                        <a:pt x="245" y="33"/>
                      </a:lnTo>
                      <a:lnTo>
                        <a:pt x="249" y="34"/>
                      </a:lnTo>
                      <a:lnTo>
                        <a:pt x="253" y="34"/>
                      </a:lnTo>
                      <a:lnTo>
                        <a:pt x="256" y="34"/>
                      </a:lnTo>
                      <a:lnTo>
                        <a:pt x="257" y="36"/>
                      </a:lnTo>
                      <a:lnTo>
                        <a:pt x="259" y="36"/>
                      </a:lnTo>
                      <a:lnTo>
                        <a:pt x="260" y="31"/>
                      </a:lnTo>
                      <a:lnTo>
                        <a:pt x="262" y="22"/>
                      </a:lnTo>
                      <a:lnTo>
                        <a:pt x="265" y="11"/>
                      </a:lnTo>
                      <a:lnTo>
                        <a:pt x="267" y="4"/>
                      </a:lnTo>
                      <a:lnTo>
                        <a:pt x="269" y="3"/>
                      </a:lnTo>
                      <a:lnTo>
                        <a:pt x="272" y="2"/>
                      </a:lnTo>
                      <a:lnTo>
                        <a:pt x="274" y="3"/>
                      </a:lnTo>
                      <a:lnTo>
                        <a:pt x="276" y="3"/>
                      </a:lnTo>
                      <a:lnTo>
                        <a:pt x="280" y="3"/>
                      </a:lnTo>
                      <a:lnTo>
                        <a:pt x="286" y="4"/>
                      </a:lnTo>
                      <a:lnTo>
                        <a:pt x="294" y="4"/>
                      </a:lnTo>
                      <a:lnTo>
                        <a:pt x="303" y="4"/>
                      </a:lnTo>
                      <a:lnTo>
                        <a:pt x="314" y="5"/>
                      </a:lnTo>
                      <a:lnTo>
                        <a:pt x="324" y="5"/>
                      </a:lnTo>
                      <a:lnTo>
                        <a:pt x="334" y="4"/>
                      </a:lnTo>
                      <a:lnTo>
                        <a:pt x="342" y="3"/>
                      </a:lnTo>
                      <a:lnTo>
                        <a:pt x="347" y="2"/>
                      </a:lnTo>
                      <a:lnTo>
                        <a:pt x="350" y="2"/>
                      </a:lnTo>
                      <a:lnTo>
                        <a:pt x="353" y="4"/>
                      </a:lnTo>
                      <a:lnTo>
                        <a:pt x="354" y="6"/>
                      </a:lnTo>
                      <a:lnTo>
                        <a:pt x="355" y="12"/>
                      </a:lnTo>
                      <a:lnTo>
                        <a:pt x="357" y="22"/>
                      </a:lnTo>
                      <a:lnTo>
                        <a:pt x="358" y="30"/>
                      </a:lnTo>
                      <a:lnTo>
                        <a:pt x="360" y="33"/>
                      </a:lnTo>
                      <a:lnTo>
                        <a:pt x="365" y="34"/>
                      </a:lnTo>
                      <a:lnTo>
                        <a:pt x="370" y="34"/>
                      </a:lnTo>
                      <a:lnTo>
                        <a:pt x="373" y="34"/>
                      </a:lnTo>
                      <a:lnTo>
                        <a:pt x="375" y="34"/>
                      </a:lnTo>
                      <a:lnTo>
                        <a:pt x="376" y="34"/>
                      </a:lnTo>
                      <a:lnTo>
                        <a:pt x="377" y="30"/>
                      </a:lnTo>
                      <a:lnTo>
                        <a:pt x="380" y="20"/>
                      </a:lnTo>
                      <a:lnTo>
                        <a:pt x="382" y="10"/>
                      </a:lnTo>
                      <a:lnTo>
                        <a:pt x="384" y="4"/>
                      </a:lnTo>
                      <a:lnTo>
                        <a:pt x="387" y="2"/>
                      </a:lnTo>
                      <a:lnTo>
                        <a:pt x="388" y="0"/>
                      </a:lnTo>
                      <a:lnTo>
                        <a:pt x="390" y="2"/>
                      </a:lnTo>
                      <a:lnTo>
                        <a:pt x="392" y="2"/>
                      </a:lnTo>
                      <a:lnTo>
                        <a:pt x="396" y="2"/>
                      </a:lnTo>
                      <a:lnTo>
                        <a:pt x="402" y="3"/>
                      </a:lnTo>
                      <a:lnTo>
                        <a:pt x="410" y="3"/>
                      </a:lnTo>
                      <a:lnTo>
                        <a:pt x="421" y="3"/>
                      </a:lnTo>
                      <a:lnTo>
                        <a:pt x="431" y="4"/>
                      </a:lnTo>
                      <a:lnTo>
                        <a:pt x="442" y="4"/>
                      </a:lnTo>
                      <a:lnTo>
                        <a:pt x="451" y="3"/>
                      </a:lnTo>
                      <a:lnTo>
                        <a:pt x="459" y="2"/>
                      </a:lnTo>
                      <a:lnTo>
                        <a:pt x="464" y="0"/>
                      </a:lnTo>
                      <a:lnTo>
                        <a:pt x="466" y="0"/>
                      </a:lnTo>
                      <a:lnTo>
                        <a:pt x="469" y="3"/>
                      </a:lnTo>
                      <a:lnTo>
                        <a:pt x="470" y="5"/>
                      </a:lnTo>
                      <a:lnTo>
                        <a:pt x="471" y="12"/>
                      </a:lnTo>
                      <a:lnTo>
                        <a:pt x="474" y="22"/>
                      </a:lnTo>
                      <a:lnTo>
                        <a:pt x="476" y="31"/>
                      </a:lnTo>
                      <a:lnTo>
                        <a:pt x="477" y="34"/>
                      </a:lnTo>
                      <a:lnTo>
                        <a:pt x="483" y="34"/>
                      </a:lnTo>
                      <a:lnTo>
                        <a:pt x="490" y="34"/>
                      </a:lnTo>
                      <a:lnTo>
                        <a:pt x="492" y="36"/>
                      </a:lnTo>
                      <a:lnTo>
                        <a:pt x="492" y="37"/>
                      </a:lnTo>
                      <a:lnTo>
                        <a:pt x="493" y="39"/>
                      </a:lnTo>
                      <a:lnTo>
                        <a:pt x="493" y="41"/>
                      </a:lnTo>
                      <a:lnTo>
                        <a:pt x="495" y="52"/>
                      </a:lnTo>
                      <a:lnTo>
                        <a:pt x="496" y="68"/>
                      </a:lnTo>
                      <a:lnTo>
                        <a:pt x="497" y="85"/>
                      </a:lnTo>
                      <a:lnTo>
                        <a:pt x="497" y="93"/>
                      </a:lnTo>
                      <a:lnTo>
                        <a:pt x="497" y="94"/>
                      </a:lnTo>
                      <a:lnTo>
                        <a:pt x="495" y="97"/>
                      </a:lnTo>
                      <a:lnTo>
                        <a:pt x="492" y="98"/>
                      </a:lnTo>
                      <a:lnTo>
                        <a:pt x="489" y="98"/>
                      </a:lnTo>
                      <a:lnTo>
                        <a:pt x="482" y="98"/>
                      </a:lnTo>
                      <a:lnTo>
                        <a:pt x="466" y="98"/>
                      </a:lnTo>
                      <a:lnTo>
                        <a:pt x="442" y="98"/>
                      </a:lnTo>
                      <a:lnTo>
                        <a:pt x="412" y="98"/>
                      </a:lnTo>
                      <a:lnTo>
                        <a:pt x="376" y="98"/>
                      </a:lnTo>
                      <a:lnTo>
                        <a:pt x="336" y="98"/>
                      </a:lnTo>
                      <a:lnTo>
                        <a:pt x="294" y="98"/>
                      </a:lnTo>
                      <a:lnTo>
                        <a:pt x="250" y="98"/>
                      </a:lnTo>
                      <a:lnTo>
                        <a:pt x="207" y="98"/>
                      </a:lnTo>
                      <a:lnTo>
                        <a:pt x="166" y="98"/>
                      </a:lnTo>
                      <a:lnTo>
                        <a:pt x="126" y="98"/>
                      </a:lnTo>
                      <a:lnTo>
                        <a:pt x="92" y="98"/>
                      </a:lnTo>
                      <a:lnTo>
                        <a:pt x="61" y="98"/>
                      </a:lnTo>
                      <a:lnTo>
                        <a:pt x="39" y="98"/>
                      </a:lnTo>
                      <a:lnTo>
                        <a:pt x="24" y="98"/>
                      </a:lnTo>
                      <a:lnTo>
                        <a:pt x="19" y="98"/>
                      </a:lnTo>
                      <a:lnTo>
                        <a:pt x="17" y="98"/>
                      </a:lnTo>
                      <a:lnTo>
                        <a:pt x="12" y="97"/>
                      </a:lnTo>
                      <a:lnTo>
                        <a:pt x="7" y="94"/>
                      </a:lnTo>
                      <a:lnTo>
                        <a:pt x="5" y="86"/>
                      </a:lnTo>
                      <a:lnTo>
                        <a:pt x="4" y="73"/>
                      </a:lnTo>
                      <a:lnTo>
                        <a:pt x="0" y="57"/>
                      </a:lnTo>
                      <a:lnTo>
                        <a:pt x="2" y="41"/>
                      </a:lnTo>
                      <a:lnTo>
                        <a:pt x="10" y="36"/>
                      </a:lnTo>
                      <a:lnTo>
                        <a:pt x="27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8" name="Freeform 557"/>
                <p:cNvSpPr>
                  <a:spLocks/>
                </p:cNvSpPr>
                <p:nvPr/>
              </p:nvSpPr>
              <p:spPr bwMode="auto">
                <a:xfrm>
                  <a:off x="3432" y="3191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6 w 89"/>
                    <a:gd name="T3" fmla="*/ 2 h 38"/>
                    <a:gd name="T4" fmla="*/ 83 w 89"/>
                    <a:gd name="T5" fmla="*/ 0 h 38"/>
                    <a:gd name="T6" fmla="*/ 81 w 89"/>
                    <a:gd name="T7" fmla="*/ 0 h 38"/>
                    <a:gd name="T8" fmla="*/ 76 w 89"/>
                    <a:gd name="T9" fmla="*/ 1 h 38"/>
                    <a:gd name="T10" fmla="*/ 68 w 89"/>
                    <a:gd name="T11" fmla="*/ 2 h 38"/>
                    <a:gd name="T12" fmla="*/ 59 w 89"/>
                    <a:gd name="T13" fmla="*/ 3 h 38"/>
                    <a:gd name="T14" fmla="*/ 48 w 89"/>
                    <a:gd name="T15" fmla="*/ 3 h 38"/>
                    <a:gd name="T16" fmla="*/ 38 w 89"/>
                    <a:gd name="T17" fmla="*/ 2 h 38"/>
                    <a:gd name="T18" fmla="*/ 27 w 89"/>
                    <a:gd name="T19" fmla="*/ 2 h 38"/>
                    <a:gd name="T20" fmla="*/ 19 w 89"/>
                    <a:gd name="T21" fmla="*/ 2 h 38"/>
                    <a:gd name="T22" fmla="*/ 13 w 89"/>
                    <a:gd name="T23" fmla="*/ 1 h 38"/>
                    <a:gd name="T24" fmla="*/ 9 w 89"/>
                    <a:gd name="T25" fmla="*/ 1 h 38"/>
                    <a:gd name="T26" fmla="*/ 7 w 89"/>
                    <a:gd name="T27" fmla="*/ 1 h 38"/>
                    <a:gd name="T28" fmla="*/ 4 w 89"/>
                    <a:gd name="T29" fmla="*/ 0 h 38"/>
                    <a:gd name="T30" fmla="*/ 2 w 89"/>
                    <a:gd name="T31" fmla="*/ 0 h 38"/>
                    <a:gd name="T32" fmla="*/ 1 w 89"/>
                    <a:gd name="T33" fmla="*/ 2 h 38"/>
                    <a:gd name="T34" fmla="*/ 0 w 89"/>
                    <a:gd name="T35" fmla="*/ 10 h 38"/>
                    <a:gd name="T36" fmla="*/ 0 w 89"/>
                    <a:gd name="T37" fmla="*/ 17 h 38"/>
                    <a:gd name="T38" fmla="*/ 0 w 89"/>
                    <a:gd name="T39" fmla="*/ 24 h 38"/>
                    <a:gd name="T40" fmla="*/ 1 w 89"/>
                    <a:gd name="T41" fmla="*/ 28 h 38"/>
                    <a:gd name="T42" fmla="*/ 1 w 89"/>
                    <a:gd name="T43" fmla="*/ 31 h 38"/>
                    <a:gd name="T44" fmla="*/ 2 w 89"/>
                    <a:gd name="T45" fmla="*/ 34 h 38"/>
                    <a:gd name="T46" fmla="*/ 5 w 89"/>
                    <a:gd name="T47" fmla="*/ 35 h 38"/>
                    <a:gd name="T48" fmla="*/ 8 w 89"/>
                    <a:gd name="T49" fmla="*/ 36 h 38"/>
                    <a:gd name="T50" fmla="*/ 13 w 89"/>
                    <a:gd name="T51" fmla="*/ 36 h 38"/>
                    <a:gd name="T52" fmla="*/ 20 w 89"/>
                    <a:gd name="T53" fmla="*/ 37 h 38"/>
                    <a:gd name="T54" fmla="*/ 31 w 89"/>
                    <a:gd name="T55" fmla="*/ 37 h 38"/>
                    <a:gd name="T56" fmla="*/ 42 w 89"/>
                    <a:gd name="T57" fmla="*/ 38 h 38"/>
                    <a:gd name="T58" fmla="*/ 54 w 89"/>
                    <a:gd name="T59" fmla="*/ 38 h 38"/>
                    <a:gd name="T60" fmla="*/ 66 w 89"/>
                    <a:gd name="T61" fmla="*/ 38 h 38"/>
                    <a:gd name="T62" fmla="*/ 75 w 89"/>
                    <a:gd name="T63" fmla="*/ 37 h 38"/>
                    <a:gd name="T64" fmla="*/ 81 w 89"/>
                    <a:gd name="T65" fmla="*/ 36 h 38"/>
                    <a:gd name="T66" fmla="*/ 85 w 89"/>
                    <a:gd name="T67" fmla="*/ 35 h 38"/>
                    <a:gd name="T68" fmla="*/ 87 w 89"/>
                    <a:gd name="T69" fmla="*/ 32 h 38"/>
                    <a:gd name="T70" fmla="*/ 88 w 89"/>
                    <a:gd name="T71" fmla="*/ 30 h 38"/>
                    <a:gd name="T72" fmla="*/ 89 w 89"/>
                    <a:gd name="T73" fmla="*/ 28 h 38"/>
                    <a:gd name="T74" fmla="*/ 89 w 89"/>
                    <a:gd name="T75" fmla="*/ 22 h 38"/>
                    <a:gd name="T76" fmla="*/ 88 w 89"/>
                    <a:gd name="T77" fmla="*/ 14 h 38"/>
                    <a:gd name="T78" fmla="*/ 87 w 89"/>
                    <a:gd name="T79" fmla="*/ 8 h 38"/>
                    <a:gd name="T80" fmla="*/ 87 w 89"/>
                    <a:gd name="T81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6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9" y="28"/>
                      </a:lnTo>
                      <a:lnTo>
                        <a:pt x="89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9" name="Freeform 558"/>
                <p:cNvSpPr>
                  <a:spLocks/>
                </p:cNvSpPr>
                <p:nvPr/>
              </p:nvSpPr>
              <p:spPr bwMode="auto">
                <a:xfrm>
                  <a:off x="3432" y="3191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7 w 89"/>
                    <a:gd name="T3" fmla="*/ 4 h 38"/>
                    <a:gd name="T4" fmla="*/ 86 w 89"/>
                    <a:gd name="T5" fmla="*/ 2 h 38"/>
                    <a:gd name="T6" fmla="*/ 83 w 89"/>
                    <a:gd name="T7" fmla="*/ 0 h 38"/>
                    <a:gd name="T8" fmla="*/ 81 w 89"/>
                    <a:gd name="T9" fmla="*/ 0 h 38"/>
                    <a:gd name="T10" fmla="*/ 76 w 89"/>
                    <a:gd name="T11" fmla="*/ 1 h 38"/>
                    <a:gd name="T12" fmla="*/ 76 w 89"/>
                    <a:gd name="T13" fmla="*/ 1 h 38"/>
                    <a:gd name="T14" fmla="*/ 68 w 89"/>
                    <a:gd name="T15" fmla="*/ 2 h 38"/>
                    <a:gd name="T16" fmla="*/ 59 w 89"/>
                    <a:gd name="T17" fmla="*/ 3 h 38"/>
                    <a:gd name="T18" fmla="*/ 48 w 89"/>
                    <a:gd name="T19" fmla="*/ 3 h 38"/>
                    <a:gd name="T20" fmla="*/ 38 w 89"/>
                    <a:gd name="T21" fmla="*/ 2 h 38"/>
                    <a:gd name="T22" fmla="*/ 27 w 89"/>
                    <a:gd name="T23" fmla="*/ 2 h 38"/>
                    <a:gd name="T24" fmla="*/ 19 w 89"/>
                    <a:gd name="T25" fmla="*/ 2 h 38"/>
                    <a:gd name="T26" fmla="*/ 13 w 89"/>
                    <a:gd name="T27" fmla="*/ 1 h 38"/>
                    <a:gd name="T28" fmla="*/ 9 w 89"/>
                    <a:gd name="T29" fmla="*/ 1 h 38"/>
                    <a:gd name="T30" fmla="*/ 9 w 89"/>
                    <a:gd name="T31" fmla="*/ 1 h 38"/>
                    <a:gd name="T32" fmla="*/ 7 w 89"/>
                    <a:gd name="T33" fmla="*/ 1 h 38"/>
                    <a:gd name="T34" fmla="*/ 4 w 89"/>
                    <a:gd name="T35" fmla="*/ 0 h 38"/>
                    <a:gd name="T36" fmla="*/ 2 w 89"/>
                    <a:gd name="T37" fmla="*/ 0 h 38"/>
                    <a:gd name="T38" fmla="*/ 1 w 89"/>
                    <a:gd name="T39" fmla="*/ 2 h 38"/>
                    <a:gd name="T40" fmla="*/ 1 w 89"/>
                    <a:gd name="T41" fmla="*/ 2 h 38"/>
                    <a:gd name="T42" fmla="*/ 0 w 89"/>
                    <a:gd name="T43" fmla="*/ 10 h 38"/>
                    <a:gd name="T44" fmla="*/ 0 w 89"/>
                    <a:gd name="T45" fmla="*/ 17 h 38"/>
                    <a:gd name="T46" fmla="*/ 0 w 89"/>
                    <a:gd name="T47" fmla="*/ 24 h 38"/>
                    <a:gd name="T48" fmla="*/ 1 w 89"/>
                    <a:gd name="T49" fmla="*/ 28 h 38"/>
                    <a:gd name="T50" fmla="*/ 1 w 89"/>
                    <a:gd name="T51" fmla="*/ 28 h 38"/>
                    <a:gd name="T52" fmla="*/ 1 w 89"/>
                    <a:gd name="T53" fmla="*/ 31 h 38"/>
                    <a:gd name="T54" fmla="*/ 2 w 89"/>
                    <a:gd name="T55" fmla="*/ 34 h 38"/>
                    <a:gd name="T56" fmla="*/ 5 w 89"/>
                    <a:gd name="T57" fmla="*/ 35 h 38"/>
                    <a:gd name="T58" fmla="*/ 8 w 89"/>
                    <a:gd name="T59" fmla="*/ 36 h 38"/>
                    <a:gd name="T60" fmla="*/ 8 w 89"/>
                    <a:gd name="T61" fmla="*/ 36 h 38"/>
                    <a:gd name="T62" fmla="*/ 13 w 89"/>
                    <a:gd name="T63" fmla="*/ 36 h 38"/>
                    <a:gd name="T64" fmla="*/ 20 w 89"/>
                    <a:gd name="T65" fmla="*/ 37 h 38"/>
                    <a:gd name="T66" fmla="*/ 31 w 89"/>
                    <a:gd name="T67" fmla="*/ 37 h 38"/>
                    <a:gd name="T68" fmla="*/ 42 w 89"/>
                    <a:gd name="T69" fmla="*/ 38 h 38"/>
                    <a:gd name="T70" fmla="*/ 54 w 89"/>
                    <a:gd name="T71" fmla="*/ 38 h 38"/>
                    <a:gd name="T72" fmla="*/ 66 w 89"/>
                    <a:gd name="T73" fmla="*/ 38 h 38"/>
                    <a:gd name="T74" fmla="*/ 75 w 89"/>
                    <a:gd name="T75" fmla="*/ 37 h 38"/>
                    <a:gd name="T76" fmla="*/ 81 w 89"/>
                    <a:gd name="T77" fmla="*/ 36 h 38"/>
                    <a:gd name="T78" fmla="*/ 81 w 89"/>
                    <a:gd name="T79" fmla="*/ 36 h 38"/>
                    <a:gd name="T80" fmla="*/ 85 w 89"/>
                    <a:gd name="T81" fmla="*/ 35 h 38"/>
                    <a:gd name="T82" fmla="*/ 87 w 89"/>
                    <a:gd name="T83" fmla="*/ 32 h 38"/>
                    <a:gd name="T84" fmla="*/ 88 w 89"/>
                    <a:gd name="T85" fmla="*/ 30 h 38"/>
                    <a:gd name="T86" fmla="*/ 89 w 89"/>
                    <a:gd name="T87" fmla="*/ 28 h 38"/>
                    <a:gd name="T88" fmla="*/ 89 w 89"/>
                    <a:gd name="T89" fmla="*/ 28 h 38"/>
                    <a:gd name="T90" fmla="*/ 89 w 89"/>
                    <a:gd name="T91" fmla="*/ 22 h 38"/>
                    <a:gd name="T92" fmla="*/ 88 w 89"/>
                    <a:gd name="T93" fmla="*/ 14 h 38"/>
                    <a:gd name="T94" fmla="*/ 87 w 89"/>
                    <a:gd name="T95" fmla="*/ 8 h 38"/>
                    <a:gd name="T96" fmla="*/ 87 w 89"/>
                    <a:gd name="T97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6" y="2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6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0" name="Freeform 559"/>
                <p:cNvSpPr>
                  <a:spLocks/>
                </p:cNvSpPr>
                <p:nvPr/>
              </p:nvSpPr>
              <p:spPr bwMode="auto">
                <a:xfrm>
                  <a:off x="3315" y="3191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5 w 89"/>
                    <a:gd name="T3" fmla="*/ 2 h 38"/>
                    <a:gd name="T4" fmla="*/ 84 w 89"/>
                    <a:gd name="T5" fmla="*/ 0 h 38"/>
                    <a:gd name="T6" fmla="*/ 81 w 89"/>
                    <a:gd name="T7" fmla="*/ 0 h 38"/>
                    <a:gd name="T8" fmla="*/ 76 w 89"/>
                    <a:gd name="T9" fmla="*/ 1 h 38"/>
                    <a:gd name="T10" fmla="*/ 68 w 89"/>
                    <a:gd name="T11" fmla="*/ 2 h 38"/>
                    <a:gd name="T12" fmla="*/ 58 w 89"/>
                    <a:gd name="T13" fmla="*/ 3 h 38"/>
                    <a:gd name="T14" fmla="*/ 48 w 89"/>
                    <a:gd name="T15" fmla="*/ 3 h 38"/>
                    <a:gd name="T16" fmla="*/ 37 w 89"/>
                    <a:gd name="T17" fmla="*/ 2 h 38"/>
                    <a:gd name="T18" fmla="*/ 27 w 89"/>
                    <a:gd name="T19" fmla="*/ 2 h 38"/>
                    <a:gd name="T20" fmla="*/ 18 w 89"/>
                    <a:gd name="T21" fmla="*/ 2 h 38"/>
                    <a:gd name="T22" fmla="*/ 13 w 89"/>
                    <a:gd name="T23" fmla="*/ 1 h 38"/>
                    <a:gd name="T24" fmla="*/ 9 w 89"/>
                    <a:gd name="T25" fmla="*/ 1 h 38"/>
                    <a:gd name="T26" fmla="*/ 7 w 89"/>
                    <a:gd name="T27" fmla="*/ 1 h 38"/>
                    <a:gd name="T28" fmla="*/ 4 w 89"/>
                    <a:gd name="T29" fmla="*/ 0 h 38"/>
                    <a:gd name="T30" fmla="*/ 2 w 89"/>
                    <a:gd name="T31" fmla="*/ 0 h 38"/>
                    <a:gd name="T32" fmla="*/ 1 w 89"/>
                    <a:gd name="T33" fmla="*/ 2 h 38"/>
                    <a:gd name="T34" fmla="*/ 0 w 89"/>
                    <a:gd name="T35" fmla="*/ 10 h 38"/>
                    <a:gd name="T36" fmla="*/ 0 w 89"/>
                    <a:gd name="T37" fmla="*/ 17 h 38"/>
                    <a:gd name="T38" fmla="*/ 0 w 89"/>
                    <a:gd name="T39" fmla="*/ 24 h 38"/>
                    <a:gd name="T40" fmla="*/ 1 w 89"/>
                    <a:gd name="T41" fmla="*/ 29 h 38"/>
                    <a:gd name="T42" fmla="*/ 2 w 89"/>
                    <a:gd name="T43" fmla="*/ 31 h 38"/>
                    <a:gd name="T44" fmla="*/ 3 w 89"/>
                    <a:gd name="T45" fmla="*/ 34 h 38"/>
                    <a:gd name="T46" fmla="*/ 4 w 89"/>
                    <a:gd name="T47" fmla="*/ 35 h 38"/>
                    <a:gd name="T48" fmla="*/ 8 w 89"/>
                    <a:gd name="T49" fmla="*/ 36 h 38"/>
                    <a:gd name="T50" fmla="*/ 13 w 89"/>
                    <a:gd name="T51" fmla="*/ 36 h 38"/>
                    <a:gd name="T52" fmla="*/ 20 w 89"/>
                    <a:gd name="T53" fmla="*/ 37 h 38"/>
                    <a:gd name="T54" fmla="*/ 30 w 89"/>
                    <a:gd name="T55" fmla="*/ 37 h 38"/>
                    <a:gd name="T56" fmla="*/ 42 w 89"/>
                    <a:gd name="T57" fmla="*/ 38 h 38"/>
                    <a:gd name="T58" fmla="*/ 54 w 89"/>
                    <a:gd name="T59" fmla="*/ 38 h 38"/>
                    <a:gd name="T60" fmla="*/ 65 w 89"/>
                    <a:gd name="T61" fmla="*/ 38 h 38"/>
                    <a:gd name="T62" fmla="*/ 75 w 89"/>
                    <a:gd name="T63" fmla="*/ 37 h 38"/>
                    <a:gd name="T64" fmla="*/ 81 w 89"/>
                    <a:gd name="T65" fmla="*/ 36 h 38"/>
                    <a:gd name="T66" fmla="*/ 84 w 89"/>
                    <a:gd name="T67" fmla="*/ 35 h 38"/>
                    <a:gd name="T68" fmla="*/ 87 w 89"/>
                    <a:gd name="T69" fmla="*/ 32 h 38"/>
                    <a:gd name="T70" fmla="*/ 88 w 89"/>
                    <a:gd name="T71" fmla="*/ 30 h 38"/>
                    <a:gd name="T72" fmla="*/ 89 w 89"/>
                    <a:gd name="T73" fmla="*/ 28 h 38"/>
                    <a:gd name="T74" fmla="*/ 89 w 89"/>
                    <a:gd name="T75" fmla="*/ 23 h 38"/>
                    <a:gd name="T76" fmla="*/ 88 w 89"/>
                    <a:gd name="T77" fmla="*/ 15 h 38"/>
                    <a:gd name="T78" fmla="*/ 87 w 89"/>
                    <a:gd name="T79" fmla="*/ 8 h 38"/>
                    <a:gd name="T80" fmla="*/ 87 w 89"/>
                    <a:gd name="T81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5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2" y="31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5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1" name="Freeform 560"/>
                <p:cNvSpPr>
                  <a:spLocks/>
                </p:cNvSpPr>
                <p:nvPr/>
              </p:nvSpPr>
              <p:spPr bwMode="auto">
                <a:xfrm>
                  <a:off x="3315" y="3191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7 w 89"/>
                    <a:gd name="T3" fmla="*/ 4 h 38"/>
                    <a:gd name="T4" fmla="*/ 85 w 89"/>
                    <a:gd name="T5" fmla="*/ 2 h 38"/>
                    <a:gd name="T6" fmla="*/ 84 w 89"/>
                    <a:gd name="T7" fmla="*/ 0 h 38"/>
                    <a:gd name="T8" fmla="*/ 81 w 89"/>
                    <a:gd name="T9" fmla="*/ 0 h 38"/>
                    <a:gd name="T10" fmla="*/ 76 w 89"/>
                    <a:gd name="T11" fmla="*/ 1 h 38"/>
                    <a:gd name="T12" fmla="*/ 76 w 89"/>
                    <a:gd name="T13" fmla="*/ 1 h 38"/>
                    <a:gd name="T14" fmla="*/ 68 w 89"/>
                    <a:gd name="T15" fmla="*/ 2 h 38"/>
                    <a:gd name="T16" fmla="*/ 58 w 89"/>
                    <a:gd name="T17" fmla="*/ 3 h 38"/>
                    <a:gd name="T18" fmla="*/ 48 w 89"/>
                    <a:gd name="T19" fmla="*/ 3 h 38"/>
                    <a:gd name="T20" fmla="*/ 37 w 89"/>
                    <a:gd name="T21" fmla="*/ 2 h 38"/>
                    <a:gd name="T22" fmla="*/ 27 w 89"/>
                    <a:gd name="T23" fmla="*/ 2 h 38"/>
                    <a:gd name="T24" fmla="*/ 18 w 89"/>
                    <a:gd name="T25" fmla="*/ 2 h 38"/>
                    <a:gd name="T26" fmla="*/ 13 w 89"/>
                    <a:gd name="T27" fmla="*/ 1 h 38"/>
                    <a:gd name="T28" fmla="*/ 9 w 89"/>
                    <a:gd name="T29" fmla="*/ 1 h 38"/>
                    <a:gd name="T30" fmla="*/ 9 w 89"/>
                    <a:gd name="T31" fmla="*/ 1 h 38"/>
                    <a:gd name="T32" fmla="*/ 7 w 89"/>
                    <a:gd name="T33" fmla="*/ 1 h 38"/>
                    <a:gd name="T34" fmla="*/ 4 w 89"/>
                    <a:gd name="T35" fmla="*/ 0 h 38"/>
                    <a:gd name="T36" fmla="*/ 2 w 89"/>
                    <a:gd name="T37" fmla="*/ 0 h 38"/>
                    <a:gd name="T38" fmla="*/ 1 w 89"/>
                    <a:gd name="T39" fmla="*/ 2 h 38"/>
                    <a:gd name="T40" fmla="*/ 1 w 89"/>
                    <a:gd name="T41" fmla="*/ 2 h 38"/>
                    <a:gd name="T42" fmla="*/ 0 w 89"/>
                    <a:gd name="T43" fmla="*/ 10 h 38"/>
                    <a:gd name="T44" fmla="*/ 0 w 89"/>
                    <a:gd name="T45" fmla="*/ 17 h 38"/>
                    <a:gd name="T46" fmla="*/ 0 w 89"/>
                    <a:gd name="T47" fmla="*/ 24 h 38"/>
                    <a:gd name="T48" fmla="*/ 1 w 89"/>
                    <a:gd name="T49" fmla="*/ 29 h 38"/>
                    <a:gd name="T50" fmla="*/ 1 w 89"/>
                    <a:gd name="T51" fmla="*/ 29 h 38"/>
                    <a:gd name="T52" fmla="*/ 2 w 89"/>
                    <a:gd name="T53" fmla="*/ 31 h 38"/>
                    <a:gd name="T54" fmla="*/ 3 w 89"/>
                    <a:gd name="T55" fmla="*/ 34 h 38"/>
                    <a:gd name="T56" fmla="*/ 4 w 89"/>
                    <a:gd name="T57" fmla="*/ 35 h 38"/>
                    <a:gd name="T58" fmla="*/ 8 w 89"/>
                    <a:gd name="T59" fmla="*/ 36 h 38"/>
                    <a:gd name="T60" fmla="*/ 8 w 89"/>
                    <a:gd name="T61" fmla="*/ 36 h 38"/>
                    <a:gd name="T62" fmla="*/ 13 w 89"/>
                    <a:gd name="T63" fmla="*/ 36 h 38"/>
                    <a:gd name="T64" fmla="*/ 20 w 89"/>
                    <a:gd name="T65" fmla="*/ 37 h 38"/>
                    <a:gd name="T66" fmla="*/ 30 w 89"/>
                    <a:gd name="T67" fmla="*/ 37 h 38"/>
                    <a:gd name="T68" fmla="*/ 42 w 89"/>
                    <a:gd name="T69" fmla="*/ 38 h 38"/>
                    <a:gd name="T70" fmla="*/ 54 w 89"/>
                    <a:gd name="T71" fmla="*/ 38 h 38"/>
                    <a:gd name="T72" fmla="*/ 65 w 89"/>
                    <a:gd name="T73" fmla="*/ 38 h 38"/>
                    <a:gd name="T74" fmla="*/ 75 w 89"/>
                    <a:gd name="T75" fmla="*/ 37 h 38"/>
                    <a:gd name="T76" fmla="*/ 81 w 89"/>
                    <a:gd name="T77" fmla="*/ 36 h 38"/>
                    <a:gd name="T78" fmla="*/ 81 w 89"/>
                    <a:gd name="T79" fmla="*/ 36 h 38"/>
                    <a:gd name="T80" fmla="*/ 84 w 89"/>
                    <a:gd name="T81" fmla="*/ 35 h 38"/>
                    <a:gd name="T82" fmla="*/ 87 w 89"/>
                    <a:gd name="T83" fmla="*/ 32 h 38"/>
                    <a:gd name="T84" fmla="*/ 88 w 89"/>
                    <a:gd name="T85" fmla="*/ 30 h 38"/>
                    <a:gd name="T86" fmla="*/ 89 w 89"/>
                    <a:gd name="T87" fmla="*/ 28 h 38"/>
                    <a:gd name="T88" fmla="*/ 89 w 89"/>
                    <a:gd name="T89" fmla="*/ 28 h 38"/>
                    <a:gd name="T90" fmla="*/ 89 w 89"/>
                    <a:gd name="T91" fmla="*/ 23 h 38"/>
                    <a:gd name="T92" fmla="*/ 88 w 89"/>
                    <a:gd name="T93" fmla="*/ 15 h 38"/>
                    <a:gd name="T94" fmla="*/ 87 w 89"/>
                    <a:gd name="T95" fmla="*/ 8 h 38"/>
                    <a:gd name="T96" fmla="*/ 87 w 89"/>
                    <a:gd name="T97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5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37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2" y="31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5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4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2" name="Freeform 561"/>
                <p:cNvSpPr>
                  <a:spLocks/>
                </p:cNvSpPr>
                <p:nvPr/>
              </p:nvSpPr>
              <p:spPr bwMode="auto">
                <a:xfrm>
                  <a:off x="3200" y="3191"/>
                  <a:ext cx="88" cy="38"/>
                </a:xfrm>
                <a:custGeom>
                  <a:avLst/>
                  <a:gdLst>
                    <a:gd name="T0" fmla="*/ 87 w 88"/>
                    <a:gd name="T1" fmla="*/ 4 h 38"/>
                    <a:gd name="T2" fmla="*/ 85 w 88"/>
                    <a:gd name="T3" fmla="*/ 2 h 38"/>
                    <a:gd name="T4" fmla="*/ 83 w 88"/>
                    <a:gd name="T5" fmla="*/ 0 h 38"/>
                    <a:gd name="T6" fmla="*/ 79 w 88"/>
                    <a:gd name="T7" fmla="*/ 0 h 38"/>
                    <a:gd name="T8" fmla="*/ 75 w 88"/>
                    <a:gd name="T9" fmla="*/ 1 h 38"/>
                    <a:gd name="T10" fmla="*/ 67 w 88"/>
                    <a:gd name="T11" fmla="*/ 2 h 38"/>
                    <a:gd name="T12" fmla="*/ 57 w 88"/>
                    <a:gd name="T13" fmla="*/ 3 h 38"/>
                    <a:gd name="T14" fmla="*/ 47 w 88"/>
                    <a:gd name="T15" fmla="*/ 3 h 38"/>
                    <a:gd name="T16" fmla="*/ 36 w 88"/>
                    <a:gd name="T17" fmla="*/ 2 h 38"/>
                    <a:gd name="T18" fmla="*/ 27 w 88"/>
                    <a:gd name="T19" fmla="*/ 2 h 38"/>
                    <a:gd name="T20" fmla="*/ 18 w 88"/>
                    <a:gd name="T21" fmla="*/ 2 h 38"/>
                    <a:gd name="T22" fmla="*/ 13 w 88"/>
                    <a:gd name="T23" fmla="*/ 1 h 38"/>
                    <a:gd name="T24" fmla="*/ 9 w 88"/>
                    <a:gd name="T25" fmla="*/ 1 h 38"/>
                    <a:gd name="T26" fmla="*/ 7 w 88"/>
                    <a:gd name="T27" fmla="*/ 1 h 38"/>
                    <a:gd name="T28" fmla="*/ 3 w 88"/>
                    <a:gd name="T29" fmla="*/ 0 h 38"/>
                    <a:gd name="T30" fmla="*/ 1 w 88"/>
                    <a:gd name="T31" fmla="*/ 1 h 38"/>
                    <a:gd name="T32" fmla="*/ 0 w 88"/>
                    <a:gd name="T33" fmla="*/ 3 h 38"/>
                    <a:gd name="T34" fmla="*/ 0 w 88"/>
                    <a:gd name="T35" fmla="*/ 10 h 38"/>
                    <a:gd name="T36" fmla="*/ 0 w 88"/>
                    <a:gd name="T37" fmla="*/ 17 h 38"/>
                    <a:gd name="T38" fmla="*/ 0 w 88"/>
                    <a:gd name="T39" fmla="*/ 24 h 38"/>
                    <a:gd name="T40" fmla="*/ 0 w 88"/>
                    <a:gd name="T41" fmla="*/ 29 h 38"/>
                    <a:gd name="T42" fmla="*/ 1 w 88"/>
                    <a:gd name="T43" fmla="*/ 31 h 38"/>
                    <a:gd name="T44" fmla="*/ 2 w 88"/>
                    <a:gd name="T45" fmla="*/ 34 h 38"/>
                    <a:gd name="T46" fmla="*/ 3 w 88"/>
                    <a:gd name="T47" fmla="*/ 35 h 38"/>
                    <a:gd name="T48" fmla="*/ 7 w 88"/>
                    <a:gd name="T49" fmla="*/ 36 h 38"/>
                    <a:gd name="T50" fmla="*/ 11 w 88"/>
                    <a:gd name="T51" fmla="*/ 36 h 38"/>
                    <a:gd name="T52" fmla="*/ 20 w 88"/>
                    <a:gd name="T53" fmla="*/ 37 h 38"/>
                    <a:gd name="T54" fmla="*/ 30 w 88"/>
                    <a:gd name="T55" fmla="*/ 37 h 38"/>
                    <a:gd name="T56" fmla="*/ 42 w 88"/>
                    <a:gd name="T57" fmla="*/ 38 h 38"/>
                    <a:gd name="T58" fmla="*/ 54 w 88"/>
                    <a:gd name="T59" fmla="*/ 38 h 38"/>
                    <a:gd name="T60" fmla="*/ 64 w 88"/>
                    <a:gd name="T61" fmla="*/ 38 h 38"/>
                    <a:gd name="T62" fmla="*/ 74 w 88"/>
                    <a:gd name="T63" fmla="*/ 37 h 38"/>
                    <a:gd name="T64" fmla="*/ 79 w 88"/>
                    <a:gd name="T65" fmla="*/ 36 h 38"/>
                    <a:gd name="T66" fmla="*/ 83 w 88"/>
                    <a:gd name="T67" fmla="*/ 35 h 38"/>
                    <a:gd name="T68" fmla="*/ 85 w 88"/>
                    <a:gd name="T69" fmla="*/ 34 h 38"/>
                    <a:gd name="T70" fmla="*/ 88 w 88"/>
                    <a:gd name="T71" fmla="*/ 31 h 38"/>
                    <a:gd name="T72" fmla="*/ 88 w 88"/>
                    <a:gd name="T73" fmla="*/ 28 h 38"/>
                    <a:gd name="T74" fmla="*/ 88 w 88"/>
                    <a:gd name="T75" fmla="*/ 23 h 38"/>
                    <a:gd name="T76" fmla="*/ 88 w 88"/>
                    <a:gd name="T77" fmla="*/ 15 h 38"/>
                    <a:gd name="T78" fmla="*/ 87 w 88"/>
                    <a:gd name="T79" fmla="*/ 8 h 38"/>
                    <a:gd name="T80" fmla="*/ 87 w 88"/>
                    <a:gd name="T81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8">
                      <a:moveTo>
                        <a:pt x="87" y="4"/>
                      </a:moveTo>
                      <a:lnTo>
                        <a:pt x="85" y="2"/>
                      </a:lnTo>
                      <a:lnTo>
                        <a:pt x="83" y="0"/>
                      </a:lnTo>
                      <a:lnTo>
                        <a:pt x="79" y="0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4" y="38"/>
                      </a:lnTo>
                      <a:lnTo>
                        <a:pt x="74" y="37"/>
                      </a:lnTo>
                      <a:lnTo>
                        <a:pt x="79" y="36"/>
                      </a:lnTo>
                      <a:lnTo>
                        <a:pt x="83" y="35"/>
                      </a:lnTo>
                      <a:lnTo>
                        <a:pt x="85" y="34"/>
                      </a:lnTo>
                      <a:lnTo>
                        <a:pt x="88" y="31"/>
                      </a:lnTo>
                      <a:lnTo>
                        <a:pt x="88" y="28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3" name="Freeform 562"/>
                <p:cNvSpPr>
                  <a:spLocks/>
                </p:cNvSpPr>
                <p:nvPr/>
              </p:nvSpPr>
              <p:spPr bwMode="auto">
                <a:xfrm>
                  <a:off x="3200" y="3191"/>
                  <a:ext cx="88" cy="38"/>
                </a:xfrm>
                <a:custGeom>
                  <a:avLst/>
                  <a:gdLst>
                    <a:gd name="T0" fmla="*/ 87 w 88"/>
                    <a:gd name="T1" fmla="*/ 4 h 38"/>
                    <a:gd name="T2" fmla="*/ 87 w 88"/>
                    <a:gd name="T3" fmla="*/ 4 h 38"/>
                    <a:gd name="T4" fmla="*/ 85 w 88"/>
                    <a:gd name="T5" fmla="*/ 2 h 38"/>
                    <a:gd name="T6" fmla="*/ 83 w 88"/>
                    <a:gd name="T7" fmla="*/ 0 h 38"/>
                    <a:gd name="T8" fmla="*/ 79 w 88"/>
                    <a:gd name="T9" fmla="*/ 0 h 38"/>
                    <a:gd name="T10" fmla="*/ 75 w 88"/>
                    <a:gd name="T11" fmla="*/ 1 h 38"/>
                    <a:gd name="T12" fmla="*/ 75 w 88"/>
                    <a:gd name="T13" fmla="*/ 1 h 38"/>
                    <a:gd name="T14" fmla="*/ 67 w 88"/>
                    <a:gd name="T15" fmla="*/ 2 h 38"/>
                    <a:gd name="T16" fmla="*/ 57 w 88"/>
                    <a:gd name="T17" fmla="*/ 3 h 38"/>
                    <a:gd name="T18" fmla="*/ 47 w 88"/>
                    <a:gd name="T19" fmla="*/ 3 h 38"/>
                    <a:gd name="T20" fmla="*/ 36 w 88"/>
                    <a:gd name="T21" fmla="*/ 2 h 38"/>
                    <a:gd name="T22" fmla="*/ 27 w 88"/>
                    <a:gd name="T23" fmla="*/ 2 h 38"/>
                    <a:gd name="T24" fmla="*/ 18 w 88"/>
                    <a:gd name="T25" fmla="*/ 2 h 38"/>
                    <a:gd name="T26" fmla="*/ 13 w 88"/>
                    <a:gd name="T27" fmla="*/ 1 h 38"/>
                    <a:gd name="T28" fmla="*/ 9 w 88"/>
                    <a:gd name="T29" fmla="*/ 1 h 38"/>
                    <a:gd name="T30" fmla="*/ 9 w 88"/>
                    <a:gd name="T31" fmla="*/ 1 h 38"/>
                    <a:gd name="T32" fmla="*/ 7 w 88"/>
                    <a:gd name="T33" fmla="*/ 1 h 38"/>
                    <a:gd name="T34" fmla="*/ 3 w 88"/>
                    <a:gd name="T35" fmla="*/ 0 h 38"/>
                    <a:gd name="T36" fmla="*/ 1 w 88"/>
                    <a:gd name="T37" fmla="*/ 1 h 38"/>
                    <a:gd name="T38" fmla="*/ 0 w 88"/>
                    <a:gd name="T39" fmla="*/ 3 h 38"/>
                    <a:gd name="T40" fmla="*/ 0 w 88"/>
                    <a:gd name="T41" fmla="*/ 3 h 38"/>
                    <a:gd name="T42" fmla="*/ 0 w 88"/>
                    <a:gd name="T43" fmla="*/ 10 h 38"/>
                    <a:gd name="T44" fmla="*/ 0 w 88"/>
                    <a:gd name="T45" fmla="*/ 17 h 38"/>
                    <a:gd name="T46" fmla="*/ 0 w 88"/>
                    <a:gd name="T47" fmla="*/ 24 h 38"/>
                    <a:gd name="T48" fmla="*/ 0 w 88"/>
                    <a:gd name="T49" fmla="*/ 29 h 38"/>
                    <a:gd name="T50" fmla="*/ 0 w 88"/>
                    <a:gd name="T51" fmla="*/ 29 h 38"/>
                    <a:gd name="T52" fmla="*/ 1 w 88"/>
                    <a:gd name="T53" fmla="*/ 31 h 38"/>
                    <a:gd name="T54" fmla="*/ 2 w 88"/>
                    <a:gd name="T55" fmla="*/ 34 h 38"/>
                    <a:gd name="T56" fmla="*/ 3 w 88"/>
                    <a:gd name="T57" fmla="*/ 35 h 38"/>
                    <a:gd name="T58" fmla="*/ 7 w 88"/>
                    <a:gd name="T59" fmla="*/ 36 h 38"/>
                    <a:gd name="T60" fmla="*/ 7 w 88"/>
                    <a:gd name="T61" fmla="*/ 36 h 38"/>
                    <a:gd name="T62" fmla="*/ 11 w 88"/>
                    <a:gd name="T63" fmla="*/ 36 h 38"/>
                    <a:gd name="T64" fmla="*/ 20 w 88"/>
                    <a:gd name="T65" fmla="*/ 37 h 38"/>
                    <a:gd name="T66" fmla="*/ 30 w 88"/>
                    <a:gd name="T67" fmla="*/ 37 h 38"/>
                    <a:gd name="T68" fmla="*/ 42 w 88"/>
                    <a:gd name="T69" fmla="*/ 38 h 38"/>
                    <a:gd name="T70" fmla="*/ 54 w 88"/>
                    <a:gd name="T71" fmla="*/ 38 h 38"/>
                    <a:gd name="T72" fmla="*/ 64 w 88"/>
                    <a:gd name="T73" fmla="*/ 38 h 38"/>
                    <a:gd name="T74" fmla="*/ 74 w 88"/>
                    <a:gd name="T75" fmla="*/ 37 h 38"/>
                    <a:gd name="T76" fmla="*/ 79 w 88"/>
                    <a:gd name="T77" fmla="*/ 36 h 38"/>
                    <a:gd name="T78" fmla="*/ 79 w 88"/>
                    <a:gd name="T79" fmla="*/ 36 h 38"/>
                    <a:gd name="T80" fmla="*/ 83 w 88"/>
                    <a:gd name="T81" fmla="*/ 35 h 38"/>
                    <a:gd name="T82" fmla="*/ 85 w 88"/>
                    <a:gd name="T83" fmla="*/ 34 h 38"/>
                    <a:gd name="T84" fmla="*/ 88 w 88"/>
                    <a:gd name="T85" fmla="*/ 31 h 38"/>
                    <a:gd name="T86" fmla="*/ 88 w 88"/>
                    <a:gd name="T87" fmla="*/ 28 h 38"/>
                    <a:gd name="T88" fmla="*/ 88 w 88"/>
                    <a:gd name="T89" fmla="*/ 28 h 38"/>
                    <a:gd name="T90" fmla="*/ 88 w 88"/>
                    <a:gd name="T91" fmla="*/ 23 h 38"/>
                    <a:gd name="T92" fmla="*/ 88 w 88"/>
                    <a:gd name="T93" fmla="*/ 15 h 38"/>
                    <a:gd name="T94" fmla="*/ 87 w 88"/>
                    <a:gd name="T95" fmla="*/ 8 h 38"/>
                    <a:gd name="T96" fmla="*/ 87 w 88"/>
                    <a:gd name="T97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8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5" y="2"/>
                      </a:lnTo>
                      <a:lnTo>
                        <a:pt x="83" y="0"/>
                      </a:lnTo>
                      <a:lnTo>
                        <a:pt x="79" y="0"/>
                      </a:lnTo>
                      <a:lnTo>
                        <a:pt x="75" y="1"/>
                      </a:lnTo>
                      <a:lnTo>
                        <a:pt x="75" y="1"/>
                      </a:lnTo>
                      <a:lnTo>
                        <a:pt x="67" y="2"/>
                      </a:lnTo>
                      <a:lnTo>
                        <a:pt x="57" y="3"/>
                      </a:lnTo>
                      <a:lnTo>
                        <a:pt x="47" y="3"/>
                      </a:lnTo>
                      <a:lnTo>
                        <a:pt x="36" y="2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20" y="37"/>
                      </a:lnTo>
                      <a:lnTo>
                        <a:pt x="30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4" y="38"/>
                      </a:lnTo>
                      <a:lnTo>
                        <a:pt x="74" y="37"/>
                      </a:lnTo>
                      <a:lnTo>
                        <a:pt x="79" y="36"/>
                      </a:lnTo>
                      <a:lnTo>
                        <a:pt x="79" y="36"/>
                      </a:lnTo>
                      <a:lnTo>
                        <a:pt x="83" y="35"/>
                      </a:lnTo>
                      <a:lnTo>
                        <a:pt x="85" y="34"/>
                      </a:lnTo>
                      <a:lnTo>
                        <a:pt x="88" y="31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3"/>
                      </a:lnTo>
                      <a:lnTo>
                        <a:pt x="88" y="15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4" name="Freeform 563"/>
                <p:cNvSpPr>
                  <a:spLocks/>
                </p:cNvSpPr>
                <p:nvPr/>
              </p:nvSpPr>
              <p:spPr bwMode="auto">
                <a:xfrm>
                  <a:off x="3083" y="3191"/>
                  <a:ext cx="88" cy="38"/>
                </a:xfrm>
                <a:custGeom>
                  <a:avLst/>
                  <a:gdLst>
                    <a:gd name="T0" fmla="*/ 86 w 88"/>
                    <a:gd name="T1" fmla="*/ 4 h 38"/>
                    <a:gd name="T2" fmla="*/ 86 w 88"/>
                    <a:gd name="T3" fmla="*/ 2 h 38"/>
                    <a:gd name="T4" fmla="*/ 84 w 88"/>
                    <a:gd name="T5" fmla="*/ 0 h 38"/>
                    <a:gd name="T6" fmla="*/ 81 w 88"/>
                    <a:gd name="T7" fmla="*/ 0 h 38"/>
                    <a:gd name="T8" fmla="*/ 77 w 88"/>
                    <a:gd name="T9" fmla="*/ 1 h 38"/>
                    <a:gd name="T10" fmla="*/ 69 w 88"/>
                    <a:gd name="T11" fmla="*/ 2 h 38"/>
                    <a:gd name="T12" fmla="*/ 59 w 88"/>
                    <a:gd name="T13" fmla="*/ 3 h 38"/>
                    <a:gd name="T14" fmla="*/ 49 w 88"/>
                    <a:gd name="T15" fmla="*/ 3 h 38"/>
                    <a:gd name="T16" fmla="*/ 38 w 88"/>
                    <a:gd name="T17" fmla="*/ 2 h 38"/>
                    <a:gd name="T18" fmla="*/ 27 w 88"/>
                    <a:gd name="T19" fmla="*/ 2 h 38"/>
                    <a:gd name="T20" fmla="*/ 19 w 88"/>
                    <a:gd name="T21" fmla="*/ 2 h 38"/>
                    <a:gd name="T22" fmla="*/ 13 w 88"/>
                    <a:gd name="T23" fmla="*/ 1 h 38"/>
                    <a:gd name="T24" fmla="*/ 10 w 88"/>
                    <a:gd name="T25" fmla="*/ 1 h 38"/>
                    <a:gd name="T26" fmla="*/ 7 w 88"/>
                    <a:gd name="T27" fmla="*/ 1 h 38"/>
                    <a:gd name="T28" fmla="*/ 5 w 88"/>
                    <a:gd name="T29" fmla="*/ 0 h 38"/>
                    <a:gd name="T30" fmla="*/ 3 w 88"/>
                    <a:gd name="T31" fmla="*/ 1 h 38"/>
                    <a:gd name="T32" fmla="*/ 2 w 88"/>
                    <a:gd name="T33" fmla="*/ 3 h 38"/>
                    <a:gd name="T34" fmla="*/ 0 w 88"/>
                    <a:gd name="T35" fmla="*/ 10 h 38"/>
                    <a:gd name="T36" fmla="*/ 0 w 88"/>
                    <a:gd name="T37" fmla="*/ 17 h 38"/>
                    <a:gd name="T38" fmla="*/ 0 w 88"/>
                    <a:gd name="T39" fmla="*/ 24 h 38"/>
                    <a:gd name="T40" fmla="*/ 2 w 88"/>
                    <a:gd name="T41" fmla="*/ 29 h 38"/>
                    <a:gd name="T42" fmla="*/ 3 w 88"/>
                    <a:gd name="T43" fmla="*/ 31 h 38"/>
                    <a:gd name="T44" fmla="*/ 4 w 88"/>
                    <a:gd name="T45" fmla="*/ 34 h 38"/>
                    <a:gd name="T46" fmla="*/ 5 w 88"/>
                    <a:gd name="T47" fmla="*/ 35 h 38"/>
                    <a:gd name="T48" fmla="*/ 9 w 88"/>
                    <a:gd name="T49" fmla="*/ 36 h 38"/>
                    <a:gd name="T50" fmla="*/ 13 w 88"/>
                    <a:gd name="T51" fmla="*/ 36 h 38"/>
                    <a:gd name="T52" fmla="*/ 20 w 88"/>
                    <a:gd name="T53" fmla="*/ 37 h 38"/>
                    <a:gd name="T54" fmla="*/ 31 w 88"/>
                    <a:gd name="T55" fmla="*/ 37 h 38"/>
                    <a:gd name="T56" fmla="*/ 43 w 88"/>
                    <a:gd name="T57" fmla="*/ 38 h 38"/>
                    <a:gd name="T58" fmla="*/ 54 w 88"/>
                    <a:gd name="T59" fmla="*/ 38 h 38"/>
                    <a:gd name="T60" fmla="*/ 65 w 88"/>
                    <a:gd name="T61" fmla="*/ 38 h 38"/>
                    <a:gd name="T62" fmla="*/ 74 w 88"/>
                    <a:gd name="T63" fmla="*/ 37 h 38"/>
                    <a:gd name="T64" fmla="*/ 80 w 88"/>
                    <a:gd name="T65" fmla="*/ 36 h 38"/>
                    <a:gd name="T66" fmla="*/ 84 w 88"/>
                    <a:gd name="T67" fmla="*/ 35 h 38"/>
                    <a:gd name="T68" fmla="*/ 86 w 88"/>
                    <a:gd name="T69" fmla="*/ 34 h 38"/>
                    <a:gd name="T70" fmla="*/ 87 w 88"/>
                    <a:gd name="T71" fmla="*/ 31 h 38"/>
                    <a:gd name="T72" fmla="*/ 88 w 88"/>
                    <a:gd name="T73" fmla="*/ 28 h 38"/>
                    <a:gd name="T74" fmla="*/ 88 w 88"/>
                    <a:gd name="T75" fmla="*/ 23 h 38"/>
                    <a:gd name="T76" fmla="*/ 87 w 88"/>
                    <a:gd name="T77" fmla="*/ 15 h 38"/>
                    <a:gd name="T78" fmla="*/ 86 w 88"/>
                    <a:gd name="T79" fmla="*/ 8 h 38"/>
                    <a:gd name="T80" fmla="*/ 86 w 88"/>
                    <a:gd name="T81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8">
                      <a:moveTo>
                        <a:pt x="86" y="4"/>
                      </a:move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7" y="1"/>
                      </a:lnTo>
                      <a:lnTo>
                        <a:pt x="69" y="2"/>
                      </a:lnTo>
                      <a:lnTo>
                        <a:pt x="59" y="3"/>
                      </a:lnTo>
                      <a:lnTo>
                        <a:pt x="49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2" y="29"/>
                      </a:lnTo>
                      <a:lnTo>
                        <a:pt x="3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9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3" y="38"/>
                      </a:lnTo>
                      <a:lnTo>
                        <a:pt x="54" y="38"/>
                      </a:lnTo>
                      <a:lnTo>
                        <a:pt x="65" y="38"/>
                      </a:lnTo>
                      <a:lnTo>
                        <a:pt x="74" y="37"/>
                      </a:lnTo>
                      <a:lnTo>
                        <a:pt x="80" y="36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7" y="31"/>
                      </a:lnTo>
                      <a:lnTo>
                        <a:pt x="88" y="28"/>
                      </a:lnTo>
                      <a:lnTo>
                        <a:pt x="88" y="23"/>
                      </a:lnTo>
                      <a:lnTo>
                        <a:pt x="87" y="15"/>
                      </a:lnTo>
                      <a:lnTo>
                        <a:pt x="86" y="8"/>
                      </a:lnTo>
                      <a:lnTo>
                        <a:pt x="86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5" name="Freeform 564"/>
                <p:cNvSpPr>
                  <a:spLocks/>
                </p:cNvSpPr>
                <p:nvPr/>
              </p:nvSpPr>
              <p:spPr bwMode="auto">
                <a:xfrm>
                  <a:off x="3083" y="3191"/>
                  <a:ext cx="88" cy="38"/>
                </a:xfrm>
                <a:custGeom>
                  <a:avLst/>
                  <a:gdLst>
                    <a:gd name="T0" fmla="*/ 86 w 88"/>
                    <a:gd name="T1" fmla="*/ 4 h 38"/>
                    <a:gd name="T2" fmla="*/ 86 w 88"/>
                    <a:gd name="T3" fmla="*/ 4 h 38"/>
                    <a:gd name="T4" fmla="*/ 86 w 88"/>
                    <a:gd name="T5" fmla="*/ 2 h 38"/>
                    <a:gd name="T6" fmla="*/ 84 w 88"/>
                    <a:gd name="T7" fmla="*/ 0 h 38"/>
                    <a:gd name="T8" fmla="*/ 81 w 88"/>
                    <a:gd name="T9" fmla="*/ 0 h 38"/>
                    <a:gd name="T10" fmla="*/ 77 w 88"/>
                    <a:gd name="T11" fmla="*/ 1 h 38"/>
                    <a:gd name="T12" fmla="*/ 77 w 88"/>
                    <a:gd name="T13" fmla="*/ 1 h 38"/>
                    <a:gd name="T14" fmla="*/ 69 w 88"/>
                    <a:gd name="T15" fmla="*/ 2 h 38"/>
                    <a:gd name="T16" fmla="*/ 59 w 88"/>
                    <a:gd name="T17" fmla="*/ 3 h 38"/>
                    <a:gd name="T18" fmla="*/ 49 w 88"/>
                    <a:gd name="T19" fmla="*/ 3 h 38"/>
                    <a:gd name="T20" fmla="*/ 38 w 88"/>
                    <a:gd name="T21" fmla="*/ 2 h 38"/>
                    <a:gd name="T22" fmla="*/ 27 w 88"/>
                    <a:gd name="T23" fmla="*/ 2 h 38"/>
                    <a:gd name="T24" fmla="*/ 19 w 88"/>
                    <a:gd name="T25" fmla="*/ 2 h 38"/>
                    <a:gd name="T26" fmla="*/ 13 w 88"/>
                    <a:gd name="T27" fmla="*/ 1 h 38"/>
                    <a:gd name="T28" fmla="*/ 10 w 88"/>
                    <a:gd name="T29" fmla="*/ 1 h 38"/>
                    <a:gd name="T30" fmla="*/ 10 w 88"/>
                    <a:gd name="T31" fmla="*/ 1 h 38"/>
                    <a:gd name="T32" fmla="*/ 7 w 88"/>
                    <a:gd name="T33" fmla="*/ 1 h 38"/>
                    <a:gd name="T34" fmla="*/ 5 w 88"/>
                    <a:gd name="T35" fmla="*/ 0 h 38"/>
                    <a:gd name="T36" fmla="*/ 3 w 88"/>
                    <a:gd name="T37" fmla="*/ 1 h 38"/>
                    <a:gd name="T38" fmla="*/ 2 w 88"/>
                    <a:gd name="T39" fmla="*/ 3 h 38"/>
                    <a:gd name="T40" fmla="*/ 2 w 88"/>
                    <a:gd name="T41" fmla="*/ 3 h 38"/>
                    <a:gd name="T42" fmla="*/ 0 w 88"/>
                    <a:gd name="T43" fmla="*/ 10 h 38"/>
                    <a:gd name="T44" fmla="*/ 0 w 88"/>
                    <a:gd name="T45" fmla="*/ 17 h 38"/>
                    <a:gd name="T46" fmla="*/ 0 w 88"/>
                    <a:gd name="T47" fmla="*/ 24 h 38"/>
                    <a:gd name="T48" fmla="*/ 2 w 88"/>
                    <a:gd name="T49" fmla="*/ 29 h 38"/>
                    <a:gd name="T50" fmla="*/ 2 w 88"/>
                    <a:gd name="T51" fmla="*/ 29 h 38"/>
                    <a:gd name="T52" fmla="*/ 3 w 88"/>
                    <a:gd name="T53" fmla="*/ 31 h 38"/>
                    <a:gd name="T54" fmla="*/ 4 w 88"/>
                    <a:gd name="T55" fmla="*/ 34 h 38"/>
                    <a:gd name="T56" fmla="*/ 5 w 88"/>
                    <a:gd name="T57" fmla="*/ 35 h 38"/>
                    <a:gd name="T58" fmla="*/ 9 w 88"/>
                    <a:gd name="T59" fmla="*/ 36 h 38"/>
                    <a:gd name="T60" fmla="*/ 9 w 88"/>
                    <a:gd name="T61" fmla="*/ 36 h 38"/>
                    <a:gd name="T62" fmla="*/ 13 w 88"/>
                    <a:gd name="T63" fmla="*/ 36 h 38"/>
                    <a:gd name="T64" fmla="*/ 20 w 88"/>
                    <a:gd name="T65" fmla="*/ 37 h 38"/>
                    <a:gd name="T66" fmla="*/ 31 w 88"/>
                    <a:gd name="T67" fmla="*/ 37 h 38"/>
                    <a:gd name="T68" fmla="*/ 43 w 88"/>
                    <a:gd name="T69" fmla="*/ 38 h 38"/>
                    <a:gd name="T70" fmla="*/ 54 w 88"/>
                    <a:gd name="T71" fmla="*/ 38 h 38"/>
                    <a:gd name="T72" fmla="*/ 65 w 88"/>
                    <a:gd name="T73" fmla="*/ 38 h 38"/>
                    <a:gd name="T74" fmla="*/ 74 w 88"/>
                    <a:gd name="T75" fmla="*/ 37 h 38"/>
                    <a:gd name="T76" fmla="*/ 80 w 88"/>
                    <a:gd name="T77" fmla="*/ 36 h 38"/>
                    <a:gd name="T78" fmla="*/ 80 w 88"/>
                    <a:gd name="T79" fmla="*/ 36 h 38"/>
                    <a:gd name="T80" fmla="*/ 84 w 88"/>
                    <a:gd name="T81" fmla="*/ 35 h 38"/>
                    <a:gd name="T82" fmla="*/ 86 w 88"/>
                    <a:gd name="T83" fmla="*/ 34 h 38"/>
                    <a:gd name="T84" fmla="*/ 87 w 88"/>
                    <a:gd name="T85" fmla="*/ 31 h 38"/>
                    <a:gd name="T86" fmla="*/ 88 w 88"/>
                    <a:gd name="T87" fmla="*/ 28 h 38"/>
                    <a:gd name="T88" fmla="*/ 88 w 88"/>
                    <a:gd name="T89" fmla="*/ 28 h 38"/>
                    <a:gd name="T90" fmla="*/ 88 w 88"/>
                    <a:gd name="T91" fmla="*/ 23 h 38"/>
                    <a:gd name="T92" fmla="*/ 87 w 88"/>
                    <a:gd name="T93" fmla="*/ 15 h 38"/>
                    <a:gd name="T94" fmla="*/ 86 w 88"/>
                    <a:gd name="T95" fmla="*/ 8 h 38"/>
                    <a:gd name="T96" fmla="*/ 86 w 88"/>
                    <a:gd name="T97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8">
                      <a:moveTo>
                        <a:pt x="86" y="4"/>
                      </a:moveTo>
                      <a:lnTo>
                        <a:pt x="86" y="4"/>
                      </a:lnTo>
                      <a:lnTo>
                        <a:pt x="86" y="2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7" y="1"/>
                      </a:lnTo>
                      <a:lnTo>
                        <a:pt x="77" y="1"/>
                      </a:lnTo>
                      <a:lnTo>
                        <a:pt x="69" y="2"/>
                      </a:lnTo>
                      <a:lnTo>
                        <a:pt x="59" y="3"/>
                      </a:lnTo>
                      <a:lnTo>
                        <a:pt x="49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2" y="29"/>
                      </a:lnTo>
                      <a:lnTo>
                        <a:pt x="2" y="29"/>
                      </a:lnTo>
                      <a:lnTo>
                        <a:pt x="3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9" y="36"/>
                      </a:lnTo>
                      <a:lnTo>
                        <a:pt x="9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3" y="38"/>
                      </a:lnTo>
                      <a:lnTo>
                        <a:pt x="54" y="38"/>
                      </a:lnTo>
                      <a:lnTo>
                        <a:pt x="65" y="38"/>
                      </a:lnTo>
                      <a:lnTo>
                        <a:pt x="74" y="37"/>
                      </a:lnTo>
                      <a:lnTo>
                        <a:pt x="80" y="36"/>
                      </a:lnTo>
                      <a:lnTo>
                        <a:pt x="80" y="36"/>
                      </a:lnTo>
                      <a:lnTo>
                        <a:pt x="84" y="35"/>
                      </a:lnTo>
                      <a:lnTo>
                        <a:pt x="86" y="34"/>
                      </a:lnTo>
                      <a:lnTo>
                        <a:pt x="87" y="31"/>
                      </a:lnTo>
                      <a:lnTo>
                        <a:pt x="88" y="28"/>
                      </a:lnTo>
                      <a:lnTo>
                        <a:pt x="88" y="28"/>
                      </a:lnTo>
                      <a:lnTo>
                        <a:pt x="88" y="23"/>
                      </a:lnTo>
                      <a:lnTo>
                        <a:pt x="87" y="15"/>
                      </a:lnTo>
                      <a:lnTo>
                        <a:pt x="86" y="8"/>
                      </a:lnTo>
                      <a:lnTo>
                        <a:pt x="86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6" name="Freeform 565"/>
                <p:cNvSpPr>
                  <a:spLocks/>
                </p:cNvSpPr>
                <p:nvPr/>
              </p:nvSpPr>
              <p:spPr bwMode="auto">
                <a:xfrm>
                  <a:off x="4152" y="332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5 w 88"/>
                    <a:gd name="T3" fmla="*/ 4 h 40"/>
                    <a:gd name="T4" fmla="*/ 84 w 88"/>
                    <a:gd name="T5" fmla="*/ 1 h 40"/>
                    <a:gd name="T6" fmla="*/ 81 w 88"/>
                    <a:gd name="T7" fmla="*/ 1 h 40"/>
                    <a:gd name="T8" fmla="*/ 76 w 88"/>
                    <a:gd name="T9" fmla="*/ 3 h 40"/>
                    <a:gd name="T10" fmla="*/ 68 w 88"/>
                    <a:gd name="T11" fmla="*/ 4 h 40"/>
                    <a:gd name="T12" fmla="*/ 58 w 88"/>
                    <a:gd name="T13" fmla="*/ 5 h 40"/>
                    <a:gd name="T14" fmla="*/ 48 w 88"/>
                    <a:gd name="T15" fmla="*/ 4 h 40"/>
                    <a:gd name="T16" fmla="*/ 37 w 88"/>
                    <a:gd name="T17" fmla="*/ 4 h 40"/>
                    <a:gd name="T18" fmla="*/ 27 w 88"/>
                    <a:gd name="T19" fmla="*/ 3 h 40"/>
                    <a:gd name="T20" fmla="*/ 19 w 88"/>
                    <a:gd name="T21" fmla="*/ 3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3 w 88"/>
                    <a:gd name="T29" fmla="*/ 0 h 40"/>
                    <a:gd name="T30" fmla="*/ 2 w 88"/>
                    <a:gd name="T31" fmla="*/ 0 h 40"/>
                    <a:gd name="T32" fmla="*/ 1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8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3 w 88"/>
                    <a:gd name="T47" fmla="*/ 35 h 40"/>
                    <a:gd name="T48" fmla="*/ 7 w 88"/>
                    <a:gd name="T49" fmla="*/ 37 h 40"/>
                    <a:gd name="T50" fmla="*/ 11 w 88"/>
                    <a:gd name="T51" fmla="*/ 37 h 40"/>
                    <a:gd name="T52" fmla="*/ 20 w 88"/>
                    <a:gd name="T53" fmla="*/ 38 h 40"/>
                    <a:gd name="T54" fmla="*/ 30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4 w 88"/>
                    <a:gd name="T61" fmla="*/ 40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7 h 40"/>
                    <a:gd name="T68" fmla="*/ 85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7 h 40"/>
                    <a:gd name="T78" fmla="*/ 87 w 88"/>
                    <a:gd name="T79" fmla="*/ 10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5" y="4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7" name="Freeform 566"/>
                <p:cNvSpPr>
                  <a:spLocks/>
                </p:cNvSpPr>
                <p:nvPr/>
              </p:nvSpPr>
              <p:spPr bwMode="auto">
                <a:xfrm>
                  <a:off x="4152" y="332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5 w 88"/>
                    <a:gd name="T5" fmla="*/ 4 h 40"/>
                    <a:gd name="T6" fmla="*/ 84 w 88"/>
                    <a:gd name="T7" fmla="*/ 1 h 40"/>
                    <a:gd name="T8" fmla="*/ 81 w 88"/>
                    <a:gd name="T9" fmla="*/ 1 h 40"/>
                    <a:gd name="T10" fmla="*/ 76 w 88"/>
                    <a:gd name="T11" fmla="*/ 3 h 40"/>
                    <a:gd name="T12" fmla="*/ 76 w 88"/>
                    <a:gd name="T13" fmla="*/ 3 h 40"/>
                    <a:gd name="T14" fmla="*/ 68 w 88"/>
                    <a:gd name="T15" fmla="*/ 4 h 40"/>
                    <a:gd name="T16" fmla="*/ 58 w 88"/>
                    <a:gd name="T17" fmla="*/ 5 h 40"/>
                    <a:gd name="T18" fmla="*/ 48 w 88"/>
                    <a:gd name="T19" fmla="*/ 4 h 40"/>
                    <a:gd name="T20" fmla="*/ 37 w 88"/>
                    <a:gd name="T21" fmla="*/ 4 h 40"/>
                    <a:gd name="T22" fmla="*/ 27 w 88"/>
                    <a:gd name="T23" fmla="*/ 3 h 40"/>
                    <a:gd name="T24" fmla="*/ 19 w 88"/>
                    <a:gd name="T25" fmla="*/ 3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3 w 88"/>
                    <a:gd name="T35" fmla="*/ 0 h 40"/>
                    <a:gd name="T36" fmla="*/ 2 w 88"/>
                    <a:gd name="T37" fmla="*/ 0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8 h 40"/>
                    <a:gd name="T50" fmla="*/ 0 w 88"/>
                    <a:gd name="T51" fmla="*/ 28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3 w 88"/>
                    <a:gd name="T57" fmla="*/ 35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1 w 88"/>
                    <a:gd name="T63" fmla="*/ 37 h 40"/>
                    <a:gd name="T64" fmla="*/ 20 w 88"/>
                    <a:gd name="T65" fmla="*/ 38 h 40"/>
                    <a:gd name="T66" fmla="*/ 30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4 w 88"/>
                    <a:gd name="T73" fmla="*/ 40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7 h 40"/>
                    <a:gd name="T82" fmla="*/ 85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7 h 40"/>
                    <a:gd name="T94" fmla="*/ 87 w 88"/>
                    <a:gd name="T95" fmla="*/ 10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5" y="4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3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8" name="Freeform 567"/>
                <p:cNvSpPr>
                  <a:spLocks/>
                </p:cNvSpPr>
                <p:nvPr/>
              </p:nvSpPr>
              <p:spPr bwMode="auto">
                <a:xfrm>
                  <a:off x="4273" y="3326"/>
                  <a:ext cx="89" cy="40"/>
                </a:xfrm>
                <a:custGeom>
                  <a:avLst/>
                  <a:gdLst>
                    <a:gd name="T0" fmla="*/ 88 w 89"/>
                    <a:gd name="T1" fmla="*/ 7 h 40"/>
                    <a:gd name="T2" fmla="*/ 87 w 89"/>
                    <a:gd name="T3" fmla="*/ 4 h 40"/>
                    <a:gd name="T4" fmla="*/ 84 w 89"/>
                    <a:gd name="T5" fmla="*/ 2 h 40"/>
                    <a:gd name="T6" fmla="*/ 81 w 89"/>
                    <a:gd name="T7" fmla="*/ 2 h 40"/>
                    <a:gd name="T8" fmla="*/ 76 w 89"/>
                    <a:gd name="T9" fmla="*/ 3 h 40"/>
                    <a:gd name="T10" fmla="*/ 68 w 89"/>
                    <a:gd name="T11" fmla="*/ 4 h 40"/>
                    <a:gd name="T12" fmla="*/ 58 w 89"/>
                    <a:gd name="T13" fmla="*/ 4 h 40"/>
                    <a:gd name="T14" fmla="*/ 48 w 89"/>
                    <a:gd name="T15" fmla="*/ 4 h 40"/>
                    <a:gd name="T16" fmla="*/ 37 w 89"/>
                    <a:gd name="T17" fmla="*/ 3 h 40"/>
                    <a:gd name="T18" fmla="*/ 28 w 89"/>
                    <a:gd name="T19" fmla="*/ 2 h 40"/>
                    <a:gd name="T20" fmla="*/ 20 w 89"/>
                    <a:gd name="T21" fmla="*/ 2 h 40"/>
                    <a:gd name="T22" fmla="*/ 14 w 89"/>
                    <a:gd name="T23" fmla="*/ 1 h 40"/>
                    <a:gd name="T24" fmla="*/ 10 w 89"/>
                    <a:gd name="T25" fmla="*/ 1 h 40"/>
                    <a:gd name="T26" fmla="*/ 7 w 89"/>
                    <a:gd name="T27" fmla="*/ 1 h 40"/>
                    <a:gd name="T28" fmla="*/ 4 w 89"/>
                    <a:gd name="T29" fmla="*/ 0 h 40"/>
                    <a:gd name="T30" fmla="*/ 2 w 89"/>
                    <a:gd name="T31" fmla="*/ 1 h 40"/>
                    <a:gd name="T32" fmla="*/ 1 w 89"/>
                    <a:gd name="T33" fmla="*/ 3 h 40"/>
                    <a:gd name="T34" fmla="*/ 0 w 89"/>
                    <a:gd name="T35" fmla="*/ 10 h 40"/>
                    <a:gd name="T36" fmla="*/ 0 w 89"/>
                    <a:gd name="T37" fmla="*/ 17 h 40"/>
                    <a:gd name="T38" fmla="*/ 0 w 89"/>
                    <a:gd name="T39" fmla="*/ 24 h 40"/>
                    <a:gd name="T40" fmla="*/ 1 w 89"/>
                    <a:gd name="T41" fmla="*/ 29 h 40"/>
                    <a:gd name="T42" fmla="*/ 1 w 89"/>
                    <a:gd name="T43" fmla="*/ 31 h 40"/>
                    <a:gd name="T44" fmla="*/ 2 w 89"/>
                    <a:gd name="T45" fmla="*/ 34 h 40"/>
                    <a:gd name="T46" fmla="*/ 4 w 89"/>
                    <a:gd name="T47" fmla="*/ 36 h 40"/>
                    <a:gd name="T48" fmla="*/ 8 w 89"/>
                    <a:gd name="T49" fmla="*/ 37 h 40"/>
                    <a:gd name="T50" fmla="*/ 13 w 89"/>
                    <a:gd name="T51" fmla="*/ 37 h 40"/>
                    <a:gd name="T52" fmla="*/ 20 w 89"/>
                    <a:gd name="T53" fmla="*/ 38 h 40"/>
                    <a:gd name="T54" fmla="*/ 30 w 89"/>
                    <a:gd name="T55" fmla="*/ 40 h 40"/>
                    <a:gd name="T56" fmla="*/ 42 w 89"/>
                    <a:gd name="T57" fmla="*/ 40 h 40"/>
                    <a:gd name="T58" fmla="*/ 54 w 89"/>
                    <a:gd name="T59" fmla="*/ 40 h 40"/>
                    <a:gd name="T60" fmla="*/ 64 w 89"/>
                    <a:gd name="T61" fmla="*/ 40 h 40"/>
                    <a:gd name="T62" fmla="*/ 74 w 89"/>
                    <a:gd name="T63" fmla="*/ 40 h 40"/>
                    <a:gd name="T64" fmla="*/ 80 w 89"/>
                    <a:gd name="T65" fmla="*/ 38 h 40"/>
                    <a:gd name="T66" fmla="*/ 83 w 89"/>
                    <a:gd name="T67" fmla="*/ 37 h 40"/>
                    <a:gd name="T68" fmla="*/ 87 w 89"/>
                    <a:gd name="T69" fmla="*/ 35 h 40"/>
                    <a:gd name="T70" fmla="*/ 88 w 89"/>
                    <a:gd name="T71" fmla="*/ 32 h 40"/>
                    <a:gd name="T72" fmla="*/ 89 w 89"/>
                    <a:gd name="T73" fmla="*/ 30 h 40"/>
                    <a:gd name="T74" fmla="*/ 89 w 89"/>
                    <a:gd name="T75" fmla="*/ 25 h 40"/>
                    <a:gd name="T76" fmla="*/ 89 w 89"/>
                    <a:gd name="T77" fmla="*/ 17 h 40"/>
                    <a:gd name="T78" fmla="*/ 88 w 89"/>
                    <a:gd name="T79" fmla="*/ 10 h 40"/>
                    <a:gd name="T80" fmla="*/ 88 w 89"/>
                    <a:gd name="T81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8" y="7"/>
                      </a:moveTo>
                      <a:lnTo>
                        <a:pt x="87" y="4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3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40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7" y="35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25"/>
                      </a:lnTo>
                      <a:lnTo>
                        <a:pt x="89" y="17"/>
                      </a:lnTo>
                      <a:lnTo>
                        <a:pt x="88" y="10"/>
                      </a:lnTo>
                      <a:lnTo>
                        <a:pt x="88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9" name="Freeform 568"/>
                <p:cNvSpPr>
                  <a:spLocks/>
                </p:cNvSpPr>
                <p:nvPr/>
              </p:nvSpPr>
              <p:spPr bwMode="auto">
                <a:xfrm>
                  <a:off x="4273" y="3326"/>
                  <a:ext cx="89" cy="40"/>
                </a:xfrm>
                <a:custGeom>
                  <a:avLst/>
                  <a:gdLst>
                    <a:gd name="T0" fmla="*/ 88 w 89"/>
                    <a:gd name="T1" fmla="*/ 7 h 40"/>
                    <a:gd name="T2" fmla="*/ 88 w 89"/>
                    <a:gd name="T3" fmla="*/ 7 h 40"/>
                    <a:gd name="T4" fmla="*/ 87 w 89"/>
                    <a:gd name="T5" fmla="*/ 4 h 40"/>
                    <a:gd name="T6" fmla="*/ 84 w 89"/>
                    <a:gd name="T7" fmla="*/ 2 h 40"/>
                    <a:gd name="T8" fmla="*/ 81 w 89"/>
                    <a:gd name="T9" fmla="*/ 2 h 40"/>
                    <a:gd name="T10" fmla="*/ 76 w 89"/>
                    <a:gd name="T11" fmla="*/ 3 h 40"/>
                    <a:gd name="T12" fmla="*/ 76 w 89"/>
                    <a:gd name="T13" fmla="*/ 3 h 40"/>
                    <a:gd name="T14" fmla="*/ 68 w 89"/>
                    <a:gd name="T15" fmla="*/ 4 h 40"/>
                    <a:gd name="T16" fmla="*/ 58 w 89"/>
                    <a:gd name="T17" fmla="*/ 4 h 40"/>
                    <a:gd name="T18" fmla="*/ 48 w 89"/>
                    <a:gd name="T19" fmla="*/ 4 h 40"/>
                    <a:gd name="T20" fmla="*/ 37 w 89"/>
                    <a:gd name="T21" fmla="*/ 3 h 40"/>
                    <a:gd name="T22" fmla="*/ 28 w 89"/>
                    <a:gd name="T23" fmla="*/ 2 h 40"/>
                    <a:gd name="T24" fmla="*/ 20 w 89"/>
                    <a:gd name="T25" fmla="*/ 2 h 40"/>
                    <a:gd name="T26" fmla="*/ 14 w 89"/>
                    <a:gd name="T27" fmla="*/ 1 h 40"/>
                    <a:gd name="T28" fmla="*/ 10 w 89"/>
                    <a:gd name="T29" fmla="*/ 1 h 40"/>
                    <a:gd name="T30" fmla="*/ 10 w 89"/>
                    <a:gd name="T31" fmla="*/ 1 h 40"/>
                    <a:gd name="T32" fmla="*/ 7 w 89"/>
                    <a:gd name="T33" fmla="*/ 1 h 40"/>
                    <a:gd name="T34" fmla="*/ 4 w 89"/>
                    <a:gd name="T35" fmla="*/ 0 h 40"/>
                    <a:gd name="T36" fmla="*/ 2 w 89"/>
                    <a:gd name="T37" fmla="*/ 1 h 40"/>
                    <a:gd name="T38" fmla="*/ 1 w 89"/>
                    <a:gd name="T39" fmla="*/ 3 h 40"/>
                    <a:gd name="T40" fmla="*/ 1 w 89"/>
                    <a:gd name="T41" fmla="*/ 3 h 40"/>
                    <a:gd name="T42" fmla="*/ 0 w 89"/>
                    <a:gd name="T43" fmla="*/ 10 h 40"/>
                    <a:gd name="T44" fmla="*/ 0 w 89"/>
                    <a:gd name="T45" fmla="*/ 17 h 40"/>
                    <a:gd name="T46" fmla="*/ 0 w 89"/>
                    <a:gd name="T47" fmla="*/ 24 h 40"/>
                    <a:gd name="T48" fmla="*/ 1 w 89"/>
                    <a:gd name="T49" fmla="*/ 29 h 40"/>
                    <a:gd name="T50" fmla="*/ 1 w 89"/>
                    <a:gd name="T51" fmla="*/ 29 h 40"/>
                    <a:gd name="T52" fmla="*/ 1 w 89"/>
                    <a:gd name="T53" fmla="*/ 31 h 40"/>
                    <a:gd name="T54" fmla="*/ 2 w 89"/>
                    <a:gd name="T55" fmla="*/ 34 h 40"/>
                    <a:gd name="T56" fmla="*/ 4 w 89"/>
                    <a:gd name="T57" fmla="*/ 36 h 40"/>
                    <a:gd name="T58" fmla="*/ 8 w 89"/>
                    <a:gd name="T59" fmla="*/ 37 h 40"/>
                    <a:gd name="T60" fmla="*/ 8 w 89"/>
                    <a:gd name="T61" fmla="*/ 37 h 40"/>
                    <a:gd name="T62" fmla="*/ 13 w 89"/>
                    <a:gd name="T63" fmla="*/ 37 h 40"/>
                    <a:gd name="T64" fmla="*/ 20 w 89"/>
                    <a:gd name="T65" fmla="*/ 38 h 40"/>
                    <a:gd name="T66" fmla="*/ 30 w 89"/>
                    <a:gd name="T67" fmla="*/ 40 h 40"/>
                    <a:gd name="T68" fmla="*/ 42 w 89"/>
                    <a:gd name="T69" fmla="*/ 40 h 40"/>
                    <a:gd name="T70" fmla="*/ 54 w 89"/>
                    <a:gd name="T71" fmla="*/ 40 h 40"/>
                    <a:gd name="T72" fmla="*/ 64 w 89"/>
                    <a:gd name="T73" fmla="*/ 40 h 40"/>
                    <a:gd name="T74" fmla="*/ 74 w 89"/>
                    <a:gd name="T75" fmla="*/ 40 h 40"/>
                    <a:gd name="T76" fmla="*/ 80 w 89"/>
                    <a:gd name="T77" fmla="*/ 38 h 40"/>
                    <a:gd name="T78" fmla="*/ 80 w 89"/>
                    <a:gd name="T79" fmla="*/ 38 h 40"/>
                    <a:gd name="T80" fmla="*/ 83 w 89"/>
                    <a:gd name="T81" fmla="*/ 37 h 40"/>
                    <a:gd name="T82" fmla="*/ 87 w 89"/>
                    <a:gd name="T83" fmla="*/ 35 h 40"/>
                    <a:gd name="T84" fmla="*/ 88 w 89"/>
                    <a:gd name="T85" fmla="*/ 32 h 40"/>
                    <a:gd name="T86" fmla="*/ 89 w 89"/>
                    <a:gd name="T87" fmla="*/ 30 h 40"/>
                    <a:gd name="T88" fmla="*/ 89 w 89"/>
                    <a:gd name="T89" fmla="*/ 30 h 40"/>
                    <a:gd name="T90" fmla="*/ 89 w 89"/>
                    <a:gd name="T91" fmla="*/ 25 h 40"/>
                    <a:gd name="T92" fmla="*/ 89 w 89"/>
                    <a:gd name="T93" fmla="*/ 17 h 40"/>
                    <a:gd name="T94" fmla="*/ 88 w 89"/>
                    <a:gd name="T95" fmla="*/ 10 h 40"/>
                    <a:gd name="T96" fmla="*/ 88 w 89"/>
                    <a:gd name="T97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8" y="7"/>
                      </a:moveTo>
                      <a:lnTo>
                        <a:pt x="88" y="7"/>
                      </a:lnTo>
                      <a:lnTo>
                        <a:pt x="87" y="4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3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3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40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7" y="35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5"/>
                      </a:lnTo>
                      <a:lnTo>
                        <a:pt x="89" y="17"/>
                      </a:lnTo>
                      <a:lnTo>
                        <a:pt x="88" y="10"/>
                      </a:lnTo>
                      <a:lnTo>
                        <a:pt x="88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0" name="Freeform 569"/>
                <p:cNvSpPr>
                  <a:spLocks/>
                </p:cNvSpPr>
                <p:nvPr/>
              </p:nvSpPr>
              <p:spPr bwMode="auto">
                <a:xfrm>
                  <a:off x="4391" y="3326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3 h 40"/>
                    <a:gd name="T4" fmla="*/ 85 w 88"/>
                    <a:gd name="T5" fmla="*/ 1 h 40"/>
                    <a:gd name="T6" fmla="*/ 81 w 88"/>
                    <a:gd name="T7" fmla="*/ 1 h 40"/>
                    <a:gd name="T8" fmla="*/ 77 w 88"/>
                    <a:gd name="T9" fmla="*/ 2 h 40"/>
                    <a:gd name="T10" fmla="*/ 68 w 88"/>
                    <a:gd name="T11" fmla="*/ 3 h 40"/>
                    <a:gd name="T12" fmla="*/ 59 w 88"/>
                    <a:gd name="T13" fmla="*/ 4 h 40"/>
                    <a:gd name="T14" fmla="*/ 48 w 88"/>
                    <a:gd name="T15" fmla="*/ 3 h 40"/>
                    <a:gd name="T16" fmla="*/ 38 w 88"/>
                    <a:gd name="T17" fmla="*/ 3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10 w 88"/>
                    <a:gd name="T25" fmla="*/ 1 h 40"/>
                    <a:gd name="T26" fmla="*/ 7 w 88"/>
                    <a:gd name="T27" fmla="*/ 1 h 40"/>
                    <a:gd name="T28" fmla="*/ 5 w 88"/>
                    <a:gd name="T29" fmla="*/ 0 h 40"/>
                    <a:gd name="T30" fmla="*/ 3 w 88"/>
                    <a:gd name="T31" fmla="*/ 0 h 40"/>
                    <a:gd name="T32" fmla="*/ 1 w 88"/>
                    <a:gd name="T33" fmla="*/ 2 h 40"/>
                    <a:gd name="T34" fmla="*/ 0 w 88"/>
                    <a:gd name="T35" fmla="*/ 10 h 40"/>
                    <a:gd name="T36" fmla="*/ 0 w 88"/>
                    <a:gd name="T37" fmla="*/ 17 h 40"/>
                    <a:gd name="T38" fmla="*/ 0 w 88"/>
                    <a:gd name="T39" fmla="*/ 24 h 40"/>
                    <a:gd name="T40" fmla="*/ 0 w 88"/>
                    <a:gd name="T41" fmla="*/ 28 h 40"/>
                    <a:gd name="T42" fmla="*/ 1 w 88"/>
                    <a:gd name="T43" fmla="*/ 31 h 40"/>
                    <a:gd name="T44" fmla="*/ 3 w 88"/>
                    <a:gd name="T45" fmla="*/ 34 h 40"/>
                    <a:gd name="T46" fmla="*/ 4 w 88"/>
                    <a:gd name="T47" fmla="*/ 35 h 40"/>
                    <a:gd name="T48" fmla="*/ 7 w 88"/>
                    <a:gd name="T49" fmla="*/ 36 h 40"/>
                    <a:gd name="T50" fmla="*/ 12 w 88"/>
                    <a:gd name="T51" fmla="*/ 36 h 40"/>
                    <a:gd name="T52" fmla="*/ 20 w 88"/>
                    <a:gd name="T53" fmla="*/ 37 h 40"/>
                    <a:gd name="T54" fmla="*/ 31 w 88"/>
                    <a:gd name="T55" fmla="*/ 38 h 40"/>
                    <a:gd name="T56" fmla="*/ 43 w 88"/>
                    <a:gd name="T57" fmla="*/ 38 h 40"/>
                    <a:gd name="T58" fmla="*/ 54 w 88"/>
                    <a:gd name="T59" fmla="*/ 40 h 40"/>
                    <a:gd name="T60" fmla="*/ 65 w 88"/>
                    <a:gd name="T61" fmla="*/ 40 h 40"/>
                    <a:gd name="T62" fmla="*/ 74 w 88"/>
                    <a:gd name="T63" fmla="*/ 38 h 40"/>
                    <a:gd name="T64" fmla="*/ 80 w 88"/>
                    <a:gd name="T65" fmla="*/ 37 h 40"/>
                    <a:gd name="T66" fmla="*/ 84 w 88"/>
                    <a:gd name="T67" fmla="*/ 36 h 40"/>
                    <a:gd name="T68" fmla="*/ 86 w 88"/>
                    <a:gd name="T69" fmla="*/ 35 h 40"/>
                    <a:gd name="T70" fmla="*/ 88 w 88"/>
                    <a:gd name="T71" fmla="*/ 32 h 40"/>
                    <a:gd name="T72" fmla="*/ 88 w 88"/>
                    <a:gd name="T73" fmla="*/ 30 h 40"/>
                    <a:gd name="T74" fmla="*/ 88 w 88"/>
                    <a:gd name="T75" fmla="*/ 24 h 40"/>
                    <a:gd name="T76" fmla="*/ 88 w 88"/>
                    <a:gd name="T77" fmla="*/ 16 h 40"/>
                    <a:gd name="T78" fmla="*/ 87 w 88"/>
                    <a:gd name="T79" fmla="*/ 9 h 40"/>
                    <a:gd name="T80" fmla="*/ 87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3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7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3"/>
                      </a:lnTo>
                      <a:lnTo>
                        <a:pt x="38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1" y="31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8"/>
                      </a:lnTo>
                      <a:lnTo>
                        <a:pt x="43" y="38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4" y="36"/>
                      </a:lnTo>
                      <a:lnTo>
                        <a:pt x="86" y="35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1" name="Freeform 570"/>
                <p:cNvSpPr>
                  <a:spLocks/>
                </p:cNvSpPr>
                <p:nvPr/>
              </p:nvSpPr>
              <p:spPr bwMode="auto">
                <a:xfrm>
                  <a:off x="4391" y="3326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5 h 40"/>
                    <a:gd name="T4" fmla="*/ 87 w 88"/>
                    <a:gd name="T5" fmla="*/ 3 h 40"/>
                    <a:gd name="T6" fmla="*/ 85 w 88"/>
                    <a:gd name="T7" fmla="*/ 1 h 40"/>
                    <a:gd name="T8" fmla="*/ 81 w 88"/>
                    <a:gd name="T9" fmla="*/ 1 h 40"/>
                    <a:gd name="T10" fmla="*/ 77 w 88"/>
                    <a:gd name="T11" fmla="*/ 2 h 40"/>
                    <a:gd name="T12" fmla="*/ 77 w 88"/>
                    <a:gd name="T13" fmla="*/ 2 h 40"/>
                    <a:gd name="T14" fmla="*/ 68 w 88"/>
                    <a:gd name="T15" fmla="*/ 3 h 40"/>
                    <a:gd name="T16" fmla="*/ 59 w 88"/>
                    <a:gd name="T17" fmla="*/ 4 h 40"/>
                    <a:gd name="T18" fmla="*/ 48 w 88"/>
                    <a:gd name="T19" fmla="*/ 3 h 40"/>
                    <a:gd name="T20" fmla="*/ 38 w 88"/>
                    <a:gd name="T21" fmla="*/ 3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10 w 88"/>
                    <a:gd name="T29" fmla="*/ 1 h 40"/>
                    <a:gd name="T30" fmla="*/ 10 w 88"/>
                    <a:gd name="T31" fmla="*/ 1 h 40"/>
                    <a:gd name="T32" fmla="*/ 7 w 88"/>
                    <a:gd name="T33" fmla="*/ 1 h 40"/>
                    <a:gd name="T34" fmla="*/ 5 w 88"/>
                    <a:gd name="T35" fmla="*/ 0 h 40"/>
                    <a:gd name="T36" fmla="*/ 3 w 88"/>
                    <a:gd name="T37" fmla="*/ 0 h 40"/>
                    <a:gd name="T38" fmla="*/ 1 w 88"/>
                    <a:gd name="T39" fmla="*/ 2 h 40"/>
                    <a:gd name="T40" fmla="*/ 1 w 88"/>
                    <a:gd name="T41" fmla="*/ 2 h 40"/>
                    <a:gd name="T42" fmla="*/ 0 w 88"/>
                    <a:gd name="T43" fmla="*/ 10 h 40"/>
                    <a:gd name="T44" fmla="*/ 0 w 88"/>
                    <a:gd name="T45" fmla="*/ 17 h 40"/>
                    <a:gd name="T46" fmla="*/ 0 w 88"/>
                    <a:gd name="T47" fmla="*/ 24 h 40"/>
                    <a:gd name="T48" fmla="*/ 0 w 88"/>
                    <a:gd name="T49" fmla="*/ 28 h 40"/>
                    <a:gd name="T50" fmla="*/ 0 w 88"/>
                    <a:gd name="T51" fmla="*/ 28 h 40"/>
                    <a:gd name="T52" fmla="*/ 1 w 88"/>
                    <a:gd name="T53" fmla="*/ 31 h 40"/>
                    <a:gd name="T54" fmla="*/ 3 w 88"/>
                    <a:gd name="T55" fmla="*/ 34 h 40"/>
                    <a:gd name="T56" fmla="*/ 4 w 88"/>
                    <a:gd name="T57" fmla="*/ 35 h 40"/>
                    <a:gd name="T58" fmla="*/ 7 w 88"/>
                    <a:gd name="T59" fmla="*/ 36 h 40"/>
                    <a:gd name="T60" fmla="*/ 7 w 88"/>
                    <a:gd name="T61" fmla="*/ 36 h 40"/>
                    <a:gd name="T62" fmla="*/ 12 w 88"/>
                    <a:gd name="T63" fmla="*/ 36 h 40"/>
                    <a:gd name="T64" fmla="*/ 20 w 88"/>
                    <a:gd name="T65" fmla="*/ 37 h 40"/>
                    <a:gd name="T66" fmla="*/ 31 w 88"/>
                    <a:gd name="T67" fmla="*/ 38 h 40"/>
                    <a:gd name="T68" fmla="*/ 43 w 88"/>
                    <a:gd name="T69" fmla="*/ 38 h 40"/>
                    <a:gd name="T70" fmla="*/ 54 w 88"/>
                    <a:gd name="T71" fmla="*/ 40 h 40"/>
                    <a:gd name="T72" fmla="*/ 65 w 88"/>
                    <a:gd name="T73" fmla="*/ 40 h 40"/>
                    <a:gd name="T74" fmla="*/ 74 w 88"/>
                    <a:gd name="T75" fmla="*/ 38 h 40"/>
                    <a:gd name="T76" fmla="*/ 80 w 88"/>
                    <a:gd name="T77" fmla="*/ 37 h 40"/>
                    <a:gd name="T78" fmla="*/ 80 w 88"/>
                    <a:gd name="T79" fmla="*/ 37 h 40"/>
                    <a:gd name="T80" fmla="*/ 84 w 88"/>
                    <a:gd name="T81" fmla="*/ 36 h 40"/>
                    <a:gd name="T82" fmla="*/ 86 w 88"/>
                    <a:gd name="T83" fmla="*/ 35 h 40"/>
                    <a:gd name="T84" fmla="*/ 88 w 88"/>
                    <a:gd name="T85" fmla="*/ 32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4 h 40"/>
                    <a:gd name="T92" fmla="*/ 88 w 88"/>
                    <a:gd name="T93" fmla="*/ 16 h 40"/>
                    <a:gd name="T94" fmla="*/ 87 w 88"/>
                    <a:gd name="T95" fmla="*/ 9 h 40"/>
                    <a:gd name="T96" fmla="*/ 87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7" y="3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7" y="2"/>
                      </a:lnTo>
                      <a:lnTo>
                        <a:pt x="77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3"/>
                      </a:lnTo>
                      <a:lnTo>
                        <a:pt x="38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1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8"/>
                      </a:lnTo>
                      <a:lnTo>
                        <a:pt x="43" y="38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4" y="36"/>
                      </a:lnTo>
                      <a:lnTo>
                        <a:pt x="86" y="35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2" name="Freeform 571"/>
                <p:cNvSpPr>
                  <a:spLocks/>
                </p:cNvSpPr>
                <p:nvPr/>
              </p:nvSpPr>
              <p:spPr bwMode="auto">
                <a:xfrm>
                  <a:off x="4033" y="3320"/>
                  <a:ext cx="89" cy="40"/>
                </a:xfrm>
                <a:custGeom>
                  <a:avLst/>
                  <a:gdLst>
                    <a:gd name="T0" fmla="*/ 88 w 89"/>
                    <a:gd name="T1" fmla="*/ 6 h 40"/>
                    <a:gd name="T2" fmla="*/ 87 w 89"/>
                    <a:gd name="T3" fmla="*/ 3 h 40"/>
                    <a:gd name="T4" fmla="*/ 85 w 89"/>
                    <a:gd name="T5" fmla="*/ 1 h 40"/>
                    <a:gd name="T6" fmla="*/ 81 w 89"/>
                    <a:gd name="T7" fmla="*/ 1 h 40"/>
                    <a:gd name="T8" fmla="*/ 76 w 89"/>
                    <a:gd name="T9" fmla="*/ 2 h 40"/>
                    <a:gd name="T10" fmla="*/ 68 w 89"/>
                    <a:gd name="T11" fmla="*/ 3 h 40"/>
                    <a:gd name="T12" fmla="*/ 59 w 89"/>
                    <a:gd name="T13" fmla="*/ 4 h 40"/>
                    <a:gd name="T14" fmla="*/ 48 w 89"/>
                    <a:gd name="T15" fmla="*/ 3 h 40"/>
                    <a:gd name="T16" fmla="*/ 38 w 89"/>
                    <a:gd name="T17" fmla="*/ 3 h 40"/>
                    <a:gd name="T18" fmla="*/ 28 w 89"/>
                    <a:gd name="T19" fmla="*/ 2 h 40"/>
                    <a:gd name="T20" fmla="*/ 20 w 89"/>
                    <a:gd name="T21" fmla="*/ 2 h 40"/>
                    <a:gd name="T22" fmla="*/ 14 w 89"/>
                    <a:gd name="T23" fmla="*/ 1 h 40"/>
                    <a:gd name="T24" fmla="*/ 11 w 89"/>
                    <a:gd name="T25" fmla="*/ 1 h 40"/>
                    <a:gd name="T26" fmla="*/ 7 w 89"/>
                    <a:gd name="T27" fmla="*/ 1 h 40"/>
                    <a:gd name="T28" fmla="*/ 5 w 89"/>
                    <a:gd name="T29" fmla="*/ 0 h 40"/>
                    <a:gd name="T30" fmla="*/ 3 w 89"/>
                    <a:gd name="T31" fmla="*/ 0 h 40"/>
                    <a:gd name="T32" fmla="*/ 1 w 89"/>
                    <a:gd name="T33" fmla="*/ 2 h 40"/>
                    <a:gd name="T34" fmla="*/ 0 w 89"/>
                    <a:gd name="T35" fmla="*/ 10 h 40"/>
                    <a:gd name="T36" fmla="*/ 0 w 89"/>
                    <a:gd name="T37" fmla="*/ 17 h 40"/>
                    <a:gd name="T38" fmla="*/ 0 w 89"/>
                    <a:gd name="T39" fmla="*/ 24 h 40"/>
                    <a:gd name="T40" fmla="*/ 1 w 89"/>
                    <a:gd name="T41" fmla="*/ 28 h 40"/>
                    <a:gd name="T42" fmla="*/ 1 w 89"/>
                    <a:gd name="T43" fmla="*/ 31 h 40"/>
                    <a:gd name="T44" fmla="*/ 3 w 89"/>
                    <a:gd name="T45" fmla="*/ 34 h 40"/>
                    <a:gd name="T46" fmla="*/ 5 w 89"/>
                    <a:gd name="T47" fmla="*/ 35 h 40"/>
                    <a:gd name="T48" fmla="*/ 8 w 89"/>
                    <a:gd name="T49" fmla="*/ 36 h 40"/>
                    <a:gd name="T50" fmla="*/ 13 w 89"/>
                    <a:gd name="T51" fmla="*/ 36 h 40"/>
                    <a:gd name="T52" fmla="*/ 20 w 89"/>
                    <a:gd name="T53" fmla="*/ 37 h 40"/>
                    <a:gd name="T54" fmla="*/ 31 w 89"/>
                    <a:gd name="T55" fmla="*/ 38 h 40"/>
                    <a:gd name="T56" fmla="*/ 42 w 89"/>
                    <a:gd name="T57" fmla="*/ 38 h 40"/>
                    <a:gd name="T58" fmla="*/ 54 w 89"/>
                    <a:gd name="T59" fmla="*/ 40 h 40"/>
                    <a:gd name="T60" fmla="*/ 66 w 89"/>
                    <a:gd name="T61" fmla="*/ 40 h 40"/>
                    <a:gd name="T62" fmla="*/ 75 w 89"/>
                    <a:gd name="T63" fmla="*/ 38 h 40"/>
                    <a:gd name="T64" fmla="*/ 81 w 89"/>
                    <a:gd name="T65" fmla="*/ 37 h 40"/>
                    <a:gd name="T66" fmla="*/ 85 w 89"/>
                    <a:gd name="T67" fmla="*/ 36 h 40"/>
                    <a:gd name="T68" fmla="*/ 87 w 89"/>
                    <a:gd name="T69" fmla="*/ 35 h 40"/>
                    <a:gd name="T70" fmla="*/ 88 w 89"/>
                    <a:gd name="T71" fmla="*/ 33 h 40"/>
                    <a:gd name="T72" fmla="*/ 89 w 89"/>
                    <a:gd name="T73" fmla="*/ 29 h 40"/>
                    <a:gd name="T74" fmla="*/ 89 w 89"/>
                    <a:gd name="T75" fmla="*/ 24 h 40"/>
                    <a:gd name="T76" fmla="*/ 89 w 89"/>
                    <a:gd name="T77" fmla="*/ 16 h 40"/>
                    <a:gd name="T78" fmla="*/ 88 w 89"/>
                    <a:gd name="T79" fmla="*/ 9 h 40"/>
                    <a:gd name="T80" fmla="*/ 88 w 89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8" y="6"/>
                      </a:moveTo>
                      <a:lnTo>
                        <a:pt x="87" y="3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3"/>
                      </a:lnTo>
                      <a:lnTo>
                        <a:pt x="38" y="3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1" y="31"/>
                      </a:lnTo>
                      <a:lnTo>
                        <a:pt x="3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8"/>
                      </a:lnTo>
                      <a:lnTo>
                        <a:pt x="42" y="38"/>
                      </a:lnTo>
                      <a:lnTo>
                        <a:pt x="54" y="40"/>
                      </a:lnTo>
                      <a:lnTo>
                        <a:pt x="66" y="40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5"/>
                      </a:lnTo>
                      <a:lnTo>
                        <a:pt x="88" y="33"/>
                      </a:lnTo>
                      <a:lnTo>
                        <a:pt x="89" y="29"/>
                      </a:lnTo>
                      <a:lnTo>
                        <a:pt x="89" y="24"/>
                      </a:lnTo>
                      <a:lnTo>
                        <a:pt x="89" y="16"/>
                      </a:lnTo>
                      <a:lnTo>
                        <a:pt x="88" y="9"/>
                      </a:lnTo>
                      <a:lnTo>
                        <a:pt x="88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3" name="Freeform 572"/>
                <p:cNvSpPr>
                  <a:spLocks/>
                </p:cNvSpPr>
                <p:nvPr/>
              </p:nvSpPr>
              <p:spPr bwMode="auto">
                <a:xfrm>
                  <a:off x="4033" y="3320"/>
                  <a:ext cx="89" cy="40"/>
                </a:xfrm>
                <a:custGeom>
                  <a:avLst/>
                  <a:gdLst>
                    <a:gd name="T0" fmla="*/ 88 w 89"/>
                    <a:gd name="T1" fmla="*/ 6 h 40"/>
                    <a:gd name="T2" fmla="*/ 88 w 89"/>
                    <a:gd name="T3" fmla="*/ 6 h 40"/>
                    <a:gd name="T4" fmla="*/ 87 w 89"/>
                    <a:gd name="T5" fmla="*/ 3 h 40"/>
                    <a:gd name="T6" fmla="*/ 85 w 89"/>
                    <a:gd name="T7" fmla="*/ 1 h 40"/>
                    <a:gd name="T8" fmla="*/ 81 w 89"/>
                    <a:gd name="T9" fmla="*/ 1 h 40"/>
                    <a:gd name="T10" fmla="*/ 76 w 89"/>
                    <a:gd name="T11" fmla="*/ 2 h 40"/>
                    <a:gd name="T12" fmla="*/ 76 w 89"/>
                    <a:gd name="T13" fmla="*/ 2 h 40"/>
                    <a:gd name="T14" fmla="*/ 68 w 89"/>
                    <a:gd name="T15" fmla="*/ 3 h 40"/>
                    <a:gd name="T16" fmla="*/ 59 w 89"/>
                    <a:gd name="T17" fmla="*/ 4 h 40"/>
                    <a:gd name="T18" fmla="*/ 48 w 89"/>
                    <a:gd name="T19" fmla="*/ 3 h 40"/>
                    <a:gd name="T20" fmla="*/ 38 w 89"/>
                    <a:gd name="T21" fmla="*/ 3 h 40"/>
                    <a:gd name="T22" fmla="*/ 28 w 89"/>
                    <a:gd name="T23" fmla="*/ 2 h 40"/>
                    <a:gd name="T24" fmla="*/ 20 w 89"/>
                    <a:gd name="T25" fmla="*/ 2 h 40"/>
                    <a:gd name="T26" fmla="*/ 14 w 89"/>
                    <a:gd name="T27" fmla="*/ 1 h 40"/>
                    <a:gd name="T28" fmla="*/ 11 w 89"/>
                    <a:gd name="T29" fmla="*/ 1 h 40"/>
                    <a:gd name="T30" fmla="*/ 11 w 89"/>
                    <a:gd name="T31" fmla="*/ 1 h 40"/>
                    <a:gd name="T32" fmla="*/ 7 w 89"/>
                    <a:gd name="T33" fmla="*/ 1 h 40"/>
                    <a:gd name="T34" fmla="*/ 5 w 89"/>
                    <a:gd name="T35" fmla="*/ 0 h 40"/>
                    <a:gd name="T36" fmla="*/ 3 w 89"/>
                    <a:gd name="T37" fmla="*/ 0 h 40"/>
                    <a:gd name="T38" fmla="*/ 1 w 89"/>
                    <a:gd name="T39" fmla="*/ 2 h 40"/>
                    <a:gd name="T40" fmla="*/ 1 w 89"/>
                    <a:gd name="T41" fmla="*/ 2 h 40"/>
                    <a:gd name="T42" fmla="*/ 0 w 89"/>
                    <a:gd name="T43" fmla="*/ 10 h 40"/>
                    <a:gd name="T44" fmla="*/ 0 w 89"/>
                    <a:gd name="T45" fmla="*/ 17 h 40"/>
                    <a:gd name="T46" fmla="*/ 0 w 89"/>
                    <a:gd name="T47" fmla="*/ 24 h 40"/>
                    <a:gd name="T48" fmla="*/ 1 w 89"/>
                    <a:gd name="T49" fmla="*/ 28 h 40"/>
                    <a:gd name="T50" fmla="*/ 1 w 89"/>
                    <a:gd name="T51" fmla="*/ 28 h 40"/>
                    <a:gd name="T52" fmla="*/ 1 w 89"/>
                    <a:gd name="T53" fmla="*/ 31 h 40"/>
                    <a:gd name="T54" fmla="*/ 3 w 89"/>
                    <a:gd name="T55" fmla="*/ 34 h 40"/>
                    <a:gd name="T56" fmla="*/ 5 w 89"/>
                    <a:gd name="T57" fmla="*/ 35 h 40"/>
                    <a:gd name="T58" fmla="*/ 8 w 89"/>
                    <a:gd name="T59" fmla="*/ 36 h 40"/>
                    <a:gd name="T60" fmla="*/ 8 w 89"/>
                    <a:gd name="T61" fmla="*/ 36 h 40"/>
                    <a:gd name="T62" fmla="*/ 13 w 89"/>
                    <a:gd name="T63" fmla="*/ 36 h 40"/>
                    <a:gd name="T64" fmla="*/ 20 w 89"/>
                    <a:gd name="T65" fmla="*/ 37 h 40"/>
                    <a:gd name="T66" fmla="*/ 31 w 89"/>
                    <a:gd name="T67" fmla="*/ 38 h 40"/>
                    <a:gd name="T68" fmla="*/ 42 w 89"/>
                    <a:gd name="T69" fmla="*/ 38 h 40"/>
                    <a:gd name="T70" fmla="*/ 54 w 89"/>
                    <a:gd name="T71" fmla="*/ 40 h 40"/>
                    <a:gd name="T72" fmla="*/ 66 w 89"/>
                    <a:gd name="T73" fmla="*/ 40 h 40"/>
                    <a:gd name="T74" fmla="*/ 75 w 89"/>
                    <a:gd name="T75" fmla="*/ 38 h 40"/>
                    <a:gd name="T76" fmla="*/ 81 w 89"/>
                    <a:gd name="T77" fmla="*/ 37 h 40"/>
                    <a:gd name="T78" fmla="*/ 81 w 89"/>
                    <a:gd name="T79" fmla="*/ 37 h 40"/>
                    <a:gd name="T80" fmla="*/ 85 w 89"/>
                    <a:gd name="T81" fmla="*/ 36 h 40"/>
                    <a:gd name="T82" fmla="*/ 87 w 89"/>
                    <a:gd name="T83" fmla="*/ 35 h 40"/>
                    <a:gd name="T84" fmla="*/ 88 w 89"/>
                    <a:gd name="T85" fmla="*/ 33 h 40"/>
                    <a:gd name="T86" fmla="*/ 89 w 89"/>
                    <a:gd name="T87" fmla="*/ 29 h 40"/>
                    <a:gd name="T88" fmla="*/ 89 w 89"/>
                    <a:gd name="T89" fmla="*/ 29 h 40"/>
                    <a:gd name="T90" fmla="*/ 89 w 89"/>
                    <a:gd name="T91" fmla="*/ 24 h 40"/>
                    <a:gd name="T92" fmla="*/ 89 w 89"/>
                    <a:gd name="T93" fmla="*/ 16 h 40"/>
                    <a:gd name="T94" fmla="*/ 88 w 89"/>
                    <a:gd name="T95" fmla="*/ 9 h 40"/>
                    <a:gd name="T96" fmla="*/ 88 w 89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8" y="6"/>
                      </a:moveTo>
                      <a:lnTo>
                        <a:pt x="88" y="6"/>
                      </a:lnTo>
                      <a:lnTo>
                        <a:pt x="87" y="3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3"/>
                      </a:lnTo>
                      <a:lnTo>
                        <a:pt x="38" y="3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1" y="31"/>
                      </a:lnTo>
                      <a:lnTo>
                        <a:pt x="3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8"/>
                      </a:lnTo>
                      <a:lnTo>
                        <a:pt x="42" y="38"/>
                      </a:lnTo>
                      <a:lnTo>
                        <a:pt x="54" y="40"/>
                      </a:lnTo>
                      <a:lnTo>
                        <a:pt x="66" y="40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5"/>
                      </a:lnTo>
                      <a:lnTo>
                        <a:pt x="88" y="33"/>
                      </a:lnTo>
                      <a:lnTo>
                        <a:pt x="89" y="29"/>
                      </a:lnTo>
                      <a:lnTo>
                        <a:pt x="89" y="29"/>
                      </a:lnTo>
                      <a:lnTo>
                        <a:pt x="89" y="24"/>
                      </a:lnTo>
                      <a:lnTo>
                        <a:pt x="89" y="16"/>
                      </a:lnTo>
                      <a:lnTo>
                        <a:pt x="88" y="9"/>
                      </a:lnTo>
                      <a:lnTo>
                        <a:pt x="88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4" name="Freeform 573"/>
                <p:cNvSpPr>
                  <a:spLocks/>
                </p:cNvSpPr>
                <p:nvPr/>
              </p:nvSpPr>
              <p:spPr bwMode="auto">
                <a:xfrm>
                  <a:off x="4044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5 w 88"/>
                    <a:gd name="T3" fmla="*/ 4 h 40"/>
                    <a:gd name="T4" fmla="*/ 83 w 88"/>
                    <a:gd name="T5" fmla="*/ 3 h 40"/>
                    <a:gd name="T6" fmla="*/ 80 w 88"/>
                    <a:gd name="T7" fmla="*/ 3 h 40"/>
                    <a:gd name="T8" fmla="*/ 75 w 88"/>
                    <a:gd name="T9" fmla="*/ 3 h 40"/>
                    <a:gd name="T10" fmla="*/ 67 w 88"/>
                    <a:gd name="T11" fmla="*/ 4 h 40"/>
                    <a:gd name="T12" fmla="*/ 57 w 88"/>
                    <a:gd name="T13" fmla="*/ 5 h 40"/>
                    <a:gd name="T14" fmla="*/ 47 w 88"/>
                    <a:gd name="T15" fmla="*/ 4 h 40"/>
                    <a:gd name="T16" fmla="*/ 36 w 88"/>
                    <a:gd name="T17" fmla="*/ 4 h 40"/>
                    <a:gd name="T18" fmla="*/ 27 w 88"/>
                    <a:gd name="T19" fmla="*/ 3 h 40"/>
                    <a:gd name="T20" fmla="*/ 19 w 88"/>
                    <a:gd name="T21" fmla="*/ 3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3 w 88"/>
                    <a:gd name="T29" fmla="*/ 0 h 40"/>
                    <a:gd name="T30" fmla="*/ 1 w 88"/>
                    <a:gd name="T31" fmla="*/ 1 h 40"/>
                    <a:gd name="T32" fmla="*/ 0 w 88"/>
                    <a:gd name="T33" fmla="*/ 4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30 h 40"/>
                    <a:gd name="T42" fmla="*/ 0 w 88"/>
                    <a:gd name="T43" fmla="*/ 32 h 40"/>
                    <a:gd name="T44" fmla="*/ 1 w 88"/>
                    <a:gd name="T45" fmla="*/ 34 h 40"/>
                    <a:gd name="T46" fmla="*/ 3 w 88"/>
                    <a:gd name="T47" fmla="*/ 35 h 40"/>
                    <a:gd name="T48" fmla="*/ 7 w 88"/>
                    <a:gd name="T49" fmla="*/ 37 h 40"/>
                    <a:gd name="T50" fmla="*/ 11 w 88"/>
                    <a:gd name="T51" fmla="*/ 37 h 40"/>
                    <a:gd name="T52" fmla="*/ 19 w 88"/>
                    <a:gd name="T53" fmla="*/ 38 h 40"/>
                    <a:gd name="T54" fmla="*/ 29 w 88"/>
                    <a:gd name="T55" fmla="*/ 39 h 40"/>
                    <a:gd name="T56" fmla="*/ 41 w 88"/>
                    <a:gd name="T57" fmla="*/ 39 h 40"/>
                    <a:gd name="T58" fmla="*/ 53 w 88"/>
                    <a:gd name="T59" fmla="*/ 40 h 40"/>
                    <a:gd name="T60" fmla="*/ 64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9 h 40"/>
                    <a:gd name="T66" fmla="*/ 83 w 88"/>
                    <a:gd name="T67" fmla="*/ 37 h 40"/>
                    <a:gd name="T68" fmla="*/ 85 w 88"/>
                    <a:gd name="T69" fmla="*/ 35 h 40"/>
                    <a:gd name="T70" fmla="*/ 87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7 h 40"/>
                    <a:gd name="T78" fmla="*/ 87 w 88"/>
                    <a:gd name="T79" fmla="*/ 10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5" y="4"/>
                      </a:lnTo>
                      <a:lnTo>
                        <a:pt x="83" y="3"/>
                      </a:lnTo>
                      <a:lnTo>
                        <a:pt x="80" y="3"/>
                      </a:lnTo>
                      <a:lnTo>
                        <a:pt x="75" y="3"/>
                      </a:lnTo>
                      <a:lnTo>
                        <a:pt x="67" y="4"/>
                      </a:lnTo>
                      <a:lnTo>
                        <a:pt x="57" y="5"/>
                      </a:lnTo>
                      <a:lnTo>
                        <a:pt x="47" y="4"/>
                      </a:lnTo>
                      <a:lnTo>
                        <a:pt x="36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1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19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7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5" name="Freeform 574"/>
                <p:cNvSpPr>
                  <a:spLocks/>
                </p:cNvSpPr>
                <p:nvPr/>
              </p:nvSpPr>
              <p:spPr bwMode="auto">
                <a:xfrm>
                  <a:off x="4044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5 w 88"/>
                    <a:gd name="T5" fmla="*/ 4 h 40"/>
                    <a:gd name="T6" fmla="*/ 83 w 88"/>
                    <a:gd name="T7" fmla="*/ 3 h 40"/>
                    <a:gd name="T8" fmla="*/ 80 w 88"/>
                    <a:gd name="T9" fmla="*/ 3 h 40"/>
                    <a:gd name="T10" fmla="*/ 75 w 88"/>
                    <a:gd name="T11" fmla="*/ 3 h 40"/>
                    <a:gd name="T12" fmla="*/ 75 w 88"/>
                    <a:gd name="T13" fmla="*/ 3 h 40"/>
                    <a:gd name="T14" fmla="*/ 67 w 88"/>
                    <a:gd name="T15" fmla="*/ 4 h 40"/>
                    <a:gd name="T16" fmla="*/ 57 w 88"/>
                    <a:gd name="T17" fmla="*/ 5 h 40"/>
                    <a:gd name="T18" fmla="*/ 47 w 88"/>
                    <a:gd name="T19" fmla="*/ 4 h 40"/>
                    <a:gd name="T20" fmla="*/ 36 w 88"/>
                    <a:gd name="T21" fmla="*/ 4 h 40"/>
                    <a:gd name="T22" fmla="*/ 27 w 88"/>
                    <a:gd name="T23" fmla="*/ 3 h 40"/>
                    <a:gd name="T24" fmla="*/ 19 w 88"/>
                    <a:gd name="T25" fmla="*/ 3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3 w 88"/>
                    <a:gd name="T35" fmla="*/ 0 h 40"/>
                    <a:gd name="T36" fmla="*/ 1 w 88"/>
                    <a:gd name="T37" fmla="*/ 1 h 40"/>
                    <a:gd name="T38" fmla="*/ 0 w 88"/>
                    <a:gd name="T39" fmla="*/ 4 h 40"/>
                    <a:gd name="T40" fmla="*/ 0 w 88"/>
                    <a:gd name="T41" fmla="*/ 4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30 h 40"/>
                    <a:gd name="T50" fmla="*/ 0 w 88"/>
                    <a:gd name="T51" fmla="*/ 30 h 40"/>
                    <a:gd name="T52" fmla="*/ 0 w 88"/>
                    <a:gd name="T53" fmla="*/ 32 h 40"/>
                    <a:gd name="T54" fmla="*/ 1 w 88"/>
                    <a:gd name="T55" fmla="*/ 34 h 40"/>
                    <a:gd name="T56" fmla="*/ 3 w 88"/>
                    <a:gd name="T57" fmla="*/ 35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1 w 88"/>
                    <a:gd name="T63" fmla="*/ 37 h 40"/>
                    <a:gd name="T64" fmla="*/ 19 w 88"/>
                    <a:gd name="T65" fmla="*/ 38 h 40"/>
                    <a:gd name="T66" fmla="*/ 29 w 88"/>
                    <a:gd name="T67" fmla="*/ 39 h 40"/>
                    <a:gd name="T68" fmla="*/ 41 w 88"/>
                    <a:gd name="T69" fmla="*/ 39 h 40"/>
                    <a:gd name="T70" fmla="*/ 53 w 88"/>
                    <a:gd name="T71" fmla="*/ 40 h 40"/>
                    <a:gd name="T72" fmla="*/ 64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9 h 40"/>
                    <a:gd name="T78" fmla="*/ 80 w 88"/>
                    <a:gd name="T79" fmla="*/ 39 h 40"/>
                    <a:gd name="T80" fmla="*/ 83 w 88"/>
                    <a:gd name="T81" fmla="*/ 37 h 40"/>
                    <a:gd name="T82" fmla="*/ 85 w 88"/>
                    <a:gd name="T83" fmla="*/ 35 h 40"/>
                    <a:gd name="T84" fmla="*/ 87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7 h 40"/>
                    <a:gd name="T94" fmla="*/ 87 w 88"/>
                    <a:gd name="T95" fmla="*/ 10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5" y="4"/>
                      </a:lnTo>
                      <a:lnTo>
                        <a:pt x="83" y="3"/>
                      </a:lnTo>
                      <a:lnTo>
                        <a:pt x="80" y="3"/>
                      </a:lnTo>
                      <a:lnTo>
                        <a:pt x="75" y="3"/>
                      </a:lnTo>
                      <a:lnTo>
                        <a:pt x="75" y="3"/>
                      </a:lnTo>
                      <a:lnTo>
                        <a:pt x="67" y="4"/>
                      </a:lnTo>
                      <a:lnTo>
                        <a:pt x="57" y="5"/>
                      </a:lnTo>
                      <a:lnTo>
                        <a:pt x="47" y="4"/>
                      </a:lnTo>
                      <a:lnTo>
                        <a:pt x="36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0" y="32"/>
                      </a:lnTo>
                      <a:lnTo>
                        <a:pt x="1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19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7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6" name="Freeform 575"/>
                <p:cNvSpPr>
                  <a:spLocks/>
                </p:cNvSpPr>
                <p:nvPr/>
              </p:nvSpPr>
              <p:spPr bwMode="auto">
                <a:xfrm>
                  <a:off x="4161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4 h 40"/>
                    <a:gd name="T4" fmla="*/ 85 w 88"/>
                    <a:gd name="T5" fmla="*/ 3 h 40"/>
                    <a:gd name="T6" fmla="*/ 81 w 88"/>
                    <a:gd name="T7" fmla="*/ 3 h 40"/>
                    <a:gd name="T8" fmla="*/ 76 w 88"/>
                    <a:gd name="T9" fmla="*/ 3 h 40"/>
                    <a:gd name="T10" fmla="*/ 68 w 88"/>
                    <a:gd name="T11" fmla="*/ 4 h 40"/>
                    <a:gd name="T12" fmla="*/ 59 w 88"/>
                    <a:gd name="T13" fmla="*/ 5 h 40"/>
                    <a:gd name="T14" fmla="*/ 48 w 88"/>
                    <a:gd name="T15" fmla="*/ 4 h 40"/>
                    <a:gd name="T16" fmla="*/ 38 w 88"/>
                    <a:gd name="T17" fmla="*/ 4 h 40"/>
                    <a:gd name="T18" fmla="*/ 27 w 88"/>
                    <a:gd name="T19" fmla="*/ 3 h 40"/>
                    <a:gd name="T20" fmla="*/ 19 w 88"/>
                    <a:gd name="T21" fmla="*/ 3 h 40"/>
                    <a:gd name="T22" fmla="*/ 13 w 88"/>
                    <a:gd name="T23" fmla="*/ 1 h 40"/>
                    <a:gd name="T24" fmla="*/ 11 w 88"/>
                    <a:gd name="T25" fmla="*/ 1 h 40"/>
                    <a:gd name="T26" fmla="*/ 7 w 88"/>
                    <a:gd name="T27" fmla="*/ 1 h 40"/>
                    <a:gd name="T28" fmla="*/ 5 w 88"/>
                    <a:gd name="T29" fmla="*/ 0 h 40"/>
                    <a:gd name="T30" fmla="*/ 2 w 88"/>
                    <a:gd name="T31" fmla="*/ 0 h 40"/>
                    <a:gd name="T32" fmla="*/ 1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8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4 w 88"/>
                    <a:gd name="T47" fmla="*/ 35 h 40"/>
                    <a:gd name="T48" fmla="*/ 7 w 88"/>
                    <a:gd name="T49" fmla="*/ 37 h 40"/>
                    <a:gd name="T50" fmla="*/ 12 w 88"/>
                    <a:gd name="T51" fmla="*/ 37 h 40"/>
                    <a:gd name="T52" fmla="*/ 20 w 88"/>
                    <a:gd name="T53" fmla="*/ 38 h 40"/>
                    <a:gd name="T54" fmla="*/ 31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5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9 h 40"/>
                    <a:gd name="T66" fmla="*/ 83 w 88"/>
                    <a:gd name="T67" fmla="*/ 37 h 40"/>
                    <a:gd name="T68" fmla="*/ 86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7 h 40"/>
                    <a:gd name="T78" fmla="*/ 87 w 88"/>
                    <a:gd name="T79" fmla="*/ 10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4"/>
                      </a:lnTo>
                      <a:lnTo>
                        <a:pt x="85" y="3"/>
                      </a:lnTo>
                      <a:lnTo>
                        <a:pt x="81" y="3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7" name="Freeform 576"/>
                <p:cNvSpPr>
                  <a:spLocks/>
                </p:cNvSpPr>
                <p:nvPr/>
              </p:nvSpPr>
              <p:spPr bwMode="auto">
                <a:xfrm>
                  <a:off x="4161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7 w 88"/>
                    <a:gd name="T5" fmla="*/ 4 h 40"/>
                    <a:gd name="T6" fmla="*/ 85 w 88"/>
                    <a:gd name="T7" fmla="*/ 3 h 40"/>
                    <a:gd name="T8" fmla="*/ 81 w 88"/>
                    <a:gd name="T9" fmla="*/ 3 h 40"/>
                    <a:gd name="T10" fmla="*/ 76 w 88"/>
                    <a:gd name="T11" fmla="*/ 3 h 40"/>
                    <a:gd name="T12" fmla="*/ 76 w 88"/>
                    <a:gd name="T13" fmla="*/ 3 h 40"/>
                    <a:gd name="T14" fmla="*/ 68 w 88"/>
                    <a:gd name="T15" fmla="*/ 4 h 40"/>
                    <a:gd name="T16" fmla="*/ 59 w 88"/>
                    <a:gd name="T17" fmla="*/ 5 h 40"/>
                    <a:gd name="T18" fmla="*/ 48 w 88"/>
                    <a:gd name="T19" fmla="*/ 4 h 40"/>
                    <a:gd name="T20" fmla="*/ 38 w 88"/>
                    <a:gd name="T21" fmla="*/ 4 h 40"/>
                    <a:gd name="T22" fmla="*/ 27 w 88"/>
                    <a:gd name="T23" fmla="*/ 3 h 40"/>
                    <a:gd name="T24" fmla="*/ 19 w 88"/>
                    <a:gd name="T25" fmla="*/ 3 h 40"/>
                    <a:gd name="T26" fmla="*/ 13 w 88"/>
                    <a:gd name="T27" fmla="*/ 1 h 40"/>
                    <a:gd name="T28" fmla="*/ 11 w 88"/>
                    <a:gd name="T29" fmla="*/ 1 h 40"/>
                    <a:gd name="T30" fmla="*/ 11 w 88"/>
                    <a:gd name="T31" fmla="*/ 1 h 40"/>
                    <a:gd name="T32" fmla="*/ 7 w 88"/>
                    <a:gd name="T33" fmla="*/ 1 h 40"/>
                    <a:gd name="T34" fmla="*/ 5 w 88"/>
                    <a:gd name="T35" fmla="*/ 0 h 40"/>
                    <a:gd name="T36" fmla="*/ 2 w 88"/>
                    <a:gd name="T37" fmla="*/ 0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8 h 40"/>
                    <a:gd name="T50" fmla="*/ 0 w 88"/>
                    <a:gd name="T51" fmla="*/ 28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4 w 88"/>
                    <a:gd name="T57" fmla="*/ 35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2 w 88"/>
                    <a:gd name="T63" fmla="*/ 37 h 40"/>
                    <a:gd name="T64" fmla="*/ 20 w 88"/>
                    <a:gd name="T65" fmla="*/ 38 h 40"/>
                    <a:gd name="T66" fmla="*/ 31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5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9 h 40"/>
                    <a:gd name="T78" fmla="*/ 80 w 88"/>
                    <a:gd name="T79" fmla="*/ 39 h 40"/>
                    <a:gd name="T80" fmla="*/ 83 w 88"/>
                    <a:gd name="T81" fmla="*/ 37 h 40"/>
                    <a:gd name="T82" fmla="*/ 86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7 h 40"/>
                    <a:gd name="T94" fmla="*/ 87 w 88"/>
                    <a:gd name="T95" fmla="*/ 10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7" y="4"/>
                      </a:lnTo>
                      <a:lnTo>
                        <a:pt x="85" y="3"/>
                      </a:lnTo>
                      <a:lnTo>
                        <a:pt x="81" y="3"/>
                      </a:lnTo>
                      <a:lnTo>
                        <a:pt x="76" y="3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8" name="Freeform 577"/>
                <p:cNvSpPr>
                  <a:spLocks/>
                </p:cNvSpPr>
                <p:nvPr/>
              </p:nvSpPr>
              <p:spPr bwMode="auto">
                <a:xfrm>
                  <a:off x="4398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4 h 40"/>
                    <a:gd name="T4" fmla="*/ 85 w 88"/>
                    <a:gd name="T5" fmla="*/ 1 h 40"/>
                    <a:gd name="T6" fmla="*/ 81 w 88"/>
                    <a:gd name="T7" fmla="*/ 1 h 40"/>
                    <a:gd name="T8" fmla="*/ 77 w 88"/>
                    <a:gd name="T9" fmla="*/ 3 h 40"/>
                    <a:gd name="T10" fmla="*/ 68 w 88"/>
                    <a:gd name="T11" fmla="*/ 4 h 40"/>
                    <a:gd name="T12" fmla="*/ 59 w 88"/>
                    <a:gd name="T13" fmla="*/ 5 h 40"/>
                    <a:gd name="T14" fmla="*/ 48 w 88"/>
                    <a:gd name="T15" fmla="*/ 4 h 40"/>
                    <a:gd name="T16" fmla="*/ 38 w 88"/>
                    <a:gd name="T17" fmla="*/ 4 h 40"/>
                    <a:gd name="T18" fmla="*/ 27 w 88"/>
                    <a:gd name="T19" fmla="*/ 3 h 40"/>
                    <a:gd name="T20" fmla="*/ 19 w 88"/>
                    <a:gd name="T21" fmla="*/ 3 h 40"/>
                    <a:gd name="T22" fmla="*/ 13 w 88"/>
                    <a:gd name="T23" fmla="*/ 1 h 40"/>
                    <a:gd name="T24" fmla="*/ 10 w 88"/>
                    <a:gd name="T25" fmla="*/ 1 h 40"/>
                    <a:gd name="T26" fmla="*/ 7 w 88"/>
                    <a:gd name="T27" fmla="*/ 1 h 40"/>
                    <a:gd name="T28" fmla="*/ 5 w 88"/>
                    <a:gd name="T29" fmla="*/ 0 h 40"/>
                    <a:gd name="T30" fmla="*/ 3 w 88"/>
                    <a:gd name="T31" fmla="*/ 0 h 40"/>
                    <a:gd name="T32" fmla="*/ 1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8 h 40"/>
                    <a:gd name="T42" fmla="*/ 1 w 88"/>
                    <a:gd name="T43" fmla="*/ 32 h 40"/>
                    <a:gd name="T44" fmla="*/ 3 w 88"/>
                    <a:gd name="T45" fmla="*/ 34 h 40"/>
                    <a:gd name="T46" fmla="*/ 4 w 88"/>
                    <a:gd name="T47" fmla="*/ 35 h 40"/>
                    <a:gd name="T48" fmla="*/ 7 w 88"/>
                    <a:gd name="T49" fmla="*/ 37 h 40"/>
                    <a:gd name="T50" fmla="*/ 12 w 88"/>
                    <a:gd name="T51" fmla="*/ 37 h 40"/>
                    <a:gd name="T52" fmla="*/ 20 w 88"/>
                    <a:gd name="T53" fmla="*/ 38 h 40"/>
                    <a:gd name="T54" fmla="*/ 31 w 88"/>
                    <a:gd name="T55" fmla="*/ 39 h 40"/>
                    <a:gd name="T56" fmla="*/ 43 w 88"/>
                    <a:gd name="T57" fmla="*/ 39 h 40"/>
                    <a:gd name="T58" fmla="*/ 54 w 88"/>
                    <a:gd name="T59" fmla="*/ 40 h 40"/>
                    <a:gd name="T60" fmla="*/ 65 w 88"/>
                    <a:gd name="T61" fmla="*/ 40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4 w 88"/>
                    <a:gd name="T67" fmla="*/ 37 h 40"/>
                    <a:gd name="T68" fmla="*/ 86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7 h 40"/>
                    <a:gd name="T78" fmla="*/ 87 w 88"/>
                    <a:gd name="T79" fmla="*/ 10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4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7" y="3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9" name="Freeform 578"/>
                <p:cNvSpPr>
                  <a:spLocks/>
                </p:cNvSpPr>
                <p:nvPr/>
              </p:nvSpPr>
              <p:spPr bwMode="auto">
                <a:xfrm>
                  <a:off x="4398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7 w 88"/>
                    <a:gd name="T5" fmla="*/ 4 h 40"/>
                    <a:gd name="T6" fmla="*/ 85 w 88"/>
                    <a:gd name="T7" fmla="*/ 1 h 40"/>
                    <a:gd name="T8" fmla="*/ 81 w 88"/>
                    <a:gd name="T9" fmla="*/ 1 h 40"/>
                    <a:gd name="T10" fmla="*/ 77 w 88"/>
                    <a:gd name="T11" fmla="*/ 3 h 40"/>
                    <a:gd name="T12" fmla="*/ 77 w 88"/>
                    <a:gd name="T13" fmla="*/ 3 h 40"/>
                    <a:gd name="T14" fmla="*/ 68 w 88"/>
                    <a:gd name="T15" fmla="*/ 4 h 40"/>
                    <a:gd name="T16" fmla="*/ 59 w 88"/>
                    <a:gd name="T17" fmla="*/ 5 h 40"/>
                    <a:gd name="T18" fmla="*/ 48 w 88"/>
                    <a:gd name="T19" fmla="*/ 4 h 40"/>
                    <a:gd name="T20" fmla="*/ 38 w 88"/>
                    <a:gd name="T21" fmla="*/ 4 h 40"/>
                    <a:gd name="T22" fmla="*/ 27 w 88"/>
                    <a:gd name="T23" fmla="*/ 3 h 40"/>
                    <a:gd name="T24" fmla="*/ 19 w 88"/>
                    <a:gd name="T25" fmla="*/ 3 h 40"/>
                    <a:gd name="T26" fmla="*/ 13 w 88"/>
                    <a:gd name="T27" fmla="*/ 1 h 40"/>
                    <a:gd name="T28" fmla="*/ 10 w 88"/>
                    <a:gd name="T29" fmla="*/ 1 h 40"/>
                    <a:gd name="T30" fmla="*/ 10 w 88"/>
                    <a:gd name="T31" fmla="*/ 1 h 40"/>
                    <a:gd name="T32" fmla="*/ 7 w 88"/>
                    <a:gd name="T33" fmla="*/ 1 h 40"/>
                    <a:gd name="T34" fmla="*/ 5 w 88"/>
                    <a:gd name="T35" fmla="*/ 0 h 40"/>
                    <a:gd name="T36" fmla="*/ 3 w 88"/>
                    <a:gd name="T37" fmla="*/ 0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8 h 40"/>
                    <a:gd name="T50" fmla="*/ 0 w 88"/>
                    <a:gd name="T51" fmla="*/ 28 h 40"/>
                    <a:gd name="T52" fmla="*/ 1 w 88"/>
                    <a:gd name="T53" fmla="*/ 32 h 40"/>
                    <a:gd name="T54" fmla="*/ 3 w 88"/>
                    <a:gd name="T55" fmla="*/ 34 h 40"/>
                    <a:gd name="T56" fmla="*/ 4 w 88"/>
                    <a:gd name="T57" fmla="*/ 35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2 w 88"/>
                    <a:gd name="T63" fmla="*/ 37 h 40"/>
                    <a:gd name="T64" fmla="*/ 20 w 88"/>
                    <a:gd name="T65" fmla="*/ 38 h 40"/>
                    <a:gd name="T66" fmla="*/ 31 w 88"/>
                    <a:gd name="T67" fmla="*/ 39 h 40"/>
                    <a:gd name="T68" fmla="*/ 43 w 88"/>
                    <a:gd name="T69" fmla="*/ 39 h 40"/>
                    <a:gd name="T70" fmla="*/ 54 w 88"/>
                    <a:gd name="T71" fmla="*/ 40 h 40"/>
                    <a:gd name="T72" fmla="*/ 65 w 88"/>
                    <a:gd name="T73" fmla="*/ 40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4 w 88"/>
                    <a:gd name="T81" fmla="*/ 37 h 40"/>
                    <a:gd name="T82" fmla="*/ 86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7 h 40"/>
                    <a:gd name="T94" fmla="*/ 87 w 88"/>
                    <a:gd name="T95" fmla="*/ 10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7" y="4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0" name="Freeform 579"/>
                <p:cNvSpPr>
                  <a:spLocks/>
                </p:cNvSpPr>
                <p:nvPr/>
              </p:nvSpPr>
              <p:spPr bwMode="auto">
                <a:xfrm>
                  <a:off x="4280" y="3383"/>
                  <a:ext cx="89" cy="40"/>
                </a:xfrm>
                <a:custGeom>
                  <a:avLst/>
                  <a:gdLst>
                    <a:gd name="T0" fmla="*/ 87 w 89"/>
                    <a:gd name="T1" fmla="*/ 6 h 40"/>
                    <a:gd name="T2" fmla="*/ 87 w 89"/>
                    <a:gd name="T3" fmla="*/ 4 h 40"/>
                    <a:gd name="T4" fmla="*/ 84 w 89"/>
                    <a:gd name="T5" fmla="*/ 3 h 40"/>
                    <a:gd name="T6" fmla="*/ 81 w 89"/>
                    <a:gd name="T7" fmla="*/ 3 h 40"/>
                    <a:gd name="T8" fmla="*/ 76 w 89"/>
                    <a:gd name="T9" fmla="*/ 3 h 40"/>
                    <a:gd name="T10" fmla="*/ 68 w 89"/>
                    <a:gd name="T11" fmla="*/ 4 h 40"/>
                    <a:gd name="T12" fmla="*/ 58 w 89"/>
                    <a:gd name="T13" fmla="*/ 5 h 40"/>
                    <a:gd name="T14" fmla="*/ 48 w 89"/>
                    <a:gd name="T15" fmla="*/ 4 h 40"/>
                    <a:gd name="T16" fmla="*/ 37 w 89"/>
                    <a:gd name="T17" fmla="*/ 4 h 40"/>
                    <a:gd name="T18" fmla="*/ 27 w 89"/>
                    <a:gd name="T19" fmla="*/ 3 h 40"/>
                    <a:gd name="T20" fmla="*/ 18 w 89"/>
                    <a:gd name="T21" fmla="*/ 3 h 40"/>
                    <a:gd name="T22" fmla="*/ 13 w 89"/>
                    <a:gd name="T23" fmla="*/ 1 h 40"/>
                    <a:gd name="T24" fmla="*/ 10 w 89"/>
                    <a:gd name="T25" fmla="*/ 1 h 40"/>
                    <a:gd name="T26" fmla="*/ 7 w 89"/>
                    <a:gd name="T27" fmla="*/ 1 h 40"/>
                    <a:gd name="T28" fmla="*/ 4 w 89"/>
                    <a:gd name="T29" fmla="*/ 0 h 40"/>
                    <a:gd name="T30" fmla="*/ 2 w 89"/>
                    <a:gd name="T31" fmla="*/ 1 h 40"/>
                    <a:gd name="T32" fmla="*/ 1 w 89"/>
                    <a:gd name="T33" fmla="*/ 4 h 40"/>
                    <a:gd name="T34" fmla="*/ 0 w 89"/>
                    <a:gd name="T35" fmla="*/ 11 h 40"/>
                    <a:gd name="T36" fmla="*/ 0 w 89"/>
                    <a:gd name="T37" fmla="*/ 18 h 40"/>
                    <a:gd name="T38" fmla="*/ 0 w 89"/>
                    <a:gd name="T39" fmla="*/ 25 h 40"/>
                    <a:gd name="T40" fmla="*/ 0 w 89"/>
                    <a:gd name="T41" fmla="*/ 30 h 40"/>
                    <a:gd name="T42" fmla="*/ 1 w 89"/>
                    <a:gd name="T43" fmla="*/ 32 h 40"/>
                    <a:gd name="T44" fmla="*/ 2 w 89"/>
                    <a:gd name="T45" fmla="*/ 34 h 40"/>
                    <a:gd name="T46" fmla="*/ 3 w 89"/>
                    <a:gd name="T47" fmla="*/ 35 h 40"/>
                    <a:gd name="T48" fmla="*/ 7 w 89"/>
                    <a:gd name="T49" fmla="*/ 37 h 40"/>
                    <a:gd name="T50" fmla="*/ 11 w 89"/>
                    <a:gd name="T51" fmla="*/ 38 h 40"/>
                    <a:gd name="T52" fmla="*/ 20 w 89"/>
                    <a:gd name="T53" fmla="*/ 39 h 40"/>
                    <a:gd name="T54" fmla="*/ 30 w 89"/>
                    <a:gd name="T55" fmla="*/ 39 h 40"/>
                    <a:gd name="T56" fmla="*/ 42 w 89"/>
                    <a:gd name="T57" fmla="*/ 40 h 40"/>
                    <a:gd name="T58" fmla="*/ 54 w 89"/>
                    <a:gd name="T59" fmla="*/ 40 h 40"/>
                    <a:gd name="T60" fmla="*/ 64 w 89"/>
                    <a:gd name="T61" fmla="*/ 40 h 40"/>
                    <a:gd name="T62" fmla="*/ 74 w 89"/>
                    <a:gd name="T63" fmla="*/ 40 h 40"/>
                    <a:gd name="T64" fmla="*/ 80 w 89"/>
                    <a:gd name="T65" fmla="*/ 39 h 40"/>
                    <a:gd name="T66" fmla="*/ 83 w 89"/>
                    <a:gd name="T67" fmla="*/ 37 h 40"/>
                    <a:gd name="T68" fmla="*/ 87 w 89"/>
                    <a:gd name="T69" fmla="*/ 35 h 40"/>
                    <a:gd name="T70" fmla="*/ 88 w 89"/>
                    <a:gd name="T71" fmla="*/ 33 h 40"/>
                    <a:gd name="T72" fmla="*/ 89 w 89"/>
                    <a:gd name="T73" fmla="*/ 31 h 40"/>
                    <a:gd name="T74" fmla="*/ 89 w 89"/>
                    <a:gd name="T75" fmla="*/ 25 h 40"/>
                    <a:gd name="T76" fmla="*/ 88 w 89"/>
                    <a:gd name="T77" fmla="*/ 17 h 40"/>
                    <a:gd name="T78" fmla="*/ 87 w 89"/>
                    <a:gd name="T79" fmla="*/ 10 h 40"/>
                    <a:gd name="T80" fmla="*/ 87 w 89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7" y="6"/>
                      </a:moveTo>
                      <a:lnTo>
                        <a:pt x="87" y="4"/>
                      </a:lnTo>
                      <a:lnTo>
                        <a:pt x="84" y="3"/>
                      </a:lnTo>
                      <a:lnTo>
                        <a:pt x="81" y="3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11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7" y="35"/>
                      </a:lnTo>
                      <a:lnTo>
                        <a:pt x="88" y="33"/>
                      </a:lnTo>
                      <a:lnTo>
                        <a:pt x="89" y="31"/>
                      </a:lnTo>
                      <a:lnTo>
                        <a:pt x="89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1" name="Freeform 580"/>
                <p:cNvSpPr>
                  <a:spLocks/>
                </p:cNvSpPr>
                <p:nvPr/>
              </p:nvSpPr>
              <p:spPr bwMode="auto">
                <a:xfrm>
                  <a:off x="4280" y="3383"/>
                  <a:ext cx="89" cy="40"/>
                </a:xfrm>
                <a:custGeom>
                  <a:avLst/>
                  <a:gdLst>
                    <a:gd name="T0" fmla="*/ 87 w 89"/>
                    <a:gd name="T1" fmla="*/ 6 h 40"/>
                    <a:gd name="T2" fmla="*/ 87 w 89"/>
                    <a:gd name="T3" fmla="*/ 6 h 40"/>
                    <a:gd name="T4" fmla="*/ 87 w 89"/>
                    <a:gd name="T5" fmla="*/ 4 h 40"/>
                    <a:gd name="T6" fmla="*/ 84 w 89"/>
                    <a:gd name="T7" fmla="*/ 3 h 40"/>
                    <a:gd name="T8" fmla="*/ 81 w 89"/>
                    <a:gd name="T9" fmla="*/ 3 h 40"/>
                    <a:gd name="T10" fmla="*/ 76 w 89"/>
                    <a:gd name="T11" fmla="*/ 3 h 40"/>
                    <a:gd name="T12" fmla="*/ 76 w 89"/>
                    <a:gd name="T13" fmla="*/ 3 h 40"/>
                    <a:gd name="T14" fmla="*/ 68 w 89"/>
                    <a:gd name="T15" fmla="*/ 4 h 40"/>
                    <a:gd name="T16" fmla="*/ 58 w 89"/>
                    <a:gd name="T17" fmla="*/ 5 h 40"/>
                    <a:gd name="T18" fmla="*/ 48 w 89"/>
                    <a:gd name="T19" fmla="*/ 4 h 40"/>
                    <a:gd name="T20" fmla="*/ 37 w 89"/>
                    <a:gd name="T21" fmla="*/ 4 h 40"/>
                    <a:gd name="T22" fmla="*/ 27 w 89"/>
                    <a:gd name="T23" fmla="*/ 3 h 40"/>
                    <a:gd name="T24" fmla="*/ 18 w 89"/>
                    <a:gd name="T25" fmla="*/ 3 h 40"/>
                    <a:gd name="T26" fmla="*/ 13 w 89"/>
                    <a:gd name="T27" fmla="*/ 1 h 40"/>
                    <a:gd name="T28" fmla="*/ 10 w 89"/>
                    <a:gd name="T29" fmla="*/ 1 h 40"/>
                    <a:gd name="T30" fmla="*/ 10 w 89"/>
                    <a:gd name="T31" fmla="*/ 1 h 40"/>
                    <a:gd name="T32" fmla="*/ 7 w 89"/>
                    <a:gd name="T33" fmla="*/ 1 h 40"/>
                    <a:gd name="T34" fmla="*/ 4 w 89"/>
                    <a:gd name="T35" fmla="*/ 0 h 40"/>
                    <a:gd name="T36" fmla="*/ 2 w 89"/>
                    <a:gd name="T37" fmla="*/ 1 h 40"/>
                    <a:gd name="T38" fmla="*/ 1 w 89"/>
                    <a:gd name="T39" fmla="*/ 4 h 40"/>
                    <a:gd name="T40" fmla="*/ 1 w 89"/>
                    <a:gd name="T41" fmla="*/ 4 h 40"/>
                    <a:gd name="T42" fmla="*/ 0 w 89"/>
                    <a:gd name="T43" fmla="*/ 11 h 40"/>
                    <a:gd name="T44" fmla="*/ 0 w 89"/>
                    <a:gd name="T45" fmla="*/ 18 h 40"/>
                    <a:gd name="T46" fmla="*/ 0 w 89"/>
                    <a:gd name="T47" fmla="*/ 25 h 40"/>
                    <a:gd name="T48" fmla="*/ 0 w 89"/>
                    <a:gd name="T49" fmla="*/ 30 h 40"/>
                    <a:gd name="T50" fmla="*/ 0 w 89"/>
                    <a:gd name="T51" fmla="*/ 30 h 40"/>
                    <a:gd name="T52" fmla="*/ 1 w 89"/>
                    <a:gd name="T53" fmla="*/ 32 h 40"/>
                    <a:gd name="T54" fmla="*/ 2 w 89"/>
                    <a:gd name="T55" fmla="*/ 34 h 40"/>
                    <a:gd name="T56" fmla="*/ 3 w 89"/>
                    <a:gd name="T57" fmla="*/ 35 h 40"/>
                    <a:gd name="T58" fmla="*/ 7 w 89"/>
                    <a:gd name="T59" fmla="*/ 37 h 40"/>
                    <a:gd name="T60" fmla="*/ 7 w 89"/>
                    <a:gd name="T61" fmla="*/ 37 h 40"/>
                    <a:gd name="T62" fmla="*/ 11 w 89"/>
                    <a:gd name="T63" fmla="*/ 38 h 40"/>
                    <a:gd name="T64" fmla="*/ 20 w 89"/>
                    <a:gd name="T65" fmla="*/ 39 h 40"/>
                    <a:gd name="T66" fmla="*/ 30 w 89"/>
                    <a:gd name="T67" fmla="*/ 39 h 40"/>
                    <a:gd name="T68" fmla="*/ 42 w 89"/>
                    <a:gd name="T69" fmla="*/ 40 h 40"/>
                    <a:gd name="T70" fmla="*/ 54 w 89"/>
                    <a:gd name="T71" fmla="*/ 40 h 40"/>
                    <a:gd name="T72" fmla="*/ 64 w 89"/>
                    <a:gd name="T73" fmla="*/ 40 h 40"/>
                    <a:gd name="T74" fmla="*/ 74 w 89"/>
                    <a:gd name="T75" fmla="*/ 40 h 40"/>
                    <a:gd name="T76" fmla="*/ 80 w 89"/>
                    <a:gd name="T77" fmla="*/ 39 h 40"/>
                    <a:gd name="T78" fmla="*/ 80 w 89"/>
                    <a:gd name="T79" fmla="*/ 39 h 40"/>
                    <a:gd name="T80" fmla="*/ 83 w 89"/>
                    <a:gd name="T81" fmla="*/ 37 h 40"/>
                    <a:gd name="T82" fmla="*/ 87 w 89"/>
                    <a:gd name="T83" fmla="*/ 35 h 40"/>
                    <a:gd name="T84" fmla="*/ 88 w 89"/>
                    <a:gd name="T85" fmla="*/ 33 h 40"/>
                    <a:gd name="T86" fmla="*/ 89 w 89"/>
                    <a:gd name="T87" fmla="*/ 31 h 40"/>
                    <a:gd name="T88" fmla="*/ 89 w 89"/>
                    <a:gd name="T89" fmla="*/ 31 h 40"/>
                    <a:gd name="T90" fmla="*/ 89 w 89"/>
                    <a:gd name="T91" fmla="*/ 25 h 40"/>
                    <a:gd name="T92" fmla="*/ 88 w 89"/>
                    <a:gd name="T93" fmla="*/ 17 h 40"/>
                    <a:gd name="T94" fmla="*/ 87 w 89"/>
                    <a:gd name="T95" fmla="*/ 10 h 40"/>
                    <a:gd name="T96" fmla="*/ 87 w 89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7" y="4"/>
                      </a:lnTo>
                      <a:lnTo>
                        <a:pt x="84" y="3"/>
                      </a:lnTo>
                      <a:lnTo>
                        <a:pt x="81" y="3"/>
                      </a:lnTo>
                      <a:lnTo>
                        <a:pt x="76" y="3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1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7" y="35"/>
                      </a:lnTo>
                      <a:lnTo>
                        <a:pt x="88" y="33"/>
                      </a:lnTo>
                      <a:lnTo>
                        <a:pt x="89" y="31"/>
                      </a:lnTo>
                      <a:lnTo>
                        <a:pt x="89" y="31"/>
                      </a:lnTo>
                      <a:lnTo>
                        <a:pt x="89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2" name="Freeform 581"/>
                <p:cNvSpPr>
                  <a:spLocks/>
                </p:cNvSpPr>
                <p:nvPr/>
              </p:nvSpPr>
              <p:spPr bwMode="auto">
                <a:xfrm>
                  <a:off x="4054" y="344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6 w 88"/>
                    <a:gd name="T3" fmla="*/ 4 h 40"/>
                    <a:gd name="T4" fmla="*/ 84 w 88"/>
                    <a:gd name="T5" fmla="*/ 2 h 40"/>
                    <a:gd name="T6" fmla="*/ 81 w 88"/>
                    <a:gd name="T7" fmla="*/ 2 h 40"/>
                    <a:gd name="T8" fmla="*/ 77 w 88"/>
                    <a:gd name="T9" fmla="*/ 2 h 40"/>
                    <a:gd name="T10" fmla="*/ 68 w 88"/>
                    <a:gd name="T11" fmla="*/ 4 h 40"/>
                    <a:gd name="T12" fmla="*/ 58 w 88"/>
                    <a:gd name="T13" fmla="*/ 5 h 40"/>
                    <a:gd name="T14" fmla="*/ 47 w 88"/>
                    <a:gd name="T15" fmla="*/ 4 h 40"/>
                    <a:gd name="T16" fmla="*/ 37 w 88"/>
                    <a:gd name="T17" fmla="*/ 4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10 w 88"/>
                    <a:gd name="T25" fmla="*/ 1 h 40"/>
                    <a:gd name="T26" fmla="*/ 7 w 88"/>
                    <a:gd name="T27" fmla="*/ 1 h 40"/>
                    <a:gd name="T28" fmla="*/ 4 w 88"/>
                    <a:gd name="T29" fmla="*/ 0 h 40"/>
                    <a:gd name="T30" fmla="*/ 3 w 88"/>
                    <a:gd name="T31" fmla="*/ 0 h 40"/>
                    <a:gd name="T32" fmla="*/ 1 w 88"/>
                    <a:gd name="T33" fmla="*/ 2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9 h 40"/>
                    <a:gd name="T42" fmla="*/ 1 w 88"/>
                    <a:gd name="T43" fmla="*/ 32 h 40"/>
                    <a:gd name="T44" fmla="*/ 3 w 88"/>
                    <a:gd name="T45" fmla="*/ 34 h 40"/>
                    <a:gd name="T46" fmla="*/ 4 w 88"/>
                    <a:gd name="T47" fmla="*/ 35 h 40"/>
                    <a:gd name="T48" fmla="*/ 7 w 88"/>
                    <a:gd name="T49" fmla="*/ 36 h 40"/>
                    <a:gd name="T50" fmla="*/ 12 w 88"/>
                    <a:gd name="T51" fmla="*/ 36 h 40"/>
                    <a:gd name="T52" fmla="*/ 19 w 88"/>
                    <a:gd name="T53" fmla="*/ 38 h 40"/>
                    <a:gd name="T54" fmla="*/ 30 w 88"/>
                    <a:gd name="T55" fmla="*/ 39 h 40"/>
                    <a:gd name="T56" fmla="*/ 41 w 88"/>
                    <a:gd name="T57" fmla="*/ 39 h 40"/>
                    <a:gd name="T58" fmla="*/ 53 w 88"/>
                    <a:gd name="T59" fmla="*/ 40 h 40"/>
                    <a:gd name="T60" fmla="*/ 65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9 h 40"/>
                    <a:gd name="T66" fmla="*/ 84 w 88"/>
                    <a:gd name="T67" fmla="*/ 36 h 40"/>
                    <a:gd name="T68" fmla="*/ 86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6 h 40"/>
                    <a:gd name="T78" fmla="*/ 87 w 88"/>
                    <a:gd name="T79" fmla="*/ 9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6" y="4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7" y="2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7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19" y="38"/>
                      </a:lnTo>
                      <a:lnTo>
                        <a:pt x="30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4" y="36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Freeform 582"/>
                <p:cNvSpPr>
                  <a:spLocks/>
                </p:cNvSpPr>
                <p:nvPr/>
              </p:nvSpPr>
              <p:spPr bwMode="auto">
                <a:xfrm>
                  <a:off x="4054" y="344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6 w 88"/>
                    <a:gd name="T5" fmla="*/ 4 h 40"/>
                    <a:gd name="T6" fmla="*/ 84 w 88"/>
                    <a:gd name="T7" fmla="*/ 2 h 40"/>
                    <a:gd name="T8" fmla="*/ 81 w 88"/>
                    <a:gd name="T9" fmla="*/ 2 h 40"/>
                    <a:gd name="T10" fmla="*/ 77 w 88"/>
                    <a:gd name="T11" fmla="*/ 2 h 40"/>
                    <a:gd name="T12" fmla="*/ 77 w 88"/>
                    <a:gd name="T13" fmla="*/ 2 h 40"/>
                    <a:gd name="T14" fmla="*/ 68 w 88"/>
                    <a:gd name="T15" fmla="*/ 4 h 40"/>
                    <a:gd name="T16" fmla="*/ 58 w 88"/>
                    <a:gd name="T17" fmla="*/ 5 h 40"/>
                    <a:gd name="T18" fmla="*/ 47 w 88"/>
                    <a:gd name="T19" fmla="*/ 4 h 40"/>
                    <a:gd name="T20" fmla="*/ 37 w 88"/>
                    <a:gd name="T21" fmla="*/ 4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10 w 88"/>
                    <a:gd name="T29" fmla="*/ 1 h 40"/>
                    <a:gd name="T30" fmla="*/ 10 w 88"/>
                    <a:gd name="T31" fmla="*/ 1 h 40"/>
                    <a:gd name="T32" fmla="*/ 7 w 88"/>
                    <a:gd name="T33" fmla="*/ 1 h 40"/>
                    <a:gd name="T34" fmla="*/ 4 w 88"/>
                    <a:gd name="T35" fmla="*/ 0 h 40"/>
                    <a:gd name="T36" fmla="*/ 3 w 88"/>
                    <a:gd name="T37" fmla="*/ 0 h 40"/>
                    <a:gd name="T38" fmla="*/ 1 w 88"/>
                    <a:gd name="T39" fmla="*/ 2 h 40"/>
                    <a:gd name="T40" fmla="*/ 1 w 88"/>
                    <a:gd name="T41" fmla="*/ 2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2 h 40"/>
                    <a:gd name="T54" fmla="*/ 3 w 88"/>
                    <a:gd name="T55" fmla="*/ 34 h 40"/>
                    <a:gd name="T56" fmla="*/ 4 w 88"/>
                    <a:gd name="T57" fmla="*/ 35 h 40"/>
                    <a:gd name="T58" fmla="*/ 7 w 88"/>
                    <a:gd name="T59" fmla="*/ 36 h 40"/>
                    <a:gd name="T60" fmla="*/ 7 w 88"/>
                    <a:gd name="T61" fmla="*/ 36 h 40"/>
                    <a:gd name="T62" fmla="*/ 12 w 88"/>
                    <a:gd name="T63" fmla="*/ 36 h 40"/>
                    <a:gd name="T64" fmla="*/ 19 w 88"/>
                    <a:gd name="T65" fmla="*/ 38 h 40"/>
                    <a:gd name="T66" fmla="*/ 30 w 88"/>
                    <a:gd name="T67" fmla="*/ 39 h 40"/>
                    <a:gd name="T68" fmla="*/ 41 w 88"/>
                    <a:gd name="T69" fmla="*/ 39 h 40"/>
                    <a:gd name="T70" fmla="*/ 53 w 88"/>
                    <a:gd name="T71" fmla="*/ 40 h 40"/>
                    <a:gd name="T72" fmla="*/ 65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9 h 40"/>
                    <a:gd name="T78" fmla="*/ 80 w 88"/>
                    <a:gd name="T79" fmla="*/ 39 h 40"/>
                    <a:gd name="T80" fmla="*/ 84 w 88"/>
                    <a:gd name="T81" fmla="*/ 36 h 40"/>
                    <a:gd name="T82" fmla="*/ 86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6 h 40"/>
                    <a:gd name="T94" fmla="*/ 87 w 88"/>
                    <a:gd name="T95" fmla="*/ 9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6" y="4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7" y="2"/>
                      </a:lnTo>
                      <a:lnTo>
                        <a:pt x="77" y="2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7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19" y="38"/>
                      </a:lnTo>
                      <a:lnTo>
                        <a:pt x="30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4" y="36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Freeform 583"/>
                <p:cNvSpPr>
                  <a:spLocks/>
                </p:cNvSpPr>
                <p:nvPr/>
              </p:nvSpPr>
              <p:spPr bwMode="auto">
                <a:xfrm>
                  <a:off x="4172" y="344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5 w 88"/>
                    <a:gd name="T3" fmla="*/ 4 h 40"/>
                    <a:gd name="T4" fmla="*/ 83 w 88"/>
                    <a:gd name="T5" fmla="*/ 1 h 40"/>
                    <a:gd name="T6" fmla="*/ 80 w 88"/>
                    <a:gd name="T7" fmla="*/ 1 h 40"/>
                    <a:gd name="T8" fmla="*/ 75 w 88"/>
                    <a:gd name="T9" fmla="*/ 2 h 40"/>
                    <a:gd name="T10" fmla="*/ 67 w 88"/>
                    <a:gd name="T11" fmla="*/ 4 h 40"/>
                    <a:gd name="T12" fmla="*/ 57 w 88"/>
                    <a:gd name="T13" fmla="*/ 5 h 40"/>
                    <a:gd name="T14" fmla="*/ 47 w 88"/>
                    <a:gd name="T15" fmla="*/ 4 h 40"/>
                    <a:gd name="T16" fmla="*/ 36 w 88"/>
                    <a:gd name="T17" fmla="*/ 4 h 40"/>
                    <a:gd name="T18" fmla="*/ 27 w 88"/>
                    <a:gd name="T19" fmla="*/ 2 h 40"/>
                    <a:gd name="T20" fmla="*/ 18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3 w 88"/>
                    <a:gd name="T29" fmla="*/ 0 h 40"/>
                    <a:gd name="T30" fmla="*/ 1 w 88"/>
                    <a:gd name="T31" fmla="*/ 0 h 40"/>
                    <a:gd name="T32" fmla="*/ 0 w 88"/>
                    <a:gd name="T33" fmla="*/ 2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8 h 40"/>
                    <a:gd name="T42" fmla="*/ 0 w 88"/>
                    <a:gd name="T43" fmla="*/ 32 h 40"/>
                    <a:gd name="T44" fmla="*/ 1 w 88"/>
                    <a:gd name="T45" fmla="*/ 34 h 40"/>
                    <a:gd name="T46" fmla="*/ 3 w 88"/>
                    <a:gd name="T47" fmla="*/ 35 h 40"/>
                    <a:gd name="T48" fmla="*/ 7 w 88"/>
                    <a:gd name="T49" fmla="*/ 36 h 40"/>
                    <a:gd name="T50" fmla="*/ 11 w 88"/>
                    <a:gd name="T51" fmla="*/ 36 h 40"/>
                    <a:gd name="T52" fmla="*/ 18 w 88"/>
                    <a:gd name="T53" fmla="*/ 38 h 40"/>
                    <a:gd name="T54" fmla="*/ 29 w 88"/>
                    <a:gd name="T55" fmla="*/ 39 h 40"/>
                    <a:gd name="T56" fmla="*/ 41 w 88"/>
                    <a:gd name="T57" fmla="*/ 39 h 40"/>
                    <a:gd name="T58" fmla="*/ 53 w 88"/>
                    <a:gd name="T59" fmla="*/ 40 h 40"/>
                    <a:gd name="T60" fmla="*/ 64 w 88"/>
                    <a:gd name="T61" fmla="*/ 40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6 h 40"/>
                    <a:gd name="T68" fmla="*/ 85 w 88"/>
                    <a:gd name="T69" fmla="*/ 35 h 40"/>
                    <a:gd name="T70" fmla="*/ 87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6 h 40"/>
                    <a:gd name="T78" fmla="*/ 87 w 88"/>
                    <a:gd name="T79" fmla="*/ 9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5" y="4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2"/>
                      </a:lnTo>
                      <a:lnTo>
                        <a:pt x="67" y="4"/>
                      </a:lnTo>
                      <a:lnTo>
                        <a:pt x="57" y="5"/>
                      </a:lnTo>
                      <a:lnTo>
                        <a:pt x="47" y="4"/>
                      </a:lnTo>
                      <a:lnTo>
                        <a:pt x="36" y="4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32"/>
                      </a:lnTo>
                      <a:lnTo>
                        <a:pt x="1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18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4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6"/>
                      </a:lnTo>
                      <a:lnTo>
                        <a:pt x="85" y="35"/>
                      </a:lnTo>
                      <a:lnTo>
                        <a:pt x="87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5" name="Freeform 584"/>
                <p:cNvSpPr>
                  <a:spLocks/>
                </p:cNvSpPr>
                <p:nvPr/>
              </p:nvSpPr>
              <p:spPr bwMode="auto">
                <a:xfrm>
                  <a:off x="4172" y="344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5 w 88"/>
                    <a:gd name="T5" fmla="*/ 4 h 40"/>
                    <a:gd name="T6" fmla="*/ 83 w 88"/>
                    <a:gd name="T7" fmla="*/ 1 h 40"/>
                    <a:gd name="T8" fmla="*/ 80 w 88"/>
                    <a:gd name="T9" fmla="*/ 1 h 40"/>
                    <a:gd name="T10" fmla="*/ 75 w 88"/>
                    <a:gd name="T11" fmla="*/ 2 h 40"/>
                    <a:gd name="T12" fmla="*/ 75 w 88"/>
                    <a:gd name="T13" fmla="*/ 2 h 40"/>
                    <a:gd name="T14" fmla="*/ 67 w 88"/>
                    <a:gd name="T15" fmla="*/ 4 h 40"/>
                    <a:gd name="T16" fmla="*/ 57 w 88"/>
                    <a:gd name="T17" fmla="*/ 5 h 40"/>
                    <a:gd name="T18" fmla="*/ 47 w 88"/>
                    <a:gd name="T19" fmla="*/ 4 h 40"/>
                    <a:gd name="T20" fmla="*/ 36 w 88"/>
                    <a:gd name="T21" fmla="*/ 4 h 40"/>
                    <a:gd name="T22" fmla="*/ 27 w 88"/>
                    <a:gd name="T23" fmla="*/ 2 h 40"/>
                    <a:gd name="T24" fmla="*/ 18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3 w 88"/>
                    <a:gd name="T35" fmla="*/ 0 h 40"/>
                    <a:gd name="T36" fmla="*/ 1 w 88"/>
                    <a:gd name="T37" fmla="*/ 0 h 40"/>
                    <a:gd name="T38" fmla="*/ 0 w 88"/>
                    <a:gd name="T39" fmla="*/ 2 h 40"/>
                    <a:gd name="T40" fmla="*/ 0 w 88"/>
                    <a:gd name="T41" fmla="*/ 2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8 h 40"/>
                    <a:gd name="T50" fmla="*/ 0 w 88"/>
                    <a:gd name="T51" fmla="*/ 28 h 40"/>
                    <a:gd name="T52" fmla="*/ 0 w 88"/>
                    <a:gd name="T53" fmla="*/ 32 h 40"/>
                    <a:gd name="T54" fmla="*/ 1 w 88"/>
                    <a:gd name="T55" fmla="*/ 34 h 40"/>
                    <a:gd name="T56" fmla="*/ 3 w 88"/>
                    <a:gd name="T57" fmla="*/ 35 h 40"/>
                    <a:gd name="T58" fmla="*/ 7 w 88"/>
                    <a:gd name="T59" fmla="*/ 36 h 40"/>
                    <a:gd name="T60" fmla="*/ 7 w 88"/>
                    <a:gd name="T61" fmla="*/ 36 h 40"/>
                    <a:gd name="T62" fmla="*/ 11 w 88"/>
                    <a:gd name="T63" fmla="*/ 36 h 40"/>
                    <a:gd name="T64" fmla="*/ 18 w 88"/>
                    <a:gd name="T65" fmla="*/ 38 h 40"/>
                    <a:gd name="T66" fmla="*/ 29 w 88"/>
                    <a:gd name="T67" fmla="*/ 39 h 40"/>
                    <a:gd name="T68" fmla="*/ 41 w 88"/>
                    <a:gd name="T69" fmla="*/ 39 h 40"/>
                    <a:gd name="T70" fmla="*/ 53 w 88"/>
                    <a:gd name="T71" fmla="*/ 40 h 40"/>
                    <a:gd name="T72" fmla="*/ 64 w 88"/>
                    <a:gd name="T73" fmla="*/ 40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6 h 40"/>
                    <a:gd name="T82" fmla="*/ 85 w 88"/>
                    <a:gd name="T83" fmla="*/ 35 h 40"/>
                    <a:gd name="T84" fmla="*/ 87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6 h 40"/>
                    <a:gd name="T94" fmla="*/ 87 w 88"/>
                    <a:gd name="T95" fmla="*/ 9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5" y="4"/>
                      </a:lnTo>
                      <a:lnTo>
                        <a:pt x="83" y="1"/>
                      </a:lnTo>
                      <a:lnTo>
                        <a:pt x="80" y="1"/>
                      </a:lnTo>
                      <a:lnTo>
                        <a:pt x="75" y="2"/>
                      </a:lnTo>
                      <a:lnTo>
                        <a:pt x="75" y="2"/>
                      </a:lnTo>
                      <a:lnTo>
                        <a:pt x="67" y="4"/>
                      </a:lnTo>
                      <a:lnTo>
                        <a:pt x="57" y="5"/>
                      </a:lnTo>
                      <a:lnTo>
                        <a:pt x="47" y="4"/>
                      </a:lnTo>
                      <a:lnTo>
                        <a:pt x="36" y="4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0" y="32"/>
                      </a:lnTo>
                      <a:lnTo>
                        <a:pt x="1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18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4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6"/>
                      </a:lnTo>
                      <a:lnTo>
                        <a:pt x="85" y="35"/>
                      </a:lnTo>
                      <a:lnTo>
                        <a:pt x="87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6" name="Freeform 585"/>
                <p:cNvSpPr>
                  <a:spLocks/>
                </p:cNvSpPr>
                <p:nvPr/>
              </p:nvSpPr>
              <p:spPr bwMode="auto">
                <a:xfrm>
                  <a:off x="4405" y="3444"/>
                  <a:ext cx="88" cy="39"/>
                </a:xfrm>
                <a:custGeom>
                  <a:avLst/>
                  <a:gdLst>
                    <a:gd name="T0" fmla="*/ 87 w 88"/>
                    <a:gd name="T1" fmla="*/ 6 h 39"/>
                    <a:gd name="T2" fmla="*/ 86 w 88"/>
                    <a:gd name="T3" fmla="*/ 4 h 39"/>
                    <a:gd name="T4" fmla="*/ 84 w 88"/>
                    <a:gd name="T5" fmla="*/ 1 h 39"/>
                    <a:gd name="T6" fmla="*/ 81 w 88"/>
                    <a:gd name="T7" fmla="*/ 1 h 39"/>
                    <a:gd name="T8" fmla="*/ 77 w 88"/>
                    <a:gd name="T9" fmla="*/ 3 h 39"/>
                    <a:gd name="T10" fmla="*/ 68 w 88"/>
                    <a:gd name="T11" fmla="*/ 4 h 39"/>
                    <a:gd name="T12" fmla="*/ 58 w 88"/>
                    <a:gd name="T13" fmla="*/ 5 h 39"/>
                    <a:gd name="T14" fmla="*/ 47 w 88"/>
                    <a:gd name="T15" fmla="*/ 4 h 39"/>
                    <a:gd name="T16" fmla="*/ 37 w 88"/>
                    <a:gd name="T17" fmla="*/ 4 h 39"/>
                    <a:gd name="T18" fmla="*/ 27 w 88"/>
                    <a:gd name="T19" fmla="*/ 3 h 39"/>
                    <a:gd name="T20" fmla="*/ 19 w 88"/>
                    <a:gd name="T21" fmla="*/ 3 h 39"/>
                    <a:gd name="T22" fmla="*/ 13 w 88"/>
                    <a:gd name="T23" fmla="*/ 1 h 39"/>
                    <a:gd name="T24" fmla="*/ 10 w 88"/>
                    <a:gd name="T25" fmla="*/ 1 h 39"/>
                    <a:gd name="T26" fmla="*/ 7 w 88"/>
                    <a:gd name="T27" fmla="*/ 0 h 39"/>
                    <a:gd name="T28" fmla="*/ 4 w 88"/>
                    <a:gd name="T29" fmla="*/ 0 h 39"/>
                    <a:gd name="T30" fmla="*/ 3 w 88"/>
                    <a:gd name="T31" fmla="*/ 0 h 39"/>
                    <a:gd name="T32" fmla="*/ 2 w 88"/>
                    <a:gd name="T33" fmla="*/ 3 h 39"/>
                    <a:gd name="T34" fmla="*/ 0 w 88"/>
                    <a:gd name="T35" fmla="*/ 11 h 39"/>
                    <a:gd name="T36" fmla="*/ 0 w 88"/>
                    <a:gd name="T37" fmla="*/ 18 h 39"/>
                    <a:gd name="T38" fmla="*/ 0 w 88"/>
                    <a:gd name="T39" fmla="*/ 24 h 39"/>
                    <a:gd name="T40" fmla="*/ 0 w 88"/>
                    <a:gd name="T41" fmla="*/ 28 h 39"/>
                    <a:gd name="T42" fmla="*/ 2 w 88"/>
                    <a:gd name="T43" fmla="*/ 32 h 39"/>
                    <a:gd name="T44" fmla="*/ 3 w 88"/>
                    <a:gd name="T45" fmla="*/ 34 h 39"/>
                    <a:gd name="T46" fmla="*/ 4 w 88"/>
                    <a:gd name="T47" fmla="*/ 35 h 39"/>
                    <a:gd name="T48" fmla="*/ 7 w 88"/>
                    <a:gd name="T49" fmla="*/ 37 h 39"/>
                    <a:gd name="T50" fmla="*/ 12 w 88"/>
                    <a:gd name="T51" fmla="*/ 37 h 39"/>
                    <a:gd name="T52" fmla="*/ 19 w 88"/>
                    <a:gd name="T53" fmla="*/ 38 h 39"/>
                    <a:gd name="T54" fmla="*/ 30 w 88"/>
                    <a:gd name="T55" fmla="*/ 39 h 39"/>
                    <a:gd name="T56" fmla="*/ 41 w 88"/>
                    <a:gd name="T57" fmla="*/ 39 h 39"/>
                    <a:gd name="T58" fmla="*/ 53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9 h 39"/>
                    <a:gd name="T64" fmla="*/ 80 w 88"/>
                    <a:gd name="T65" fmla="*/ 38 h 39"/>
                    <a:gd name="T66" fmla="*/ 84 w 88"/>
                    <a:gd name="T67" fmla="*/ 37 h 39"/>
                    <a:gd name="T68" fmla="*/ 86 w 88"/>
                    <a:gd name="T69" fmla="*/ 35 h 39"/>
                    <a:gd name="T70" fmla="*/ 88 w 88"/>
                    <a:gd name="T71" fmla="*/ 33 h 39"/>
                    <a:gd name="T72" fmla="*/ 88 w 88"/>
                    <a:gd name="T73" fmla="*/ 30 h 39"/>
                    <a:gd name="T74" fmla="*/ 88 w 88"/>
                    <a:gd name="T75" fmla="*/ 25 h 39"/>
                    <a:gd name="T76" fmla="*/ 88 w 88"/>
                    <a:gd name="T77" fmla="*/ 17 h 39"/>
                    <a:gd name="T78" fmla="*/ 87 w 88"/>
                    <a:gd name="T79" fmla="*/ 10 h 39"/>
                    <a:gd name="T80" fmla="*/ 87 w 88"/>
                    <a:gd name="T81" fmla="*/ 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6"/>
                      </a:moveTo>
                      <a:lnTo>
                        <a:pt x="86" y="4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7" y="3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7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19" y="38"/>
                      </a:lnTo>
                      <a:lnTo>
                        <a:pt x="30" y="39"/>
                      </a:lnTo>
                      <a:lnTo>
                        <a:pt x="41" y="39"/>
                      </a:lnTo>
                      <a:lnTo>
                        <a:pt x="53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0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Freeform 586"/>
                <p:cNvSpPr>
                  <a:spLocks/>
                </p:cNvSpPr>
                <p:nvPr/>
              </p:nvSpPr>
              <p:spPr bwMode="auto">
                <a:xfrm>
                  <a:off x="4405" y="3444"/>
                  <a:ext cx="88" cy="39"/>
                </a:xfrm>
                <a:custGeom>
                  <a:avLst/>
                  <a:gdLst>
                    <a:gd name="T0" fmla="*/ 87 w 88"/>
                    <a:gd name="T1" fmla="*/ 6 h 39"/>
                    <a:gd name="T2" fmla="*/ 87 w 88"/>
                    <a:gd name="T3" fmla="*/ 6 h 39"/>
                    <a:gd name="T4" fmla="*/ 86 w 88"/>
                    <a:gd name="T5" fmla="*/ 4 h 39"/>
                    <a:gd name="T6" fmla="*/ 84 w 88"/>
                    <a:gd name="T7" fmla="*/ 1 h 39"/>
                    <a:gd name="T8" fmla="*/ 81 w 88"/>
                    <a:gd name="T9" fmla="*/ 1 h 39"/>
                    <a:gd name="T10" fmla="*/ 77 w 88"/>
                    <a:gd name="T11" fmla="*/ 3 h 39"/>
                    <a:gd name="T12" fmla="*/ 77 w 88"/>
                    <a:gd name="T13" fmla="*/ 3 h 39"/>
                    <a:gd name="T14" fmla="*/ 68 w 88"/>
                    <a:gd name="T15" fmla="*/ 4 h 39"/>
                    <a:gd name="T16" fmla="*/ 58 w 88"/>
                    <a:gd name="T17" fmla="*/ 5 h 39"/>
                    <a:gd name="T18" fmla="*/ 47 w 88"/>
                    <a:gd name="T19" fmla="*/ 4 h 39"/>
                    <a:gd name="T20" fmla="*/ 37 w 88"/>
                    <a:gd name="T21" fmla="*/ 4 h 39"/>
                    <a:gd name="T22" fmla="*/ 27 w 88"/>
                    <a:gd name="T23" fmla="*/ 3 h 39"/>
                    <a:gd name="T24" fmla="*/ 19 w 88"/>
                    <a:gd name="T25" fmla="*/ 3 h 39"/>
                    <a:gd name="T26" fmla="*/ 13 w 88"/>
                    <a:gd name="T27" fmla="*/ 1 h 39"/>
                    <a:gd name="T28" fmla="*/ 10 w 88"/>
                    <a:gd name="T29" fmla="*/ 1 h 39"/>
                    <a:gd name="T30" fmla="*/ 10 w 88"/>
                    <a:gd name="T31" fmla="*/ 1 h 39"/>
                    <a:gd name="T32" fmla="*/ 7 w 88"/>
                    <a:gd name="T33" fmla="*/ 0 h 39"/>
                    <a:gd name="T34" fmla="*/ 4 w 88"/>
                    <a:gd name="T35" fmla="*/ 0 h 39"/>
                    <a:gd name="T36" fmla="*/ 3 w 88"/>
                    <a:gd name="T37" fmla="*/ 0 h 39"/>
                    <a:gd name="T38" fmla="*/ 2 w 88"/>
                    <a:gd name="T39" fmla="*/ 3 h 39"/>
                    <a:gd name="T40" fmla="*/ 2 w 88"/>
                    <a:gd name="T41" fmla="*/ 3 h 39"/>
                    <a:gd name="T42" fmla="*/ 0 w 88"/>
                    <a:gd name="T43" fmla="*/ 11 h 39"/>
                    <a:gd name="T44" fmla="*/ 0 w 88"/>
                    <a:gd name="T45" fmla="*/ 18 h 39"/>
                    <a:gd name="T46" fmla="*/ 0 w 88"/>
                    <a:gd name="T47" fmla="*/ 24 h 39"/>
                    <a:gd name="T48" fmla="*/ 0 w 88"/>
                    <a:gd name="T49" fmla="*/ 28 h 39"/>
                    <a:gd name="T50" fmla="*/ 0 w 88"/>
                    <a:gd name="T51" fmla="*/ 28 h 39"/>
                    <a:gd name="T52" fmla="*/ 2 w 88"/>
                    <a:gd name="T53" fmla="*/ 32 h 39"/>
                    <a:gd name="T54" fmla="*/ 3 w 88"/>
                    <a:gd name="T55" fmla="*/ 34 h 39"/>
                    <a:gd name="T56" fmla="*/ 4 w 88"/>
                    <a:gd name="T57" fmla="*/ 35 h 39"/>
                    <a:gd name="T58" fmla="*/ 7 w 88"/>
                    <a:gd name="T59" fmla="*/ 37 h 39"/>
                    <a:gd name="T60" fmla="*/ 7 w 88"/>
                    <a:gd name="T61" fmla="*/ 37 h 39"/>
                    <a:gd name="T62" fmla="*/ 12 w 88"/>
                    <a:gd name="T63" fmla="*/ 37 h 39"/>
                    <a:gd name="T64" fmla="*/ 19 w 88"/>
                    <a:gd name="T65" fmla="*/ 38 h 39"/>
                    <a:gd name="T66" fmla="*/ 30 w 88"/>
                    <a:gd name="T67" fmla="*/ 39 h 39"/>
                    <a:gd name="T68" fmla="*/ 41 w 88"/>
                    <a:gd name="T69" fmla="*/ 39 h 39"/>
                    <a:gd name="T70" fmla="*/ 53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9 h 39"/>
                    <a:gd name="T76" fmla="*/ 80 w 88"/>
                    <a:gd name="T77" fmla="*/ 38 h 39"/>
                    <a:gd name="T78" fmla="*/ 80 w 88"/>
                    <a:gd name="T79" fmla="*/ 38 h 39"/>
                    <a:gd name="T80" fmla="*/ 84 w 88"/>
                    <a:gd name="T81" fmla="*/ 37 h 39"/>
                    <a:gd name="T82" fmla="*/ 86 w 88"/>
                    <a:gd name="T83" fmla="*/ 35 h 39"/>
                    <a:gd name="T84" fmla="*/ 88 w 88"/>
                    <a:gd name="T85" fmla="*/ 33 h 39"/>
                    <a:gd name="T86" fmla="*/ 88 w 88"/>
                    <a:gd name="T87" fmla="*/ 30 h 39"/>
                    <a:gd name="T88" fmla="*/ 88 w 88"/>
                    <a:gd name="T89" fmla="*/ 30 h 39"/>
                    <a:gd name="T90" fmla="*/ 88 w 88"/>
                    <a:gd name="T91" fmla="*/ 25 h 39"/>
                    <a:gd name="T92" fmla="*/ 88 w 88"/>
                    <a:gd name="T93" fmla="*/ 17 h 39"/>
                    <a:gd name="T94" fmla="*/ 87 w 88"/>
                    <a:gd name="T95" fmla="*/ 10 h 39"/>
                    <a:gd name="T96" fmla="*/ 87 w 88"/>
                    <a:gd name="T97" fmla="*/ 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6" y="4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7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2" y="3"/>
                      </a:lnTo>
                      <a:lnTo>
                        <a:pt x="2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19" y="38"/>
                      </a:lnTo>
                      <a:lnTo>
                        <a:pt x="30" y="39"/>
                      </a:lnTo>
                      <a:lnTo>
                        <a:pt x="41" y="39"/>
                      </a:lnTo>
                      <a:lnTo>
                        <a:pt x="53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Freeform 587"/>
                <p:cNvSpPr>
                  <a:spLocks/>
                </p:cNvSpPr>
                <p:nvPr/>
              </p:nvSpPr>
              <p:spPr bwMode="auto">
                <a:xfrm>
                  <a:off x="4287" y="344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5 w 88"/>
                    <a:gd name="T3" fmla="*/ 4 h 40"/>
                    <a:gd name="T4" fmla="*/ 83 w 88"/>
                    <a:gd name="T5" fmla="*/ 2 h 40"/>
                    <a:gd name="T6" fmla="*/ 81 w 88"/>
                    <a:gd name="T7" fmla="*/ 2 h 40"/>
                    <a:gd name="T8" fmla="*/ 76 w 88"/>
                    <a:gd name="T9" fmla="*/ 2 h 40"/>
                    <a:gd name="T10" fmla="*/ 68 w 88"/>
                    <a:gd name="T11" fmla="*/ 4 h 40"/>
                    <a:gd name="T12" fmla="*/ 58 w 88"/>
                    <a:gd name="T13" fmla="*/ 5 h 40"/>
                    <a:gd name="T14" fmla="*/ 48 w 88"/>
                    <a:gd name="T15" fmla="*/ 4 h 40"/>
                    <a:gd name="T16" fmla="*/ 37 w 88"/>
                    <a:gd name="T17" fmla="*/ 4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3 w 88"/>
                    <a:gd name="T29" fmla="*/ 0 h 40"/>
                    <a:gd name="T30" fmla="*/ 2 w 88"/>
                    <a:gd name="T31" fmla="*/ 0 h 40"/>
                    <a:gd name="T32" fmla="*/ 1 w 88"/>
                    <a:gd name="T33" fmla="*/ 2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9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3 w 88"/>
                    <a:gd name="T47" fmla="*/ 35 h 40"/>
                    <a:gd name="T48" fmla="*/ 7 w 88"/>
                    <a:gd name="T49" fmla="*/ 36 h 40"/>
                    <a:gd name="T50" fmla="*/ 11 w 88"/>
                    <a:gd name="T51" fmla="*/ 36 h 40"/>
                    <a:gd name="T52" fmla="*/ 19 w 88"/>
                    <a:gd name="T53" fmla="*/ 38 h 40"/>
                    <a:gd name="T54" fmla="*/ 29 w 88"/>
                    <a:gd name="T55" fmla="*/ 39 h 40"/>
                    <a:gd name="T56" fmla="*/ 41 w 88"/>
                    <a:gd name="T57" fmla="*/ 39 h 40"/>
                    <a:gd name="T58" fmla="*/ 53 w 88"/>
                    <a:gd name="T59" fmla="*/ 40 h 40"/>
                    <a:gd name="T60" fmla="*/ 64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9 h 40"/>
                    <a:gd name="T66" fmla="*/ 83 w 88"/>
                    <a:gd name="T67" fmla="*/ 36 h 40"/>
                    <a:gd name="T68" fmla="*/ 85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6 h 40"/>
                    <a:gd name="T78" fmla="*/ 87 w 88"/>
                    <a:gd name="T79" fmla="*/ 9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5" y="4"/>
                      </a:lnTo>
                      <a:lnTo>
                        <a:pt x="83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19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3" y="36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Freeform 588"/>
                <p:cNvSpPr>
                  <a:spLocks/>
                </p:cNvSpPr>
                <p:nvPr/>
              </p:nvSpPr>
              <p:spPr bwMode="auto">
                <a:xfrm>
                  <a:off x="4287" y="344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5 w 88"/>
                    <a:gd name="T5" fmla="*/ 4 h 40"/>
                    <a:gd name="T6" fmla="*/ 83 w 88"/>
                    <a:gd name="T7" fmla="*/ 2 h 40"/>
                    <a:gd name="T8" fmla="*/ 81 w 88"/>
                    <a:gd name="T9" fmla="*/ 2 h 40"/>
                    <a:gd name="T10" fmla="*/ 76 w 88"/>
                    <a:gd name="T11" fmla="*/ 2 h 40"/>
                    <a:gd name="T12" fmla="*/ 76 w 88"/>
                    <a:gd name="T13" fmla="*/ 2 h 40"/>
                    <a:gd name="T14" fmla="*/ 68 w 88"/>
                    <a:gd name="T15" fmla="*/ 4 h 40"/>
                    <a:gd name="T16" fmla="*/ 58 w 88"/>
                    <a:gd name="T17" fmla="*/ 5 h 40"/>
                    <a:gd name="T18" fmla="*/ 48 w 88"/>
                    <a:gd name="T19" fmla="*/ 4 h 40"/>
                    <a:gd name="T20" fmla="*/ 37 w 88"/>
                    <a:gd name="T21" fmla="*/ 4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3 w 88"/>
                    <a:gd name="T35" fmla="*/ 0 h 40"/>
                    <a:gd name="T36" fmla="*/ 2 w 88"/>
                    <a:gd name="T37" fmla="*/ 0 h 40"/>
                    <a:gd name="T38" fmla="*/ 1 w 88"/>
                    <a:gd name="T39" fmla="*/ 2 h 40"/>
                    <a:gd name="T40" fmla="*/ 1 w 88"/>
                    <a:gd name="T41" fmla="*/ 2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3 w 88"/>
                    <a:gd name="T57" fmla="*/ 35 h 40"/>
                    <a:gd name="T58" fmla="*/ 7 w 88"/>
                    <a:gd name="T59" fmla="*/ 36 h 40"/>
                    <a:gd name="T60" fmla="*/ 7 w 88"/>
                    <a:gd name="T61" fmla="*/ 36 h 40"/>
                    <a:gd name="T62" fmla="*/ 11 w 88"/>
                    <a:gd name="T63" fmla="*/ 36 h 40"/>
                    <a:gd name="T64" fmla="*/ 19 w 88"/>
                    <a:gd name="T65" fmla="*/ 38 h 40"/>
                    <a:gd name="T66" fmla="*/ 29 w 88"/>
                    <a:gd name="T67" fmla="*/ 39 h 40"/>
                    <a:gd name="T68" fmla="*/ 41 w 88"/>
                    <a:gd name="T69" fmla="*/ 39 h 40"/>
                    <a:gd name="T70" fmla="*/ 53 w 88"/>
                    <a:gd name="T71" fmla="*/ 40 h 40"/>
                    <a:gd name="T72" fmla="*/ 64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9 h 40"/>
                    <a:gd name="T78" fmla="*/ 80 w 88"/>
                    <a:gd name="T79" fmla="*/ 39 h 40"/>
                    <a:gd name="T80" fmla="*/ 83 w 88"/>
                    <a:gd name="T81" fmla="*/ 36 h 40"/>
                    <a:gd name="T82" fmla="*/ 85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6 h 40"/>
                    <a:gd name="T94" fmla="*/ 87 w 88"/>
                    <a:gd name="T95" fmla="*/ 9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5" y="4"/>
                      </a:lnTo>
                      <a:lnTo>
                        <a:pt x="83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19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3" y="36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Freeform 589"/>
                <p:cNvSpPr>
                  <a:spLocks/>
                </p:cNvSpPr>
                <p:nvPr/>
              </p:nvSpPr>
              <p:spPr bwMode="auto">
                <a:xfrm>
                  <a:off x="4064" y="3504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4 h 40"/>
                    <a:gd name="T4" fmla="*/ 84 w 88"/>
                    <a:gd name="T5" fmla="*/ 1 h 40"/>
                    <a:gd name="T6" fmla="*/ 81 w 88"/>
                    <a:gd name="T7" fmla="*/ 1 h 40"/>
                    <a:gd name="T8" fmla="*/ 76 w 88"/>
                    <a:gd name="T9" fmla="*/ 2 h 40"/>
                    <a:gd name="T10" fmla="*/ 68 w 88"/>
                    <a:gd name="T11" fmla="*/ 4 h 40"/>
                    <a:gd name="T12" fmla="*/ 58 w 88"/>
                    <a:gd name="T13" fmla="*/ 5 h 40"/>
                    <a:gd name="T14" fmla="*/ 48 w 88"/>
                    <a:gd name="T15" fmla="*/ 4 h 40"/>
                    <a:gd name="T16" fmla="*/ 37 w 88"/>
                    <a:gd name="T17" fmla="*/ 4 h 40"/>
                    <a:gd name="T18" fmla="*/ 27 w 88"/>
                    <a:gd name="T19" fmla="*/ 2 h 40"/>
                    <a:gd name="T20" fmla="*/ 18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4 w 88"/>
                    <a:gd name="T29" fmla="*/ 0 h 40"/>
                    <a:gd name="T30" fmla="*/ 2 w 88"/>
                    <a:gd name="T31" fmla="*/ 0 h 40"/>
                    <a:gd name="T32" fmla="*/ 1 w 88"/>
                    <a:gd name="T33" fmla="*/ 2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8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3 w 88"/>
                    <a:gd name="T47" fmla="*/ 35 h 40"/>
                    <a:gd name="T48" fmla="*/ 7 w 88"/>
                    <a:gd name="T49" fmla="*/ 37 h 40"/>
                    <a:gd name="T50" fmla="*/ 11 w 88"/>
                    <a:gd name="T51" fmla="*/ 37 h 40"/>
                    <a:gd name="T52" fmla="*/ 20 w 88"/>
                    <a:gd name="T53" fmla="*/ 38 h 40"/>
                    <a:gd name="T54" fmla="*/ 30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4 w 88"/>
                    <a:gd name="T61" fmla="*/ 40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7 h 40"/>
                    <a:gd name="T68" fmla="*/ 85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7 h 40"/>
                    <a:gd name="T78" fmla="*/ 87 w 88"/>
                    <a:gd name="T79" fmla="*/ 10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4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1" name="Freeform 590"/>
                <p:cNvSpPr>
                  <a:spLocks/>
                </p:cNvSpPr>
                <p:nvPr/>
              </p:nvSpPr>
              <p:spPr bwMode="auto">
                <a:xfrm>
                  <a:off x="4064" y="3504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7 w 88"/>
                    <a:gd name="T5" fmla="*/ 4 h 40"/>
                    <a:gd name="T6" fmla="*/ 84 w 88"/>
                    <a:gd name="T7" fmla="*/ 1 h 40"/>
                    <a:gd name="T8" fmla="*/ 81 w 88"/>
                    <a:gd name="T9" fmla="*/ 1 h 40"/>
                    <a:gd name="T10" fmla="*/ 76 w 88"/>
                    <a:gd name="T11" fmla="*/ 2 h 40"/>
                    <a:gd name="T12" fmla="*/ 76 w 88"/>
                    <a:gd name="T13" fmla="*/ 2 h 40"/>
                    <a:gd name="T14" fmla="*/ 68 w 88"/>
                    <a:gd name="T15" fmla="*/ 4 h 40"/>
                    <a:gd name="T16" fmla="*/ 58 w 88"/>
                    <a:gd name="T17" fmla="*/ 5 h 40"/>
                    <a:gd name="T18" fmla="*/ 48 w 88"/>
                    <a:gd name="T19" fmla="*/ 4 h 40"/>
                    <a:gd name="T20" fmla="*/ 37 w 88"/>
                    <a:gd name="T21" fmla="*/ 4 h 40"/>
                    <a:gd name="T22" fmla="*/ 27 w 88"/>
                    <a:gd name="T23" fmla="*/ 2 h 40"/>
                    <a:gd name="T24" fmla="*/ 18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4 w 88"/>
                    <a:gd name="T35" fmla="*/ 0 h 40"/>
                    <a:gd name="T36" fmla="*/ 2 w 88"/>
                    <a:gd name="T37" fmla="*/ 0 h 40"/>
                    <a:gd name="T38" fmla="*/ 1 w 88"/>
                    <a:gd name="T39" fmla="*/ 2 h 40"/>
                    <a:gd name="T40" fmla="*/ 1 w 88"/>
                    <a:gd name="T41" fmla="*/ 2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8 h 40"/>
                    <a:gd name="T50" fmla="*/ 0 w 88"/>
                    <a:gd name="T51" fmla="*/ 28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3 w 88"/>
                    <a:gd name="T57" fmla="*/ 35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1 w 88"/>
                    <a:gd name="T63" fmla="*/ 37 h 40"/>
                    <a:gd name="T64" fmla="*/ 20 w 88"/>
                    <a:gd name="T65" fmla="*/ 38 h 40"/>
                    <a:gd name="T66" fmla="*/ 30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4 w 88"/>
                    <a:gd name="T73" fmla="*/ 40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7 h 40"/>
                    <a:gd name="T82" fmla="*/ 85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7 h 40"/>
                    <a:gd name="T94" fmla="*/ 87 w 88"/>
                    <a:gd name="T95" fmla="*/ 10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7" y="4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Freeform 591"/>
                <p:cNvSpPr>
                  <a:spLocks/>
                </p:cNvSpPr>
                <p:nvPr/>
              </p:nvSpPr>
              <p:spPr bwMode="auto">
                <a:xfrm>
                  <a:off x="4296" y="3504"/>
                  <a:ext cx="89" cy="40"/>
                </a:xfrm>
                <a:custGeom>
                  <a:avLst/>
                  <a:gdLst>
                    <a:gd name="T0" fmla="*/ 88 w 89"/>
                    <a:gd name="T1" fmla="*/ 6 h 40"/>
                    <a:gd name="T2" fmla="*/ 87 w 89"/>
                    <a:gd name="T3" fmla="*/ 4 h 40"/>
                    <a:gd name="T4" fmla="*/ 85 w 89"/>
                    <a:gd name="T5" fmla="*/ 1 h 40"/>
                    <a:gd name="T6" fmla="*/ 81 w 89"/>
                    <a:gd name="T7" fmla="*/ 1 h 40"/>
                    <a:gd name="T8" fmla="*/ 76 w 89"/>
                    <a:gd name="T9" fmla="*/ 2 h 40"/>
                    <a:gd name="T10" fmla="*/ 68 w 89"/>
                    <a:gd name="T11" fmla="*/ 4 h 40"/>
                    <a:gd name="T12" fmla="*/ 59 w 89"/>
                    <a:gd name="T13" fmla="*/ 5 h 40"/>
                    <a:gd name="T14" fmla="*/ 48 w 89"/>
                    <a:gd name="T15" fmla="*/ 4 h 40"/>
                    <a:gd name="T16" fmla="*/ 38 w 89"/>
                    <a:gd name="T17" fmla="*/ 4 h 40"/>
                    <a:gd name="T18" fmla="*/ 28 w 89"/>
                    <a:gd name="T19" fmla="*/ 2 h 40"/>
                    <a:gd name="T20" fmla="*/ 20 w 89"/>
                    <a:gd name="T21" fmla="*/ 2 h 40"/>
                    <a:gd name="T22" fmla="*/ 14 w 89"/>
                    <a:gd name="T23" fmla="*/ 1 h 40"/>
                    <a:gd name="T24" fmla="*/ 11 w 89"/>
                    <a:gd name="T25" fmla="*/ 1 h 40"/>
                    <a:gd name="T26" fmla="*/ 7 w 89"/>
                    <a:gd name="T27" fmla="*/ 0 h 40"/>
                    <a:gd name="T28" fmla="*/ 5 w 89"/>
                    <a:gd name="T29" fmla="*/ 0 h 40"/>
                    <a:gd name="T30" fmla="*/ 2 w 89"/>
                    <a:gd name="T31" fmla="*/ 0 h 40"/>
                    <a:gd name="T32" fmla="*/ 1 w 89"/>
                    <a:gd name="T33" fmla="*/ 2 h 40"/>
                    <a:gd name="T34" fmla="*/ 0 w 89"/>
                    <a:gd name="T35" fmla="*/ 11 h 40"/>
                    <a:gd name="T36" fmla="*/ 0 w 89"/>
                    <a:gd name="T37" fmla="*/ 18 h 40"/>
                    <a:gd name="T38" fmla="*/ 0 w 89"/>
                    <a:gd name="T39" fmla="*/ 25 h 40"/>
                    <a:gd name="T40" fmla="*/ 1 w 89"/>
                    <a:gd name="T41" fmla="*/ 28 h 40"/>
                    <a:gd name="T42" fmla="*/ 1 w 89"/>
                    <a:gd name="T43" fmla="*/ 32 h 40"/>
                    <a:gd name="T44" fmla="*/ 2 w 89"/>
                    <a:gd name="T45" fmla="*/ 34 h 40"/>
                    <a:gd name="T46" fmla="*/ 5 w 89"/>
                    <a:gd name="T47" fmla="*/ 35 h 40"/>
                    <a:gd name="T48" fmla="*/ 8 w 89"/>
                    <a:gd name="T49" fmla="*/ 37 h 40"/>
                    <a:gd name="T50" fmla="*/ 13 w 89"/>
                    <a:gd name="T51" fmla="*/ 37 h 40"/>
                    <a:gd name="T52" fmla="*/ 20 w 89"/>
                    <a:gd name="T53" fmla="*/ 38 h 40"/>
                    <a:gd name="T54" fmla="*/ 31 w 89"/>
                    <a:gd name="T55" fmla="*/ 39 h 40"/>
                    <a:gd name="T56" fmla="*/ 42 w 89"/>
                    <a:gd name="T57" fmla="*/ 39 h 40"/>
                    <a:gd name="T58" fmla="*/ 54 w 89"/>
                    <a:gd name="T59" fmla="*/ 40 h 40"/>
                    <a:gd name="T60" fmla="*/ 65 w 89"/>
                    <a:gd name="T61" fmla="*/ 40 h 40"/>
                    <a:gd name="T62" fmla="*/ 74 w 89"/>
                    <a:gd name="T63" fmla="*/ 39 h 40"/>
                    <a:gd name="T64" fmla="*/ 80 w 89"/>
                    <a:gd name="T65" fmla="*/ 38 h 40"/>
                    <a:gd name="T66" fmla="*/ 84 w 89"/>
                    <a:gd name="T67" fmla="*/ 37 h 40"/>
                    <a:gd name="T68" fmla="*/ 87 w 89"/>
                    <a:gd name="T69" fmla="*/ 35 h 40"/>
                    <a:gd name="T70" fmla="*/ 88 w 89"/>
                    <a:gd name="T71" fmla="*/ 33 h 40"/>
                    <a:gd name="T72" fmla="*/ 89 w 89"/>
                    <a:gd name="T73" fmla="*/ 29 h 40"/>
                    <a:gd name="T74" fmla="*/ 89 w 89"/>
                    <a:gd name="T75" fmla="*/ 25 h 40"/>
                    <a:gd name="T76" fmla="*/ 89 w 89"/>
                    <a:gd name="T77" fmla="*/ 17 h 40"/>
                    <a:gd name="T78" fmla="*/ 88 w 89"/>
                    <a:gd name="T79" fmla="*/ 10 h 40"/>
                    <a:gd name="T80" fmla="*/ 88 w 89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8" y="6"/>
                      </a:moveTo>
                      <a:lnTo>
                        <a:pt x="87" y="4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7" y="35"/>
                      </a:lnTo>
                      <a:lnTo>
                        <a:pt x="88" y="33"/>
                      </a:lnTo>
                      <a:lnTo>
                        <a:pt x="89" y="29"/>
                      </a:lnTo>
                      <a:lnTo>
                        <a:pt x="89" y="25"/>
                      </a:lnTo>
                      <a:lnTo>
                        <a:pt x="89" y="17"/>
                      </a:lnTo>
                      <a:lnTo>
                        <a:pt x="88" y="10"/>
                      </a:lnTo>
                      <a:lnTo>
                        <a:pt x="88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Freeform 592"/>
                <p:cNvSpPr>
                  <a:spLocks/>
                </p:cNvSpPr>
                <p:nvPr/>
              </p:nvSpPr>
              <p:spPr bwMode="auto">
                <a:xfrm>
                  <a:off x="4296" y="3504"/>
                  <a:ext cx="89" cy="40"/>
                </a:xfrm>
                <a:custGeom>
                  <a:avLst/>
                  <a:gdLst>
                    <a:gd name="T0" fmla="*/ 88 w 89"/>
                    <a:gd name="T1" fmla="*/ 6 h 40"/>
                    <a:gd name="T2" fmla="*/ 88 w 89"/>
                    <a:gd name="T3" fmla="*/ 6 h 40"/>
                    <a:gd name="T4" fmla="*/ 87 w 89"/>
                    <a:gd name="T5" fmla="*/ 4 h 40"/>
                    <a:gd name="T6" fmla="*/ 85 w 89"/>
                    <a:gd name="T7" fmla="*/ 1 h 40"/>
                    <a:gd name="T8" fmla="*/ 81 w 89"/>
                    <a:gd name="T9" fmla="*/ 1 h 40"/>
                    <a:gd name="T10" fmla="*/ 76 w 89"/>
                    <a:gd name="T11" fmla="*/ 2 h 40"/>
                    <a:gd name="T12" fmla="*/ 76 w 89"/>
                    <a:gd name="T13" fmla="*/ 2 h 40"/>
                    <a:gd name="T14" fmla="*/ 68 w 89"/>
                    <a:gd name="T15" fmla="*/ 4 h 40"/>
                    <a:gd name="T16" fmla="*/ 59 w 89"/>
                    <a:gd name="T17" fmla="*/ 5 h 40"/>
                    <a:gd name="T18" fmla="*/ 48 w 89"/>
                    <a:gd name="T19" fmla="*/ 4 h 40"/>
                    <a:gd name="T20" fmla="*/ 38 w 89"/>
                    <a:gd name="T21" fmla="*/ 4 h 40"/>
                    <a:gd name="T22" fmla="*/ 28 w 89"/>
                    <a:gd name="T23" fmla="*/ 2 h 40"/>
                    <a:gd name="T24" fmla="*/ 20 w 89"/>
                    <a:gd name="T25" fmla="*/ 2 h 40"/>
                    <a:gd name="T26" fmla="*/ 14 w 89"/>
                    <a:gd name="T27" fmla="*/ 1 h 40"/>
                    <a:gd name="T28" fmla="*/ 11 w 89"/>
                    <a:gd name="T29" fmla="*/ 1 h 40"/>
                    <a:gd name="T30" fmla="*/ 11 w 89"/>
                    <a:gd name="T31" fmla="*/ 1 h 40"/>
                    <a:gd name="T32" fmla="*/ 7 w 89"/>
                    <a:gd name="T33" fmla="*/ 0 h 40"/>
                    <a:gd name="T34" fmla="*/ 5 w 89"/>
                    <a:gd name="T35" fmla="*/ 0 h 40"/>
                    <a:gd name="T36" fmla="*/ 2 w 89"/>
                    <a:gd name="T37" fmla="*/ 0 h 40"/>
                    <a:gd name="T38" fmla="*/ 1 w 89"/>
                    <a:gd name="T39" fmla="*/ 2 h 40"/>
                    <a:gd name="T40" fmla="*/ 1 w 89"/>
                    <a:gd name="T41" fmla="*/ 2 h 40"/>
                    <a:gd name="T42" fmla="*/ 0 w 89"/>
                    <a:gd name="T43" fmla="*/ 11 h 40"/>
                    <a:gd name="T44" fmla="*/ 0 w 89"/>
                    <a:gd name="T45" fmla="*/ 18 h 40"/>
                    <a:gd name="T46" fmla="*/ 0 w 89"/>
                    <a:gd name="T47" fmla="*/ 25 h 40"/>
                    <a:gd name="T48" fmla="*/ 1 w 89"/>
                    <a:gd name="T49" fmla="*/ 28 h 40"/>
                    <a:gd name="T50" fmla="*/ 1 w 89"/>
                    <a:gd name="T51" fmla="*/ 28 h 40"/>
                    <a:gd name="T52" fmla="*/ 1 w 89"/>
                    <a:gd name="T53" fmla="*/ 32 h 40"/>
                    <a:gd name="T54" fmla="*/ 2 w 89"/>
                    <a:gd name="T55" fmla="*/ 34 h 40"/>
                    <a:gd name="T56" fmla="*/ 5 w 89"/>
                    <a:gd name="T57" fmla="*/ 35 h 40"/>
                    <a:gd name="T58" fmla="*/ 8 w 89"/>
                    <a:gd name="T59" fmla="*/ 37 h 40"/>
                    <a:gd name="T60" fmla="*/ 8 w 89"/>
                    <a:gd name="T61" fmla="*/ 37 h 40"/>
                    <a:gd name="T62" fmla="*/ 13 w 89"/>
                    <a:gd name="T63" fmla="*/ 37 h 40"/>
                    <a:gd name="T64" fmla="*/ 20 w 89"/>
                    <a:gd name="T65" fmla="*/ 38 h 40"/>
                    <a:gd name="T66" fmla="*/ 31 w 89"/>
                    <a:gd name="T67" fmla="*/ 39 h 40"/>
                    <a:gd name="T68" fmla="*/ 42 w 89"/>
                    <a:gd name="T69" fmla="*/ 39 h 40"/>
                    <a:gd name="T70" fmla="*/ 54 w 89"/>
                    <a:gd name="T71" fmla="*/ 40 h 40"/>
                    <a:gd name="T72" fmla="*/ 65 w 89"/>
                    <a:gd name="T73" fmla="*/ 40 h 40"/>
                    <a:gd name="T74" fmla="*/ 74 w 89"/>
                    <a:gd name="T75" fmla="*/ 39 h 40"/>
                    <a:gd name="T76" fmla="*/ 80 w 89"/>
                    <a:gd name="T77" fmla="*/ 38 h 40"/>
                    <a:gd name="T78" fmla="*/ 80 w 89"/>
                    <a:gd name="T79" fmla="*/ 38 h 40"/>
                    <a:gd name="T80" fmla="*/ 84 w 89"/>
                    <a:gd name="T81" fmla="*/ 37 h 40"/>
                    <a:gd name="T82" fmla="*/ 87 w 89"/>
                    <a:gd name="T83" fmla="*/ 35 h 40"/>
                    <a:gd name="T84" fmla="*/ 88 w 89"/>
                    <a:gd name="T85" fmla="*/ 33 h 40"/>
                    <a:gd name="T86" fmla="*/ 89 w 89"/>
                    <a:gd name="T87" fmla="*/ 29 h 40"/>
                    <a:gd name="T88" fmla="*/ 89 w 89"/>
                    <a:gd name="T89" fmla="*/ 29 h 40"/>
                    <a:gd name="T90" fmla="*/ 89 w 89"/>
                    <a:gd name="T91" fmla="*/ 25 h 40"/>
                    <a:gd name="T92" fmla="*/ 89 w 89"/>
                    <a:gd name="T93" fmla="*/ 17 h 40"/>
                    <a:gd name="T94" fmla="*/ 88 w 89"/>
                    <a:gd name="T95" fmla="*/ 10 h 40"/>
                    <a:gd name="T96" fmla="*/ 88 w 89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8" y="6"/>
                      </a:moveTo>
                      <a:lnTo>
                        <a:pt x="88" y="6"/>
                      </a:lnTo>
                      <a:lnTo>
                        <a:pt x="87" y="4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0"/>
                      </a:lnTo>
                      <a:lnTo>
                        <a:pt x="5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5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7" y="35"/>
                      </a:lnTo>
                      <a:lnTo>
                        <a:pt x="88" y="33"/>
                      </a:lnTo>
                      <a:lnTo>
                        <a:pt x="89" y="29"/>
                      </a:lnTo>
                      <a:lnTo>
                        <a:pt x="89" y="29"/>
                      </a:lnTo>
                      <a:lnTo>
                        <a:pt x="89" y="25"/>
                      </a:lnTo>
                      <a:lnTo>
                        <a:pt x="89" y="17"/>
                      </a:lnTo>
                      <a:lnTo>
                        <a:pt x="88" y="10"/>
                      </a:lnTo>
                      <a:lnTo>
                        <a:pt x="88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Freeform 593"/>
                <p:cNvSpPr>
                  <a:spLocks/>
                </p:cNvSpPr>
                <p:nvPr/>
              </p:nvSpPr>
              <p:spPr bwMode="auto">
                <a:xfrm>
                  <a:off x="4416" y="3503"/>
                  <a:ext cx="88" cy="40"/>
                </a:xfrm>
                <a:custGeom>
                  <a:avLst/>
                  <a:gdLst>
                    <a:gd name="T0" fmla="*/ 87 w 88"/>
                    <a:gd name="T1" fmla="*/ 7 h 40"/>
                    <a:gd name="T2" fmla="*/ 86 w 88"/>
                    <a:gd name="T3" fmla="*/ 5 h 40"/>
                    <a:gd name="T4" fmla="*/ 84 w 88"/>
                    <a:gd name="T5" fmla="*/ 2 h 40"/>
                    <a:gd name="T6" fmla="*/ 81 w 88"/>
                    <a:gd name="T7" fmla="*/ 2 h 40"/>
                    <a:gd name="T8" fmla="*/ 76 w 88"/>
                    <a:gd name="T9" fmla="*/ 3 h 40"/>
                    <a:gd name="T10" fmla="*/ 68 w 88"/>
                    <a:gd name="T11" fmla="*/ 5 h 40"/>
                    <a:gd name="T12" fmla="*/ 59 w 88"/>
                    <a:gd name="T13" fmla="*/ 5 h 40"/>
                    <a:gd name="T14" fmla="*/ 48 w 88"/>
                    <a:gd name="T15" fmla="*/ 5 h 40"/>
                    <a:gd name="T16" fmla="*/ 37 w 88"/>
                    <a:gd name="T17" fmla="*/ 3 h 40"/>
                    <a:gd name="T18" fmla="*/ 27 w 88"/>
                    <a:gd name="T19" fmla="*/ 3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5 w 88"/>
                    <a:gd name="T29" fmla="*/ 0 h 40"/>
                    <a:gd name="T30" fmla="*/ 2 w 88"/>
                    <a:gd name="T31" fmla="*/ 1 h 40"/>
                    <a:gd name="T32" fmla="*/ 1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9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3 w 88"/>
                    <a:gd name="T47" fmla="*/ 36 h 40"/>
                    <a:gd name="T48" fmla="*/ 7 w 88"/>
                    <a:gd name="T49" fmla="*/ 38 h 40"/>
                    <a:gd name="T50" fmla="*/ 12 w 88"/>
                    <a:gd name="T51" fmla="*/ 38 h 40"/>
                    <a:gd name="T52" fmla="*/ 20 w 88"/>
                    <a:gd name="T53" fmla="*/ 39 h 40"/>
                    <a:gd name="T54" fmla="*/ 30 w 88"/>
                    <a:gd name="T55" fmla="*/ 40 h 40"/>
                    <a:gd name="T56" fmla="*/ 42 w 88"/>
                    <a:gd name="T57" fmla="*/ 40 h 40"/>
                    <a:gd name="T58" fmla="*/ 54 w 88"/>
                    <a:gd name="T59" fmla="*/ 40 h 40"/>
                    <a:gd name="T60" fmla="*/ 64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9 h 40"/>
                    <a:gd name="T66" fmla="*/ 83 w 88"/>
                    <a:gd name="T67" fmla="*/ 38 h 40"/>
                    <a:gd name="T68" fmla="*/ 86 w 88"/>
                    <a:gd name="T69" fmla="*/ 36 h 40"/>
                    <a:gd name="T70" fmla="*/ 88 w 88"/>
                    <a:gd name="T71" fmla="*/ 34 h 40"/>
                    <a:gd name="T72" fmla="*/ 88 w 88"/>
                    <a:gd name="T73" fmla="*/ 30 h 40"/>
                    <a:gd name="T74" fmla="*/ 88 w 88"/>
                    <a:gd name="T75" fmla="*/ 26 h 40"/>
                    <a:gd name="T76" fmla="*/ 88 w 88"/>
                    <a:gd name="T77" fmla="*/ 18 h 40"/>
                    <a:gd name="T78" fmla="*/ 87 w 88"/>
                    <a:gd name="T79" fmla="*/ 11 h 40"/>
                    <a:gd name="T80" fmla="*/ 87 w 88"/>
                    <a:gd name="T81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7"/>
                      </a:moveTo>
                      <a:lnTo>
                        <a:pt x="86" y="5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3"/>
                      </a:lnTo>
                      <a:lnTo>
                        <a:pt x="68" y="5"/>
                      </a:lnTo>
                      <a:lnTo>
                        <a:pt x="59" y="5"/>
                      </a:lnTo>
                      <a:lnTo>
                        <a:pt x="48" y="5"/>
                      </a:lnTo>
                      <a:lnTo>
                        <a:pt x="37" y="3"/>
                      </a:lnTo>
                      <a:lnTo>
                        <a:pt x="27" y="3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0" y="40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3" y="38"/>
                      </a:lnTo>
                      <a:lnTo>
                        <a:pt x="86" y="36"/>
                      </a:lnTo>
                      <a:lnTo>
                        <a:pt x="88" y="34"/>
                      </a:lnTo>
                      <a:lnTo>
                        <a:pt x="88" y="30"/>
                      </a:lnTo>
                      <a:lnTo>
                        <a:pt x="88" y="26"/>
                      </a:lnTo>
                      <a:lnTo>
                        <a:pt x="88" y="18"/>
                      </a:lnTo>
                      <a:lnTo>
                        <a:pt x="87" y="11"/>
                      </a:lnTo>
                      <a:lnTo>
                        <a:pt x="87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Freeform 594"/>
                <p:cNvSpPr>
                  <a:spLocks/>
                </p:cNvSpPr>
                <p:nvPr/>
              </p:nvSpPr>
              <p:spPr bwMode="auto">
                <a:xfrm>
                  <a:off x="4416" y="3503"/>
                  <a:ext cx="88" cy="40"/>
                </a:xfrm>
                <a:custGeom>
                  <a:avLst/>
                  <a:gdLst>
                    <a:gd name="T0" fmla="*/ 87 w 88"/>
                    <a:gd name="T1" fmla="*/ 7 h 40"/>
                    <a:gd name="T2" fmla="*/ 87 w 88"/>
                    <a:gd name="T3" fmla="*/ 7 h 40"/>
                    <a:gd name="T4" fmla="*/ 86 w 88"/>
                    <a:gd name="T5" fmla="*/ 5 h 40"/>
                    <a:gd name="T6" fmla="*/ 84 w 88"/>
                    <a:gd name="T7" fmla="*/ 2 h 40"/>
                    <a:gd name="T8" fmla="*/ 81 w 88"/>
                    <a:gd name="T9" fmla="*/ 2 h 40"/>
                    <a:gd name="T10" fmla="*/ 76 w 88"/>
                    <a:gd name="T11" fmla="*/ 3 h 40"/>
                    <a:gd name="T12" fmla="*/ 76 w 88"/>
                    <a:gd name="T13" fmla="*/ 3 h 40"/>
                    <a:gd name="T14" fmla="*/ 68 w 88"/>
                    <a:gd name="T15" fmla="*/ 5 h 40"/>
                    <a:gd name="T16" fmla="*/ 59 w 88"/>
                    <a:gd name="T17" fmla="*/ 5 h 40"/>
                    <a:gd name="T18" fmla="*/ 48 w 88"/>
                    <a:gd name="T19" fmla="*/ 5 h 40"/>
                    <a:gd name="T20" fmla="*/ 37 w 88"/>
                    <a:gd name="T21" fmla="*/ 3 h 40"/>
                    <a:gd name="T22" fmla="*/ 27 w 88"/>
                    <a:gd name="T23" fmla="*/ 3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5 w 88"/>
                    <a:gd name="T35" fmla="*/ 0 h 40"/>
                    <a:gd name="T36" fmla="*/ 2 w 88"/>
                    <a:gd name="T37" fmla="*/ 1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3 w 88"/>
                    <a:gd name="T57" fmla="*/ 36 h 40"/>
                    <a:gd name="T58" fmla="*/ 7 w 88"/>
                    <a:gd name="T59" fmla="*/ 38 h 40"/>
                    <a:gd name="T60" fmla="*/ 7 w 88"/>
                    <a:gd name="T61" fmla="*/ 38 h 40"/>
                    <a:gd name="T62" fmla="*/ 12 w 88"/>
                    <a:gd name="T63" fmla="*/ 38 h 40"/>
                    <a:gd name="T64" fmla="*/ 20 w 88"/>
                    <a:gd name="T65" fmla="*/ 39 h 40"/>
                    <a:gd name="T66" fmla="*/ 30 w 88"/>
                    <a:gd name="T67" fmla="*/ 40 h 40"/>
                    <a:gd name="T68" fmla="*/ 42 w 88"/>
                    <a:gd name="T69" fmla="*/ 40 h 40"/>
                    <a:gd name="T70" fmla="*/ 54 w 88"/>
                    <a:gd name="T71" fmla="*/ 40 h 40"/>
                    <a:gd name="T72" fmla="*/ 64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9 h 40"/>
                    <a:gd name="T78" fmla="*/ 80 w 88"/>
                    <a:gd name="T79" fmla="*/ 39 h 40"/>
                    <a:gd name="T80" fmla="*/ 83 w 88"/>
                    <a:gd name="T81" fmla="*/ 38 h 40"/>
                    <a:gd name="T82" fmla="*/ 86 w 88"/>
                    <a:gd name="T83" fmla="*/ 36 h 40"/>
                    <a:gd name="T84" fmla="*/ 88 w 88"/>
                    <a:gd name="T85" fmla="*/ 34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6 h 40"/>
                    <a:gd name="T92" fmla="*/ 88 w 88"/>
                    <a:gd name="T93" fmla="*/ 18 h 40"/>
                    <a:gd name="T94" fmla="*/ 87 w 88"/>
                    <a:gd name="T95" fmla="*/ 11 h 40"/>
                    <a:gd name="T96" fmla="*/ 87 w 88"/>
                    <a:gd name="T97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7"/>
                      </a:moveTo>
                      <a:lnTo>
                        <a:pt x="87" y="7"/>
                      </a:lnTo>
                      <a:lnTo>
                        <a:pt x="86" y="5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3"/>
                      </a:lnTo>
                      <a:lnTo>
                        <a:pt x="76" y="3"/>
                      </a:lnTo>
                      <a:lnTo>
                        <a:pt x="68" y="5"/>
                      </a:lnTo>
                      <a:lnTo>
                        <a:pt x="59" y="5"/>
                      </a:lnTo>
                      <a:lnTo>
                        <a:pt x="48" y="5"/>
                      </a:lnTo>
                      <a:lnTo>
                        <a:pt x="37" y="3"/>
                      </a:lnTo>
                      <a:lnTo>
                        <a:pt x="27" y="3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7" y="38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0" y="40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3" y="38"/>
                      </a:lnTo>
                      <a:lnTo>
                        <a:pt x="86" y="36"/>
                      </a:lnTo>
                      <a:lnTo>
                        <a:pt x="88" y="34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6"/>
                      </a:lnTo>
                      <a:lnTo>
                        <a:pt x="88" y="18"/>
                      </a:lnTo>
                      <a:lnTo>
                        <a:pt x="87" y="11"/>
                      </a:lnTo>
                      <a:lnTo>
                        <a:pt x="87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Freeform 595"/>
                <p:cNvSpPr>
                  <a:spLocks/>
                </p:cNvSpPr>
                <p:nvPr/>
              </p:nvSpPr>
              <p:spPr bwMode="auto">
                <a:xfrm>
                  <a:off x="4179" y="3504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5 w 88"/>
                    <a:gd name="T3" fmla="*/ 4 h 40"/>
                    <a:gd name="T4" fmla="*/ 83 w 88"/>
                    <a:gd name="T5" fmla="*/ 1 h 40"/>
                    <a:gd name="T6" fmla="*/ 81 w 88"/>
                    <a:gd name="T7" fmla="*/ 1 h 40"/>
                    <a:gd name="T8" fmla="*/ 76 w 88"/>
                    <a:gd name="T9" fmla="*/ 2 h 40"/>
                    <a:gd name="T10" fmla="*/ 68 w 88"/>
                    <a:gd name="T11" fmla="*/ 4 h 40"/>
                    <a:gd name="T12" fmla="*/ 58 w 88"/>
                    <a:gd name="T13" fmla="*/ 5 h 40"/>
                    <a:gd name="T14" fmla="*/ 48 w 88"/>
                    <a:gd name="T15" fmla="*/ 4 h 40"/>
                    <a:gd name="T16" fmla="*/ 37 w 88"/>
                    <a:gd name="T17" fmla="*/ 4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3 w 88"/>
                    <a:gd name="T29" fmla="*/ 0 h 40"/>
                    <a:gd name="T30" fmla="*/ 2 w 88"/>
                    <a:gd name="T31" fmla="*/ 0 h 40"/>
                    <a:gd name="T32" fmla="*/ 1 w 88"/>
                    <a:gd name="T33" fmla="*/ 2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8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3 w 88"/>
                    <a:gd name="T47" fmla="*/ 35 h 40"/>
                    <a:gd name="T48" fmla="*/ 7 w 88"/>
                    <a:gd name="T49" fmla="*/ 37 h 40"/>
                    <a:gd name="T50" fmla="*/ 11 w 88"/>
                    <a:gd name="T51" fmla="*/ 37 h 40"/>
                    <a:gd name="T52" fmla="*/ 20 w 88"/>
                    <a:gd name="T53" fmla="*/ 38 h 40"/>
                    <a:gd name="T54" fmla="*/ 30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4 w 88"/>
                    <a:gd name="T61" fmla="*/ 40 h 40"/>
                    <a:gd name="T62" fmla="*/ 74 w 88"/>
                    <a:gd name="T63" fmla="*/ 39 h 40"/>
                    <a:gd name="T64" fmla="*/ 80 w 88"/>
                    <a:gd name="T65" fmla="*/ 38 h 40"/>
                    <a:gd name="T66" fmla="*/ 83 w 88"/>
                    <a:gd name="T67" fmla="*/ 37 h 40"/>
                    <a:gd name="T68" fmla="*/ 85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7 h 40"/>
                    <a:gd name="T78" fmla="*/ 87 w 88"/>
                    <a:gd name="T79" fmla="*/ 10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5" y="4"/>
                      </a:lnTo>
                      <a:lnTo>
                        <a:pt x="83" y="1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Freeform 596"/>
                <p:cNvSpPr>
                  <a:spLocks/>
                </p:cNvSpPr>
                <p:nvPr/>
              </p:nvSpPr>
              <p:spPr bwMode="auto">
                <a:xfrm>
                  <a:off x="4179" y="3504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5 w 88"/>
                    <a:gd name="T5" fmla="*/ 4 h 40"/>
                    <a:gd name="T6" fmla="*/ 83 w 88"/>
                    <a:gd name="T7" fmla="*/ 1 h 40"/>
                    <a:gd name="T8" fmla="*/ 81 w 88"/>
                    <a:gd name="T9" fmla="*/ 1 h 40"/>
                    <a:gd name="T10" fmla="*/ 76 w 88"/>
                    <a:gd name="T11" fmla="*/ 2 h 40"/>
                    <a:gd name="T12" fmla="*/ 76 w 88"/>
                    <a:gd name="T13" fmla="*/ 2 h 40"/>
                    <a:gd name="T14" fmla="*/ 68 w 88"/>
                    <a:gd name="T15" fmla="*/ 4 h 40"/>
                    <a:gd name="T16" fmla="*/ 58 w 88"/>
                    <a:gd name="T17" fmla="*/ 5 h 40"/>
                    <a:gd name="T18" fmla="*/ 48 w 88"/>
                    <a:gd name="T19" fmla="*/ 4 h 40"/>
                    <a:gd name="T20" fmla="*/ 37 w 88"/>
                    <a:gd name="T21" fmla="*/ 4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3 w 88"/>
                    <a:gd name="T35" fmla="*/ 0 h 40"/>
                    <a:gd name="T36" fmla="*/ 2 w 88"/>
                    <a:gd name="T37" fmla="*/ 0 h 40"/>
                    <a:gd name="T38" fmla="*/ 1 w 88"/>
                    <a:gd name="T39" fmla="*/ 2 h 40"/>
                    <a:gd name="T40" fmla="*/ 1 w 88"/>
                    <a:gd name="T41" fmla="*/ 2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8 h 40"/>
                    <a:gd name="T50" fmla="*/ 0 w 88"/>
                    <a:gd name="T51" fmla="*/ 28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3 w 88"/>
                    <a:gd name="T57" fmla="*/ 35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1 w 88"/>
                    <a:gd name="T63" fmla="*/ 37 h 40"/>
                    <a:gd name="T64" fmla="*/ 20 w 88"/>
                    <a:gd name="T65" fmla="*/ 38 h 40"/>
                    <a:gd name="T66" fmla="*/ 30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4 w 88"/>
                    <a:gd name="T73" fmla="*/ 40 h 40"/>
                    <a:gd name="T74" fmla="*/ 74 w 88"/>
                    <a:gd name="T75" fmla="*/ 39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7 h 40"/>
                    <a:gd name="T82" fmla="*/ 85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7 h 40"/>
                    <a:gd name="T94" fmla="*/ 87 w 88"/>
                    <a:gd name="T95" fmla="*/ 10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5" y="4"/>
                      </a:lnTo>
                      <a:lnTo>
                        <a:pt x="83" y="1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4"/>
                      </a:lnTo>
                      <a:lnTo>
                        <a:pt x="58" y="5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Freeform 597"/>
                <p:cNvSpPr>
                  <a:spLocks/>
                </p:cNvSpPr>
                <p:nvPr/>
              </p:nvSpPr>
              <p:spPr bwMode="auto">
                <a:xfrm>
                  <a:off x="4187" y="3569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6 w 88"/>
                    <a:gd name="T3" fmla="*/ 3 h 40"/>
                    <a:gd name="T4" fmla="*/ 84 w 88"/>
                    <a:gd name="T5" fmla="*/ 2 h 40"/>
                    <a:gd name="T6" fmla="*/ 81 w 88"/>
                    <a:gd name="T7" fmla="*/ 2 h 40"/>
                    <a:gd name="T8" fmla="*/ 76 w 88"/>
                    <a:gd name="T9" fmla="*/ 2 h 40"/>
                    <a:gd name="T10" fmla="*/ 68 w 88"/>
                    <a:gd name="T11" fmla="*/ 3 h 40"/>
                    <a:gd name="T12" fmla="*/ 59 w 88"/>
                    <a:gd name="T13" fmla="*/ 4 h 40"/>
                    <a:gd name="T14" fmla="*/ 48 w 88"/>
                    <a:gd name="T15" fmla="*/ 3 h 40"/>
                    <a:gd name="T16" fmla="*/ 38 w 88"/>
                    <a:gd name="T17" fmla="*/ 3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3 w 88"/>
                    <a:gd name="T29" fmla="*/ 0 h 40"/>
                    <a:gd name="T30" fmla="*/ 2 w 88"/>
                    <a:gd name="T31" fmla="*/ 1 h 40"/>
                    <a:gd name="T32" fmla="*/ 1 w 88"/>
                    <a:gd name="T33" fmla="*/ 3 h 40"/>
                    <a:gd name="T34" fmla="*/ 0 w 88"/>
                    <a:gd name="T35" fmla="*/ 10 h 40"/>
                    <a:gd name="T36" fmla="*/ 0 w 88"/>
                    <a:gd name="T37" fmla="*/ 17 h 40"/>
                    <a:gd name="T38" fmla="*/ 0 w 88"/>
                    <a:gd name="T39" fmla="*/ 24 h 40"/>
                    <a:gd name="T40" fmla="*/ 0 w 88"/>
                    <a:gd name="T41" fmla="*/ 29 h 40"/>
                    <a:gd name="T42" fmla="*/ 1 w 88"/>
                    <a:gd name="T43" fmla="*/ 31 h 40"/>
                    <a:gd name="T44" fmla="*/ 2 w 88"/>
                    <a:gd name="T45" fmla="*/ 34 h 40"/>
                    <a:gd name="T46" fmla="*/ 3 w 88"/>
                    <a:gd name="T47" fmla="*/ 35 h 40"/>
                    <a:gd name="T48" fmla="*/ 7 w 88"/>
                    <a:gd name="T49" fmla="*/ 36 h 40"/>
                    <a:gd name="T50" fmla="*/ 12 w 88"/>
                    <a:gd name="T51" fmla="*/ 37 h 40"/>
                    <a:gd name="T52" fmla="*/ 20 w 88"/>
                    <a:gd name="T53" fmla="*/ 38 h 40"/>
                    <a:gd name="T54" fmla="*/ 30 w 88"/>
                    <a:gd name="T55" fmla="*/ 38 h 40"/>
                    <a:gd name="T56" fmla="*/ 42 w 88"/>
                    <a:gd name="T57" fmla="*/ 40 h 40"/>
                    <a:gd name="T58" fmla="*/ 54 w 88"/>
                    <a:gd name="T59" fmla="*/ 40 h 40"/>
                    <a:gd name="T60" fmla="*/ 65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8 h 40"/>
                    <a:gd name="T66" fmla="*/ 83 w 88"/>
                    <a:gd name="T67" fmla="*/ 37 h 40"/>
                    <a:gd name="T68" fmla="*/ 86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0 h 40"/>
                    <a:gd name="T74" fmla="*/ 88 w 88"/>
                    <a:gd name="T75" fmla="*/ 24 h 40"/>
                    <a:gd name="T76" fmla="*/ 88 w 88"/>
                    <a:gd name="T77" fmla="*/ 16 h 40"/>
                    <a:gd name="T78" fmla="*/ 87 w 88"/>
                    <a:gd name="T79" fmla="*/ 9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6" y="3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3"/>
                      </a:lnTo>
                      <a:lnTo>
                        <a:pt x="38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Freeform 598"/>
                <p:cNvSpPr>
                  <a:spLocks/>
                </p:cNvSpPr>
                <p:nvPr/>
              </p:nvSpPr>
              <p:spPr bwMode="auto">
                <a:xfrm>
                  <a:off x="4187" y="3569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6 w 88"/>
                    <a:gd name="T5" fmla="*/ 3 h 40"/>
                    <a:gd name="T6" fmla="*/ 84 w 88"/>
                    <a:gd name="T7" fmla="*/ 2 h 40"/>
                    <a:gd name="T8" fmla="*/ 81 w 88"/>
                    <a:gd name="T9" fmla="*/ 2 h 40"/>
                    <a:gd name="T10" fmla="*/ 76 w 88"/>
                    <a:gd name="T11" fmla="*/ 2 h 40"/>
                    <a:gd name="T12" fmla="*/ 76 w 88"/>
                    <a:gd name="T13" fmla="*/ 2 h 40"/>
                    <a:gd name="T14" fmla="*/ 68 w 88"/>
                    <a:gd name="T15" fmla="*/ 3 h 40"/>
                    <a:gd name="T16" fmla="*/ 59 w 88"/>
                    <a:gd name="T17" fmla="*/ 4 h 40"/>
                    <a:gd name="T18" fmla="*/ 48 w 88"/>
                    <a:gd name="T19" fmla="*/ 3 h 40"/>
                    <a:gd name="T20" fmla="*/ 38 w 88"/>
                    <a:gd name="T21" fmla="*/ 3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3 w 88"/>
                    <a:gd name="T35" fmla="*/ 0 h 40"/>
                    <a:gd name="T36" fmla="*/ 2 w 88"/>
                    <a:gd name="T37" fmla="*/ 1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0 h 40"/>
                    <a:gd name="T44" fmla="*/ 0 w 88"/>
                    <a:gd name="T45" fmla="*/ 17 h 40"/>
                    <a:gd name="T46" fmla="*/ 0 w 88"/>
                    <a:gd name="T47" fmla="*/ 24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1 h 40"/>
                    <a:gd name="T54" fmla="*/ 2 w 88"/>
                    <a:gd name="T55" fmla="*/ 34 h 40"/>
                    <a:gd name="T56" fmla="*/ 3 w 88"/>
                    <a:gd name="T57" fmla="*/ 35 h 40"/>
                    <a:gd name="T58" fmla="*/ 7 w 88"/>
                    <a:gd name="T59" fmla="*/ 36 h 40"/>
                    <a:gd name="T60" fmla="*/ 7 w 88"/>
                    <a:gd name="T61" fmla="*/ 36 h 40"/>
                    <a:gd name="T62" fmla="*/ 12 w 88"/>
                    <a:gd name="T63" fmla="*/ 37 h 40"/>
                    <a:gd name="T64" fmla="*/ 20 w 88"/>
                    <a:gd name="T65" fmla="*/ 38 h 40"/>
                    <a:gd name="T66" fmla="*/ 30 w 88"/>
                    <a:gd name="T67" fmla="*/ 38 h 40"/>
                    <a:gd name="T68" fmla="*/ 42 w 88"/>
                    <a:gd name="T69" fmla="*/ 40 h 40"/>
                    <a:gd name="T70" fmla="*/ 54 w 88"/>
                    <a:gd name="T71" fmla="*/ 40 h 40"/>
                    <a:gd name="T72" fmla="*/ 65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7 h 40"/>
                    <a:gd name="T82" fmla="*/ 86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4 h 40"/>
                    <a:gd name="T92" fmla="*/ 88 w 88"/>
                    <a:gd name="T93" fmla="*/ 16 h 40"/>
                    <a:gd name="T94" fmla="*/ 87 w 88"/>
                    <a:gd name="T95" fmla="*/ 9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6" y="3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3"/>
                      </a:lnTo>
                      <a:lnTo>
                        <a:pt x="38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0" name="Freeform 599"/>
                <p:cNvSpPr>
                  <a:spLocks/>
                </p:cNvSpPr>
                <p:nvPr/>
              </p:nvSpPr>
              <p:spPr bwMode="auto">
                <a:xfrm>
                  <a:off x="4307" y="3569"/>
                  <a:ext cx="89" cy="40"/>
                </a:xfrm>
                <a:custGeom>
                  <a:avLst/>
                  <a:gdLst>
                    <a:gd name="T0" fmla="*/ 88 w 89"/>
                    <a:gd name="T1" fmla="*/ 6 h 40"/>
                    <a:gd name="T2" fmla="*/ 87 w 89"/>
                    <a:gd name="T3" fmla="*/ 3 h 40"/>
                    <a:gd name="T4" fmla="*/ 84 w 89"/>
                    <a:gd name="T5" fmla="*/ 2 h 40"/>
                    <a:gd name="T6" fmla="*/ 81 w 89"/>
                    <a:gd name="T7" fmla="*/ 2 h 40"/>
                    <a:gd name="T8" fmla="*/ 76 w 89"/>
                    <a:gd name="T9" fmla="*/ 2 h 40"/>
                    <a:gd name="T10" fmla="*/ 68 w 89"/>
                    <a:gd name="T11" fmla="*/ 3 h 40"/>
                    <a:gd name="T12" fmla="*/ 58 w 89"/>
                    <a:gd name="T13" fmla="*/ 4 h 40"/>
                    <a:gd name="T14" fmla="*/ 48 w 89"/>
                    <a:gd name="T15" fmla="*/ 3 h 40"/>
                    <a:gd name="T16" fmla="*/ 37 w 89"/>
                    <a:gd name="T17" fmla="*/ 3 h 40"/>
                    <a:gd name="T18" fmla="*/ 28 w 89"/>
                    <a:gd name="T19" fmla="*/ 2 h 40"/>
                    <a:gd name="T20" fmla="*/ 20 w 89"/>
                    <a:gd name="T21" fmla="*/ 2 h 40"/>
                    <a:gd name="T22" fmla="*/ 14 w 89"/>
                    <a:gd name="T23" fmla="*/ 1 h 40"/>
                    <a:gd name="T24" fmla="*/ 10 w 89"/>
                    <a:gd name="T25" fmla="*/ 1 h 40"/>
                    <a:gd name="T26" fmla="*/ 7 w 89"/>
                    <a:gd name="T27" fmla="*/ 1 h 40"/>
                    <a:gd name="T28" fmla="*/ 4 w 89"/>
                    <a:gd name="T29" fmla="*/ 0 h 40"/>
                    <a:gd name="T30" fmla="*/ 2 w 89"/>
                    <a:gd name="T31" fmla="*/ 1 h 40"/>
                    <a:gd name="T32" fmla="*/ 1 w 89"/>
                    <a:gd name="T33" fmla="*/ 3 h 40"/>
                    <a:gd name="T34" fmla="*/ 0 w 89"/>
                    <a:gd name="T35" fmla="*/ 10 h 40"/>
                    <a:gd name="T36" fmla="*/ 0 w 89"/>
                    <a:gd name="T37" fmla="*/ 17 h 40"/>
                    <a:gd name="T38" fmla="*/ 0 w 89"/>
                    <a:gd name="T39" fmla="*/ 24 h 40"/>
                    <a:gd name="T40" fmla="*/ 1 w 89"/>
                    <a:gd name="T41" fmla="*/ 29 h 40"/>
                    <a:gd name="T42" fmla="*/ 1 w 89"/>
                    <a:gd name="T43" fmla="*/ 31 h 40"/>
                    <a:gd name="T44" fmla="*/ 2 w 89"/>
                    <a:gd name="T45" fmla="*/ 34 h 40"/>
                    <a:gd name="T46" fmla="*/ 4 w 89"/>
                    <a:gd name="T47" fmla="*/ 35 h 40"/>
                    <a:gd name="T48" fmla="*/ 8 w 89"/>
                    <a:gd name="T49" fmla="*/ 36 h 40"/>
                    <a:gd name="T50" fmla="*/ 13 w 89"/>
                    <a:gd name="T51" fmla="*/ 37 h 40"/>
                    <a:gd name="T52" fmla="*/ 20 w 89"/>
                    <a:gd name="T53" fmla="*/ 38 h 40"/>
                    <a:gd name="T54" fmla="*/ 30 w 89"/>
                    <a:gd name="T55" fmla="*/ 38 h 40"/>
                    <a:gd name="T56" fmla="*/ 42 w 89"/>
                    <a:gd name="T57" fmla="*/ 40 h 40"/>
                    <a:gd name="T58" fmla="*/ 54 w 89"/>
                    <a:gd name="T59" fmla="*/ 40 h 40"/>
                    <a:gd name="T60" fmla="*/ 65 w 89"/>
                    <a:gd name="T61" fmla="*/ 40 h 40"/>
                    <a:gd name="T62" fmla="*/ 75 w 89"/>
                    <a:gd name="T63" fmla="*/ 40 h 40"/>
                    <a:gd name="T64" fmla="*/ 81 w 89"/>
                    <a:gd name="T65" fmla="*/ 38 h 40"/>
                    <a:gd name="T66" fmla="*/ 84 w 89"/>
                    <a:gd name="T67" fmla="*/ 36 h 40"/>
                    <a:gd name="T68" fmla="*/ 87 w 89"/>
                    <a:gd name="T69" fmla="*/ 35 h 40"/>
                    <a:gd name="T70" fmla="*/ 88 w 89"/>
                    <a:gd name="T71" fmla="*/ 33 h 40"/>
                    <a:gd name="T72" fmla="*/ 89 w 89"/>
                    <a:gd name="T73" fmla="*/ 30 h 40"/>
                    <a:gd name="T74" fmla="*/ 89 w 89"/>
                    <a:gd name="T75" fmla="*/ 24 h 40"/>
                    <a:gd name="T76" fmla="*/ 89 w 89"/>
                    <a:gd name="T77" fmla="*/ 16 h 40"/>
                    <a:gd name="T78" fmla="*/ 88 w 89"/>
                    <a:gd name="T79" fmla="*/ 9 h 40"/>
                    <a:gd name="T80" fmla="*/ 88 w 89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8" y="6"/>
                      </a:moveTo>
                      <a:lnTo>
                        <a:pt x="87" y="3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3"/>
                      </a:lnTo>
                      <a:lnTo>
                        <a:pt x="37" y="3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5" y="40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7" y="35"/>
                      </a:lnTo>
                      <a:lnTo>
                        <a:pt x="88" y="33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9" y="16"/>
                      </a:lnTo>
                      <a:lnTo>
                        <a:pt x="88" y="9"/>
                      </a:lnTo>
                      <a:lnTo>
                        <a:pt x="88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1" name="Freeform 600"/>
                <p:cNvSpPr>
                  <a:spLocks/>
                </p:cNvSpPr>
                <p:nvPr/>
              </p:nvSpPr>
              <p:spPr bwMode="auto">
                <a:xfrm>
                  <a:off x="4307" y="3569"/>
                  <a:ext cx="89" cy="40"/>
                </a:xfrm>
                <a:custGeom>
                  <a:avLst/>
                  <a:gdLst>
                    <a:gd name="T0" fmla="*/ 88 w 89"/>
                    <a:gd name="T1" fmla="*/ 6 h 40"/>
                    <a:gd name="T2" fmla="*/ 88 w 89"/>
                    <a:gd name="T3" fmla="*/ 6 h 40"/>
                    <a:gd name="T4" fmla="*/ 87 w 89"/>
                    <a:gd name="T5" fmla="*/ 3 h 40"/>
                    <a:gd name="T6" fmla="*/ 84 w 89"/>
                    <a:gd name="T7" fmla="*/ 2 h 40"/>
                    <a:gd name="T8" fmla="*/ 81 w 89"/>
                    <a:gd name="T9" fmla="*/ 2 h 40"/>
                    <a:gd name="T10" fmla="*/ 76 w 89"/>
                    <a:gd name="T11" fmla="*/ 2 h 40"/>
                    <a:gd name="T12" fmla="*/ 76 w 89"/>
                    <a:gd name="T13" fmla="*/ 2 h 40"/>
                    <a:gd name="T14" fmla="*/ 68 w 89"/>
                    <a:gd name="T15" fmla="*/ 3 h 40"/>
                    <a:gd name="T16" fmla="*/ 58 w 89"/>
                    <a:gd name="T17" fmla="*/ 4 h 40"/>
                    <a:gd name="T18" fmla="*/ 48 w 89"/>
                    <a:gd name="T19" fmla="*/ 3 h 40"/>
                    <a:gd name="T20" fmla="*/ 37 w 89"/>
                    <a:gd name="T21" fmla="*/ 3 h 40"/>
                    <a:gd name="T22" fmla="*/ 28 w 89"/>
                    <a:gd name="T23" fmla="*/ 2 h 40"/>
                    <a:gd name="T24" fmla="*/ 20 w 89"/>
                    <a:gd name="T25" fmla="*/ 2 h 40"/>
                    <a:gd name="T26" fmla="*/ 14 w 89"/>
                    <a:gd name="T27" fmla="*/ 1 h 40"/>
                    <a:gd name="T28" fmla="*/ 10 w 89"/>
                    <a:gd name="T29" fmla="*/ 1 h 40"/>
                    <a:gd name="T30" fmla="*/ 10 w 89"/>
                    <a:gd name="T31" fmla="*/ 1 h 40"/>
                    <a:gd name="T32" fmla="*/ 7 w 89"/>
                    <a:gd name="T33" fmla="*/ 1 h 40"/>
                    <a:gd name="T34" fmla="*/ 4 w 89"/>
                    <a:gd name="T35" fmla="*/ 0 h 40"/>
                    <a:gd name="T36" fmla="*/ 2 w 89"/>
                    <a:gd name="T37" fmla="*/ 1 h 40"/>
                    <a:gd name="T38" fmla="*/ 1 w 89"/>
                    <a:gd name="T39" fmla="*/ 3 h 40"/>
                    <a:gd name="T40" fmla="*/ 1 w 89"/>
                    <a:gd name="T41" fmla="*/ 3 h 40"/>
                    <a:gd name="T42" fmla="*/ 0 w 89"/>
                    <a:gd name="T43" fmla="*/ 10 h 40"/>
                    <a:gd name="T44" fmla="*/ 0 w 89"/>
                    <a:gd name="T45" fmla="*/ 17 h 40"/>
                    <a:gd name="T46" fmla="*/ 0 w 89"/>
                    <a:gd name="T47" fmla="*/ 24 h 40"/>
                    <a:gd name="T48" fmla="*/ 1 w 89"/>
                    <a:gd name="T49" fmla="*/ 29 h 40"/>
                    <a:gd name="T50" fmla="*/ 1 w 89"/>
                    <a:gd name="T51" fmla="*/ 29 h 40"/>
                    <a:gd name="T52" fmla="*/ 1 w 89"/>
                    <a:gd name="T53" fmla="*/ 31 h 40"/>
                    <a:gd name="T54" fmla="*/ 2 w 89"/>
                    <a:gd name="T55" fmla="*/ 34 h 40"/>
                    <a:gd name="T56" fmla="*/ 4 w 89"/>
                    <a:gd name="T57" fmla="*/ 35 h 40"/>
                    <a:gd name="T58" fmla="*/ 8 w 89"/>
                    <a:gd name="T59" fmla="*/ 36 h 40"/>
                    <a:gd name="T60" fmla="*/ 8 w 89"/>
                    <a:gd name="T61" fmla="*/ 36 h 40"/>
                    <a:gd name="T62" fmla="*/ 13 w 89"/>
                    <a:gd name="T63" fmla="*/ 37 h 40"/>
                    <a:gd name="T64" fmla="*/ 20 w 89"/>
                    <a:gd name="T65" fmla="*/ 38 h 40"/>
                    <a:gd name="T66" fmla="*/ 30 w 89"/>
                    <a:gd name="T67" fmla="*/ 38 h 40"/>
                    <a:gd name="T68" fmla="*/ 42 w 89"/>
                    <a:gd name="T69" fmla="*/ 40 h 40"/>
                    <a:gd name="T70" fmla="*/ 54 w 89"/>
                    <a:gd name="T71" fmla="*/ 40 h 40"/>
                    <a:gd name="T72" fmla="*/ 65 w 89"/>
                    <a:gd name="T73" fmla="*/ 40 h 40"/>
                    <a:gd name="T74" fmla="*/ 75 w 89"/>
                    <a:gd name="T75" fmla="*/ 40 h 40"/>
                    <a:gd name="T76" fmla="*/ 81 w 89"/>
                    <a:gd name="T77" fmla="*/ 38 h 40"/>
                    <a:gd name="T78" fmla="*/ 81 w 89"/>
                    <a:gd name="T79" fmla="*/ 38 h 40"/>
                    <a:gd name="T80" fmla="*/ 84 w 89"/>
                    <a:gd name="T81" fmla="*/ 36 h 40"/>
                    <a:gd name="T82" fmla="*/ 87 w 89"/>
                    <a:gd name="T83" fmla="*/ 35 h 40"/>
                    <a:gd name="T84" fmla="*/ 88 w 89"/>
                    <a:gd name="T85" fmla="*/ 33 h 40"/>
                    <a:gd name="T86" fmla="*/ 89 w 89"/>
                    <a:gd name="T87" fmla="*/ 30 h 40"/>
                    <a:gd name="T88" fmla="*/ 89 w 89"/>
                    <a:gd name="T89" fmla="*/ 30 h 40"/>
                    <a:gd name="T90" fmla="*/ 89 w 89"/>
                    <a:gd name="T91" fmla="*/ 24 h 40"/>
                    <a:gd name="T92" fmla="*/ 89 w 89"/>
                    <a:gd name="T93" fmla="*/ 16 h 40"/>
                    <a:gd name="T94" fmla="*/ 88 w 89"/>
                    <a:gd name="T95" fmla="*/ 9 h 40"/>
                    <a:gd name="T96" fmla="*/ 88 w 89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8" y="6"/>
                      </a:moveTo>
                      <a:lnTo>
                        <a:pt x="88" y="6"/>
                      </a:lnTo>
                      <a:lnTo>
                        <a:pt x="87" y="3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3"/>
                      </a:lnTo>
                      <a:lnTo>
                        <a:pt x="37" y="3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5" y="40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7" y="35"/>
                      </a:lnTo>
                      <a:lnTo>
                        <a:pt x="88" y="33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9" y="16"/>
                      </a:lnTo>
                      <a:lnTo>
                        <a:pt x="88" y="9"/>
                      </a:lnTo>
                      <a:lnTo>
                        <a:pt x="88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Freeform 601"/>
                <p:cNvSpPr>
                  <a:spLocks/>
                </p:cNvSpPr>
                <p:nvPr/>
              </p:nvSpPr>
              <p:spPr bwMode="auto">
                <a:xfrm>
                  <a:off x="4426" y="3570"/>
                  <a:ext cx="89" cy="40"/>
                </a:xfrm>
                <a:custGeom>
                  <a:avLst/>
                  <a:gdLst>
                    <a:gd name="T0" fmla="*/ 87 w 89"/>
                    <a:gd name="T1" fmla="*/ 6 h 40"/>
                    <a:gd name="T2" fmla="*/ 87 w 89"/>
                    <a:gd name="T3" fmla="*/ 3 h 40"/>
                    <a:gd name="T4" fmla="*/ 85 w 89"/>
                    <a:gd name="T5" fmla="*/ 1 h 40"/>
                    <a:gd name="T6" fmla="*/ 81 w 89"/>
                    <a:gd name="T7" fmla="*/ 1 h 40"/>
                    <a:gd name="T8" fmla="*/ 77 w 89"/>
                    <a:gd name="T9" fmla="*/ 2 h 40"/>
                    <a:gd name="T10" fmla="*/ 69 w 89"/>
                    <a:gd name="T11" fmla="*/ 3 h 40"/>
                    <a:gd name="T12" fmla="*/ 59 w 89"/>
                    <a:gd name="T13" fmla="*/ 5 h 40"/>
                    <a:gd name="T14" fmla="*/ 49 w 89"/>
                    <a:gd name="T15" fmla="*/ 3 h 40"/>
                    <a:gd name="T16" fmla="*/ 38 w 89"/>
                    <a:gd name="T17" fmla="*/ 3 h 40"/>
                    <a:gd name="T18" fmla="*/ 27 w 89"/>
                    <a:gd name="T19" fmla="*/ 2 h 40"/>
                    <a:gd name="T20" fmla="*/ 19 w 89"/>
                    <a:gd name="T21" fmla="*/ 2 h 40"/>
                    <a:gd name="T22" fmla="*/ 13 w 89"/>
                    <a:gd name="T23" fmla="*/ 1 h 40"/>
                    <a:gd name="T24" fmla="*/ 10 w 89"/>
                    <a:gd name="T25" fmla="*/ 1 h 40"/>
                    <a:gd name="T26" fmla="*/ 8 w 89"/>
                    <a:gd name="T27" fmla="*/ 1 h 40"/>
                    <a:gd name="T28" fmla="*/ 5 w 89"/>
                    <a:gd name="T29" fmla="*/ 0 h 40"/>
                    <a:gd name="T30" fmla="*/ 3 w 89"/>
                    <a:gd name="T31" fmla="*/ 0 h 40"/>
                    <a:gd name="T32" fmla="*/ 2 w 89"/>
                    <a:gd name="T33" fmla="*/ 2 h 40"/>
                    <a:gd name="T34" fmla="*/ 0 w 89"/>
                    <a:gd name="T35" fmla="*/ 10 h 40"/>
                    <a:gd name="T36" fmla="*/ 0 w 89"/>
                    <a:gd name="T37" fmla="*/ 18 h 40"/>
                    <a:gd name="T38" fmla="*/ 0 w 89"/>
                    <a:gd name="T39" fmla="*/ 25 h 40"/>
                    <a:gd name="T40" fmla="*/ 0 w 89"/>
                    <a:gd name="T41" fmla="*/ 28 h 40"/>
                    <a:gd name="T42" fmla="*/ 2 w 89"/>
                    <a:gd name="T43" fmla="*/ 32 h 40"/>
                    <a:gd name="T44" fmla="*/ 3 w 89"/>
                    <a:gd name="T45" fmla="*/ 34 h 40"/>
                    <a:gd name="T46" fmla="*/ 4 w 89"/>
                    <a:gd name="T47" fmla="*/ 35 h 40"/>
                    <a:gd name="T48" fmla="*/ 8 w 89"/>
                    <a:gd name="T49" fmla="*/ 36 h 40"/>
                    <a:gd name="T50" fmla="*/ 12 w 89"/>
                    <a:gd name="T51" fmla="*/ 36 h 40"/>
                    <a:gd name="T52" fmla="*/ 20 w 89"/>
                    <a:gd name="T53" fmla="*/ 37 h 40"/>
                    <a:gd name="T54" fmla="*/ 31 w 89"/>
                    <a:gd name="T55" fmla="*/ 39 h 40"/>
                    <a:gd name="T56" fmla="*/ 43 w 89"/>
                    <a:gd name="T57" fmla="*/ 39 h 40"/>
                    <a:gd name="T58" fmla="*/ 54 w 89"/>
                    <a:gd name="T59" fmla="*/ 40 h 40"/>
                    <a:gd name="T60" fmla="*/ 65 w 89"/>
                    <a:gd name="T61" fmla="*/ 40 h 40"/>
                    <a:gd name="T62" fmla="*/ 74 w 89"/>
                    <a:gd name="T63" fmla="*/ 39 h 40"/>
                    <a:gd name="T64" fmla="*/ 80 w 89"/>
                    <a:gd name="T65" fmla="*/ 37 h 40"/>
                    <a:gd name="T66" fmla="*/ 84 w 89"/>
                    <a:gd name="T67" fmla="*/ 36 h 40"/>
                    <a:gd name="T68" fmla="*/ 86 w 89"/>
                    <a:gd name="T69" fmla="*/ 35 h 40"/>
                    <a:gd name="T70" fmla="*/ 89 w 89"/>
                    <a:gd name="T71" fmla="*/ 33 h 40"/>
                    <a:gd name="T72" fmla="*/ 89 w 89"/>
                    <a:gd name="T73" fmla="*/ 30 h 40"/>
                    <a:gd name="T74" fmla="*/ 89 w 89"/>
                    <a:gd name="T75" fmla="*/ 25 h 40"/>
                    <a:gd name="T76" fmla="*/ 89 w 89"/>
                    <a:gd name="T77" fmla="*/ 16 h 40"/>
                    <a:gd name="T78" fmla="*/ 87 w 89"/>
                    <a:gd name="T79" fmla="*/ 9 h 40"/>
                    <a:gd name="T80" fmla="*/ 87 w 89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7" y="6"/>
                      </a:moveTo>
                      <a:lnTo>
                        <a:pt x="87" y="3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7" y="2"/>
                      </a:lnTo>
                      <a:lnTo>
                        <a:pt x="69" y="3"/>
                      </a:lnTo>
                      <a:lnTo>
                        <a:pt x="59" y="5"/>
                      </a:lnTo>
                      <a:lnTo>
                        <a:pt x="49" y="3"/>
                      </a:lnTo>
                      <a:lnTo>
                        <a:pt x="38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39"/>
                      </a:lnTo>
                      <a:lnTo>
                        <a:pt x="80" y="37"/>
                      </a:lnTo>
                      <a:lnTo>
                        <a:pt x="84" y="36"/>
                      </a:lnTo>
                      <a:lnTo>
                        <a:pt x="86" y="35"/>
                      </a:lnTo>
                      <a:lnTo>
                        <a:pt x="89" y="33"/>
                      </a:lnTo>
                      <a:lnTo>
                        <a:pt x="89" y="30"/>
                      </a:lnTo>
                      <a:lnTo>
                        <a:pt x="89" y="25"/>
                      </a:lnTo>
                      <a:lnTo>
                        <a:pt x="89" y="16"/>
                      </a:lnTo>
                      <a:lnTo>
                        <a:pt x="87" y="9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Freeform 602"/>
                <p:cNvSpPr>
                  <a:spLocks/>
                </p:cNvSpPr>
                <p:nvPr/>
              </p:nvSpPr>
              <p:spPr bwMode="auto">
                <a:xfrm>
                  <a:off x="4426" y="3570"/>
                  <a:ext cx="89" cy="40"/>
                </a:xfrm>
                <a:custGeom>
                  <a:avLst/>
                  <a:gdLst>
                    <a:gd name="T0" fmla="*/ 87 w 89"/>
                    <a:gd name="T1" fmla="*/ 6 h 40"/>
                    <a:gd name="T2" fmla="*/ 87 w 89"/>
                    <a:gd name="T3" fmla="*/ 6 h 40"/>
                    <a:gd name="T4" fmla="*/ 87 w 89"/>
                    <a:gd name="T5" fmla="*/ 3 h 40"/>
                    <a:gd name="T6" fmla="*/ 85 w 89"/>
                    <a:gd name="T7" fmla="*/ 1 h 40"/>
                    <a:gd name="T8" fmla="*/ 81 w 89"/>
                    <a:gd name="T9" fmla="*/ 1 h 40"/>
                    <a:gd name="T10" fmla="*/ 77 w 89"/>
                    <a:gd name="T11" fmla="*/ 2 h 40"/>
                    <a:gd name="T12" fmla="*/ 77 w 89"/>
                    <a:gd name="T13" fmla="*/ 2 h 40"/>
                    <a:gd name="T14" fmla="*/ 69 w 89"/>
                    <a:gd name="T15" fmla="*/ 3 h 40"/>
                    <a:gd name="T16" fmla="*/ 59 w 89"/>
                    <a:gd name="T17" fmla="*/ 5 h 40"/>
                    <a:gd name="T18" fmla="*/ 49 w 89"/>
                    <a:gd name="T19" fmla="*/ 3 h 40"/>
                    <a:gd name="T20" fmla="*/ 38 w 89"/>
                    <a:gd name="T21" fmla="*/ 3 h 40"/>
                    <a:gd name="T22" fmla="*/ 27 w 89"/>
                    <a:gd name="T23" fmla="*/ 2 h 40"/>
                    <a:gd name="T24" fmla="*/ 19 w 89"/>
                    <a:gd name="T25" fmla="*/ 2 h 40"/>
                    <a:gd name="T26" fmla="*/ 13 w 89"/>
                    <a:gd name="T27" fmla="*/ 1 h 40"/>
                    <a:gd name="T28" fmla="*/ 10 w 89"/>
                    <a:gd name="T29" fmla="*/ 1 h 40"/>
                    <a:gd name="T30" fmla="*/ 10 w 89"/>
                    <a:gd name="T31" fmla="*/ 1 h 40"/>
                    <a:gd name="T32" fmla="*/ 8 w 89"/>
                    <a:gd name="T33" fmla="*/ 1 h 40"/>
                    <a:gd name="T34" fmla="*/ 5 w 89"/>
                    <a:gd name="T35" fmla="*/ 0 h 40"/>
                    <a:gd name="T36" fmla="*/ 3 w 89"/>
                    <a:gd name="T37" fmla="*/ 0 h 40"/>
                    <a:gd name="T38" fmla="*/ 2 w 89"/>
                    <a:gd name="T39" fmla="*/ 2 h 40"/>
                    <a:gd name="T40" fmla="*/ 2 w 89"/>
                    <a:gd name="T41" fmla="*/ 2 h 40"/>
                    <a:gd name="T42" fmla="*/ 0 w 89"/>
                    <a:gd name="T43" fmla="*/ 10 h 40"/>
                    <a:gd name="T44" fmla="*/ 0 w 89"/>
                    <a:gd name="T45" fmla="*/ 18 h 40"/>
                    <a:gd name="T46" fmla="*/ 0 w 89"/>
                    <a:gd name="T47" fmla="*/ 25 h 40"/>
                    <a:gd name="T48" fmla="*/ 0 w 89"/>
                    <a:gd name="T49" fmla="*/ 28 h 40"/>
                    <a:gd name="T50" fmla="*/ 0 w 89"/>
                    <a:gd name="T51" fmla="*/ 28 h 40"/>
                    <a:gd name="T52" fmla="*/ 2 w 89"/>
                    <a:gd name="T53" fmla="*/ 32 h 40"/>
                    <a:gd name="T54" fmla="*/ 3 w 89"/>
                    <a:gd name="T55" fmla="*/ 34 h 40"/>
                    <a:gd name="T56" fmla="*/ 4 w 89"/>
                    <a:gd name="T57" fmla="*/ 35 h 40"/>
                    <a:gd name="T58" fmla="*/ 8 w 89"/>
                    <a:gd name="T59" fmla="*/ 36 h 40"/>
                    <a:gd name="T60" fmla="*/ 8 w 89"/>
                    <a:gd name="T61" fmla="*/ 36 h 40"/>
                    <a:gd name="T62" fmla="*/ 12 w 89"/>
                    <a:gd name="T63" fmla="*/ 36 h 40"/>
                    <a:gd name="T64" fmla="*/ 20 w 89"/>
                    <a:gd name="T65" fmla="*/ 37 h 40"/>
                    <a:gd name="T66" fmla="*/ 31 w 89"/>
                    <a:gd name="T67" fmla="*/ 39 h 40"/>
                    <a:gd name="T68" fmla="*/ 43 w 89"/>
                    <a:gd name="T69" fmla="*/ 39 h 40"/>
                    <a:gd name="T70" fmla="*/ 54 w 89"/>
                    <a:gd name="T71" fmla="*/ 40 h 40"/>
                    <a:gd name="T72" fmla="*/ 65 w 89"/>
                    <a:gd name="T73" fmla="*/ 40 h 40"/>
                    <a:gd name="T74" fmla="*/ 74 w 89"/>
                    <a:gd name="T75" fmla="*/ 39 h 40"/>
                    <a:gd name="T76" fmla="*/ 80 w 89"/>
                    <a:gd name="T77" fmla="*/ 37 h 40"/>
                    <a:gd name="T78" fmla="*/ 80 w 89"/>
                    <a:gd name="T79" fmla="*/ 37 h 40"/>
                    <a:gd name="T80" fmla="*/ 84 w 89"/>
                    <a:gd name="T81" fmla="*/ 36 h 40"/>
                    <a:gd name="T82" fmla="*/ 86 w 89"/>
                    <a:gd name="T83" fmla="*/ 35 h 40"/>
                    <a:gd name="T84" fmla="*/ 89 w 89"/>
                    <a:gd name="T85" fmla="*/ 33 h 40"/>
                    <a:gd name="T86" fmla="*/ 89 w 89"/>
                    <a:gd name="T87" fmla="*/ 30 h 40"/>
                    <a:gd name="T88" fmla="*/ 89 w 89"/>
                    <a:gd name="T89" fmla="*/ 30 h 40"/>
                    <a:gd name="T90" fmla="*/ 89 w 89"/>
                    <a:gd name="T91" fmla="*/ 25 h 40"/>
                    <a:gd name="T92" fmla="*/ 89 w 89"/>
                    <a:gd name="T93" fmla="*/ 16 h 40"/>
                    <a:gd name="T94" fmla="*/ 87 w 89"/>
                    <a:gd name="T95" fmla="*/ 9 h 40"/>
                    <a:gd name="T96" fmla="*/ 87 w 89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7" y="3"/>
                      </a:lnTo>
                      <a:lnTo>
                        <a:pt x="85" y="1"/>
                      </a:lnTo>
                      <a:lnTo>
                        <a:pt x="81" y="1"/>
                      </a:lnTo>
                      <a:lnTo>
                        <a:pt x="77" y="2"/>
                      </a:lnTo>
                      <a:lnTo>
                        <a:pt x="77" y="2"/>
                      </a:lnTo>
                      <a:lnTo>
                        <a:pt x="69" y="3"/>
                      </a:lnTo>
                      <a:lnTo>
                        <a:pt x="59" y="5"/>
                      </a:lnTo>
                      <a:lnTo>
                        <a:pt x="49" y="3"/>
                      </a:lnTo>
                      <a:lnTo>
                        <a:pt x="38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8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2" y="2"/>
                      </a:lnTo>
                      <a:lnTo>
                        <a:pt x="0" y="10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39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4" y="36"/>
                      </a:lnTo>
                      <a:lnTo>
                        <a:pt x="86" y="35"/>
                      </a:lnTo>
                      <a:lnTo>
                        <a:pt x="89" y="33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5"/>
                      </a:lnTo>
                      <a:lnTo>
                        <a:pt x="89" y="16"/>
                      </a:lnTo>
                      <a:lnTo>
                        <a:pt x="87" y="9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Freeform 603"/>
                <p:cNvSpPr>
                  <a:spLocks/>
                </p:cNvSpPr>
                <p:nvPr/>
              </p:nvSpPr>
              <p:spPr bwMode="auto">
                <a:xfrm>
                  <a:off x="4077" y="3569"/>
                  <a:ext cx="88" cy="40"/>
                </a:xfrm>
                <a:custGeom>
                  <a:avLst/>
                  <a:gdLst>
                    <a:gd name="T0" fmla="*/ 86 w 88"/>
                    <a:gd name="T1" fmla="*/ 7 h 40"/>
                    <a:gd name="T2" fmla="*/ 86 w 88"/>
                    <a:gd name="T3" fmla="*/ 4 h 40"/>
                    <a:gd name="T4" fmla="*/ 84 w 88"/>
                    <a:gd name="T5" fmla="*/ 2 h 40"/>
                    <a:gd name="T6" fmla="*/ 81 w 88"/>
                    <a:gd name="T7" fmla="*/ 2 h 40"/>
                    <a:gd name="T8" fmla="*/ 76 w 88"/>
                    <a:gd name="T9" fmla="*/ 2 h 40"/>
                    <a:gd name="T10" fmla="*/ 68 w 88"/>
                    <a:gd name="T11" fmla="*/ 3 h 40"/>
                    <a:gd name="T12" fmla="*/ 58 w 88"/>
                    <a:gd name="T13" fmla="*/ 4 h 40"/>
                    <a:gd name="T14" fmla="*/ 48 w 88"/>
                    <a:gd name="T15" fmla="*/ 3 h 40"/>
                    <a:gd name="T16" fmla="*/ 37 w 88"/>
                    <a:gd name="T17" fmla="*/ 3 h 40"/>
                    <a:gd name="T18" fmla="*/ 27 w 88"/>
                    <a:gd name="T19" fmla="*/ 2 h 40"/>
                    <a:gd name="T20" fmla="*/ 18 w 88"/>
                    <a:gd name="T21" fmla="*/ 2 h 40"/>
                    <a:gd name="T22" fmla="*/ 13 w 88"/>
                    <a:gd name="T23" fmla="*/ 1 h 40"/>
                    <a:gd name="T24" fmla="*/ 10 w 88"/>
                    <a:gd name="T25" fmla="*/ 1 h 40"/>
                    <a:gd name="T26" fmla="*/ 7 w 88"/>
                    <a:gd name="T27" fmla="*/ 1 h 40"/>
                    <a:gd name="T28" fmla="*/ 4 w 88"/>
                    <a:gd name="T29" fmla="*/ 0 h 40"/>
                    <a:gd name="T30" fmla="*/ 2 w 88"/>
                    <a:gd name="T31" fmla="*/ 1 h 40"/>
                    <a:gd name="T32" fmla="*/ 1 w 88"/>
                    <a:gd name="T33" fmla="*/ 3 h 40"/>
                    <a:gd name="T34" fmla="*/ 0 w 88"/>
                    <a:gd name="T35" fmla="*/ 10 h 40"/>
                    <a:gd name="T36" fmla="*/ 0 w 88"/>
                    <a:gd name="T37" fmla="*/ 17 h 40"/>
                    <a:gd name="T38" fmla="*/ 0 w 88"/>
                    <a:gd name="T39" fmla="*/ 24 h 40"/>
                    <a:gd name="T40" fmla="*/ 0 w 88"/>
                    <a:gd name="T41" fmla="*/ 29 h 40"/>
                    <a:gd name="T42" fmla="*/ 1 w 88"/>
                    <a:gd name="T43" fmla="*/ 31 h 40"/>
                    <a:gd name="T44" fmla="*/ 2 w 88"/>
                    <a:gd name="T45" fmla="*/ 34 h 40"/>
                    <a:gd name="T46" fmla="*/ 3 w 88"/>
                    <a:gd name="T47" fmla="*/ 36 h 40"/>
                    <a:gd name="T48" fmla="*/ 7 w 88"/>
                    <a:gd name="T49" fmla="*/ 37 h 40"/>
                    <a:gd name="T50" fmla="*/ 11 w 88"/>
                    <a:gd name="T51" fmla="*/ 37 h 40"/>
                    <a:gd name="T52" fmla="*/ 20 w 88"/>
                    <a:gd name="T53" fmla="*/ 38 h 40"/>
                    <a:gd name="T54" fmla="*/ 30 w 88"/>
                    <a:gd name="T55" fmla="*/ 40 h 40"/>
                    <a:gd name="T56" fmla="*/ 42 w 88"/>
                    <a:gd name="T57" fmla="*/ 40 h 40"/>
                    <a:gd name="T58" fmla="*/ 54 w 88"/>
                    <a:gd name="T59" fmla="*/ 40 h 40"/>
                    <a:gd name="T60" fmla="*/ 64 w 88"/>
                    <a:gd name="T61" fmla="*/ 40 h 40"/>
                    <a:gd name="T62" fmla="*/ 74 w 88"/>
                    <a:gd name="T63" fmla="*/ 40 h 40"/>
                    <a:gd name="T64" fmla="*/ 79 w 88"/>
                    <a:gd name="T65" fmla="*/ 38 h 40"/>
                    <a:gd name="T66" fmla="*/ 83 w 88"/>
                    <a:gd name="T67" fmla="*/ 37 h 40"/>
                    <a:gd name="T68" fmla="*/ 85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0 h 40"/>
                    <a:gd name="T74" fmla="*/ 88 w 88"/>
                    <a:gd name="T75" fmla="*/ 24 h 40"/>
                    <a:gd name="T76" fmla="*/ 88 w 88"/>
                    <a:gd name="T77" fmla="*/ 16 h 40"/>
                    <a:gd name="T78" fmla="*/ 86 w 88"/>
                    <a:gd name="T79" fmla="*/ 10 h 40"/>
                    <a:gd name="T80" fmla="*/ 86 w 88"/>
                    <a:gd name="T81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6" y="7"/>
                      </a:moveTo>
                      <a:lnTo>
                        <a:pt x="86" y="4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3"/>
                      </a:lnTo>
                      <a:lnTo>
                        <a:pt x="37" y="3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40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79" y="38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6" y="10"/>
                      </a:lnTo>
                      <a:lnTo>
                        <a:pt x="86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5" name="Freeform 604"/>
                <p:cNvSpPr>
                  <a:spLocks/>
                </p:cNvSpPr>
                <p:nvPr/>
              </p:nvSpPr>
              <p:spPr bwMode="auto">
                <a:xfrm>
                  <a:off x="4077" y="3569"/>
                  <a:ext cx="88" cy="40"/>
                </a:xfrm>
                <a:custGeom>
                  <a:avLst/>
                  <a:gdLst>
                    <a:gd name="T0" fmla="*/ 86 w 88"/>
                    <a:gd name="T1" fmla="*/ 7 h 40"/>
                    <a:gd name="T2" fmla="*/ 86 w 88"/>
                    <a:gd name="T3" fmla="*/ 7 h 40"/>
                    <a:gd name="T4" fmla="*/ 86 w 88"/>
                    <a:gd name="T5" fmla="*/ 4 h 40"/>
                    <a:gd name="T6" fmla="*/ 84 w 88"/>
                    <a:gd name="T7" fmla="*/ 2 h 40"/>
                    <a:gd name="T8" fmla="*/ 81 w 88"/>
                    <a:gd name="T9" fmla="*/ 2 h 40"/>
                    <a:gd name="T10" fmla="*/ 76 w 88"/>
                    <a:gd name="T11" fmla="*/ 2 h 40"/>
                    <a:gd name="T12" fmla="*/ 76 w 88"/>
                    <a:gd name="T13" fmla="*/ 2 h 40"/>
                    <a:gd name="T14" fmla="*/ 68 w 88"/>
                    <a:gd name="T15" fmla="*/ 3 h 40"/>
                    <a:gd name="T16" fmla="*/ 58 w 88"/>
                    <a:gd name="T17" fmla="*/ 4 h 40"/>
                    <a:gd name="T18" fmla="*/ 48 w 88"/>
                    <a:gd name="T19" fmla="*/ 3 h 40"/>
                    <a:gd name="T20" fmla="*/ 37 w 88"/>
                    <a:gd name="T21" fmla="*/ 3 h 40"/>
                    <a:gd name="T22" fmla="*/ 27 w 88"/>
                    <a:gd name="T23" fmla="*/ 2 h 40"/>
                    <a:gd name="T24" fmla="*/ 18 w 88"/>
                    <a:gd name="T25" fmla="*/ 2 h 40"/>
                    <a:gd name="T26" fmla="*/ 13 w 88"/>
                    <a:gd name="T27" fmla="*/ 1 h 40"/>
                    <a:gd name="T28" fmla="*/ 10 w 88"/>
                    <a:gd name="T29" fmla="*/ 1 h 40"/>
                    <a:gd name="T30" fmla="*/ 10 w 88"/>
                    <a:gd name="T31" fmla="*/ 1 h 40"/>
                    <a:gd name="T32" fmla="*/ 7 w 88"/>
                    <a:gd name="T33" fmla="*/ 1 h 40"/>
                    <a:gd name="T34" fmla="*/ 4 w 88"/>
                    <a:gd name="T35" fmla="*/ 0 h 40"/>
                    <a:gd name="T36" fmla="*/ 2 w 88"/>
                    <a:gd name="T37" fmla="*/ 1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0 h 40"/>
                    <a:gd name="T44" fmla="*/ 0 w 88"/>
                    <a:gd name="T45" fmla="*/ 17 h 40"/>
                    <a:gd name="T46" fmla="*/ 0 w 88"/>
                    <a:gd name="T47" fmla="*/ 24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1 h 40"/>
                    <a:gd name="T54" fmla="*/ 2 w 88"/>
                    <a:gd name="T55" fmla="*/ 34 h 40"/>
                    <a:gd name="T56" fmla="*/ 3 w 88"/>
                    <a:gd name="T57" fmla="*/ 36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1 w 88"/>
                    <a:gd name="T63" fmla="*/ 37 h 40"/>
                    <a:gd name="T64" fmla="*/ 20 w 88"/>
                    <a:gd name="T65" fmla="*/ 38 h 40"/>
                    <a:gd name="T66" fmla="*/ 30 w 88"/>
                    <a:gd name="T67" fmla="*/ 40 h 40"/>
                    <a:gd name="T68" fmla="*/ 42 w 88"/>
                    <a:gd name="T69" fmla="*/ 40 h 40"/>
                    <a:gd name="T70" fmla="*/ 54 w 88"/>
                    <a:gd name="T71" fmla="*/ 40 h 40"/>
                    <a:gd name="T72" fmla="*/ 64 w 88"/>
                    <a:gd name="T73" fmla="*/ 40 h 40"/>
                    <a:gd name="T74" fmla="*/ 74 w 88"/>
                    <a:gd name="T75" fmla="*/ 40 h 40"/>
                    <a:gd name="T76" fmla="*/ 79 w 88"/>
                    <a:gd name="T77" fmla="*/ 38 h 40"/>
                    <a:gd name="T78" fmla="*/ 79 w 88"/>
                    <a:gd name="T79" fmla="*/ 38 h 40"/>
                    <a:gd name="T80" fmla="*/ 83 w 88"/>
                    <a:gd name="T81" fmla="*/ 37 h 40"/>
                    <a:gd name="T82" fmla="*/ 85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4 h 40"/>
                    <a:gd name="T92" fmla="*/ 88 w 88"/>
                    <a:gd name="T93" fmla="*/ 16 h 40"/>
                    <a:gd name="T94" fmla="*/ 86 w 88"/>
                    <a:gd name="T95" fmla="*/ 10 h 40"/>
                    <a:gd name="T96" fmla="*/ 86 w 88"/>
                    <a:gd name="T97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6" y="7"/>
                      </a:moveTo>
                      <a:lnTo>
                        <a:pt x="86" y="7"/>
                      </a:lnTo>
                      <a:lnTo>
                        <a:pt x="86" y="4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3"/>
                      </a:lnTo>
                      <a:lnTo>
                        <a:pt x="37" y="3"/>
                      </a:lnTo>
                      <a:lnTo>
                        <a:pt x="27" y="2"/>
                      </a:lnTo>
                      <a:lnTo>
                        <a:pt x="18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40"/>
                      </a:lnTo>
                      <a:lnTo>
                        <a:pt x="42" y="40"/>
                      </a:lnTo>
                      <a:lnTo>
                        <a:pt x="54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79" y="38"/>
                      </a:lnTo>
                      <a:lnTo>
                        <a:pt x="79" y="38"/>
                      </a:lnTo>
                      <a:lnTo>
                        <a:pt x="83" y="37"/>
                      </a:lnTo>
                      <a:lnTo>
                        <a:pt x="85" y="35"/>
                      </a:lnTo>
                      <a:lnTo>
                        <a:pt x="88" y="33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6" y="10"/>
                      </a:lnTo>
                      <a:lnTo>
                        <a:pt x="86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6" name="Freeform 605"/>
                <p:cNvSpPr>
                  <a:spLocks/>
                </p:cNvSpPr>
                <p:nvPr/>
              </p:nvSpPr>
              <p:spPr bwMode="auto">
                <a:xfrm>
                  <a:off x="3622" y="3537"/>
                  <a:ext cx="388" cy="134"/>
                </a:xfrm>
                <a:custGeom>
                  <a:avLst/>
                  <a:gdLst>
                    <a:gd name="T0" fmla="*/ 23 w 388"/>
                    <a:gd name="T1" fmla="*/ 134 h 134"/>
                    <a:gd name="T2" fmla="*/ 52 w 388"/>
                    <a:gd name="T3" fmla="*/ 134 h 134"/>
                    <a:gd name="T4" fmla="*/ 100 w 388"/>
                    <a:gd name="T5" fmla="*/ 134 h 134"/>
                    <a:gd name="T6" fmla="*/ 162 w 388"/>
                    <a:gd name="T7" fmla="*/ 134 h 134"/>
                    <a:gd name="T8" fmla="*/ 228 w 388"/>
                    <a:gd name="T9" fmla="*/ 134 h 134"/>
                    <a:gd name="T10" fmla="*/ 289 w 388"/>
                    <a:gd name="T11" fmla="*/ 134 h 134"/>
                    <a:gd name="T12" fmla="*/ 340 w 388"/>
                    <a:gd name="T13" fmla="*/ 134 h 134"/>
                    <a:gd name="T14" fmla="*/ 369 w 388"/>
                    <a:gd name="T15" fmla="*/ 134 h 134"/>
                    <a:gd name="T16" fmla="*/ 378 w 388"/>
                    <a:gd name="T17" fmla="*/ 133 h 134"/>
                    <a:gd name="T18" fmla="*/ 387 w 388"/>
                    <a:gd name="T19" fmla="*/ 126 h 134"/>
                    <a:gd name="T20" fmla="*/ 385 w 388"/>
                    <a:gd name="T21" fmla="*/ 110 h 134"/>
                    <a:gd name="T22" fmla="*/ 379 w 388"/>
                    <a:gd name="T23" fmla="*/ 78 h 134"/>
                    <a:gd name="T24" fmla="*/ 378 w 388"/>
                    <a:gd name="T25" fmla="*/ 69 h 134"/>
                    <a:gd name="T26" fmla="*/ 370 w 388"/>
                    <a:gd name="T27" fmla="*/ 66 h 134"/>
                    <a:gd name="T28" fmla="*/ 351 w 388"/>
                    <a:gd name="T29" fmla="*/ 65 h 134"/>
                    <a:gd name="T30" fmla="*/ 323 w 388"/>
                    <a:gd name="T31" fmla="*/ 65 h 134"/>
                    <a:gd name="T32" fmla="*/ 294 w 388"/>
                    <a:gd name="T33" fmla="*/ 65 h 134"/>
                    <a:gd name="T34" fmla="*/ 273 w 388"/>
                    <a:gd name="T35" fmla="*/ 65 h 134"/>
                    <a:gd name="T36" fmla="*/ 263 w 388"/>
                    <a:gd name="T37" fmla="*/ 65 h 134"/>
                    <a:gd name="T38" fmla="*/ 257 w 388"/>
                    <a:gd name="T39" fmla="*/ 59 h 134"/>
                    <a:gd name="T40" fmla="*/ 255 w 388"/>
                    <a:gd name="T41" fmla="*/ 40 h 134"/>
                    <a:gd name="T42" fmla="*/ 250 w 388"/>
                    <a:gd name="T43" fmla="*/ 12 h 134"/>
                    <a:gd name="T44" fmla="*/ 249 w 388"/>
                    <a:gd name="T45" fmla="*/ 5 h 134"/>
                    <a:gd name="T46" fmla="*/ 243 w 388"/>
                    <a:gd name="T47" fmla="*/ 2 h 134"/>
                    <a:gd name="T48" fmla="*/ 220 w 388"/>
                    <a:gd name="T49" fmla="*/ 1 h 134"/>
                    <a:gd name="T50" fmla="*/ 190 w 388"/>
                    <a:gd name="T51" fmla="*/ 0 h 134"/>
                    <a:gd name="T52" fmla="*/ 158 w 388"/>
                    <a:gd name="T53" fmla="*/ 0 h 134"/>
                    <a:gd name="T54" fmla="*/ 135 w 388"/>
                    <a:gd name="T55" fmla="*/ 0 h 134"/>
                    <a:gd name="T56" fmla="*/ 129 w 388"/>
                    <a:gd name="T57" fmla="*/ 0 h 134"/>
                    <a:gd name="T58" fmla="*/ 120 w 388"/>
                    <a:gd name="T59" fmla="*/ 5 h 134"/>
                    <a:gd name="T60" fmla="*/ 117 w 388"/>
                    <a:gd name="T61" fmla="*/ 20 h 134"/>
                    <a:gd name="T62" fmla="*/ 113 w 388"/>
                    <a:gd name="T63" fmla="*/ 54 h 134"/>
                    <a:gd name="T64" fmla="*/ 108 w 388"/>
                    <a:gd name="T65" fmla="*/ 61 h 134"/>
                    <a:gd name="T66" fmla="*/ 82 w 388"/>
                    <a:gd name="T67" fmla="*/ 61 h 134"/>
                    <a:gd name="T68" fmla="*/ 46 w 388"/>
                    <a:gd name="T69" fmla="*/ 61 h 134"/>
                    <a:gd name="T70" fmla="*/ 18 w 388"/>
                    <a:gd name="T71" fmla="*/ 61 h 134"/>
                    <a:gd name="T72" fmla="*/ 9 w 388"/>
                    <a:gd name="T73" fmla="*/ 61 h 134"/>
                    <a:gd name="T74" fmla="*/ 1 w 388"/>
                    <a:gd name="T75" fmla="*/ 65 h 134"/>
                    <a:gd name="T76" fmla="*/ 0 w 388"/>
                    <a:gd name="T77" fmla="*/ 80 h 134"/>
                    <a:gd name="T78" fmla="*/ 0 w 388"/>
                    <a:gd name="T79" fmla="*/ 116 h 134"/>
                    <a:gd name="T80" fmla="*/ 1 w 388"/>
                    <a:gd name="T81" fmla="*/ 126 h 134"/>
                    <a:gd name="T82" fmla="*/ 10 w 388"/>
                    <a:gd name="T83" fmla="*/ 133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88" h="134">
                      <a:moveTo>
                        <a:pt x="19" y="134"/>
                      </a:moveTo>
                      <a:lnTo>
                        <a:pt x="23" y="134"/>
                      </a:lnTo>
                      <a:lnTo>
                        <a:pt x="34" y="134"/>
                      </a:lnTo>
                      <a:lnTo>
                        <a:pt x="52" y="134"/>
                      </a:lnTo>
                      <a:lnTo>
                        <a:pt x="74" y="134"/>
                      </a:lnTo>
                      <a:lnTo>
                        <a:pt x="100" y="134"/>
                      </a:lnTo>
                      <a:lnTo>
                        <a:pt x="131" y="134"/>
                      </a:lnTo>
                      <a:lnTo>
                        <a:pt x="162" y="134"/>
                      </a:lnTo>
                      <a:lnTo>
                        <a:pt x="195" y="134"/>
                      </a:lnTo>
                      <a:lnTo>
                        <a:pt x="228" y="134"/>
                      </a:lnTo>
                      <a:lnTo>
                        <a:pt x="260" y="134"/>
                      </a:lnTo>
                      <a:lnTo>
                        <a:pt x="289" y="134"/>
                      </a:lnTo>
                      <a:lnTo>
                        <a:pt x="316" y="134"/>
                      </a:lnTo>
                      <a:lnTo>
                        <a:pt x="340" y="134"/>
                      </a:lnTo>
                      <a:lnTo>
                        <a:pt x="357" y="134"/>
                      </a:lnTo>
                      <a:lnTo>
                        <a:pt x="369" y="134"/>
                      </a:lnTo>
                      <a:lnTo>
                        <a:pt x="374" y="134"/>
                      </a:lnTo>
                      <a:lnTo>
                        <a:pt x="378" y="133"/>
                      </a:lnTo>
                      <a:lnTo>
                        <a:pt x="383" y="129"/>
                      </a:lnTo>
                      <a:lnTo>
                        <a:pt x="387" y="126"/>
                      </a:lnTo>
                      <a:lnTo>
                        <a:pt x="388" y="121"/>
                      </a:lnTo>
                      <a:lnTo>
                        <a:pt x="385" y="110"/>
                      </a:lnTo>
                      <a:lnTo>
                        <a:pt x="382" y="93"/>
                      </a:lnTo>
                      <a:lnTo>
                        <a:pt x="379" y="78"/>
                      </a:lnTo>
                      <a:lnTo>
                        <a:pt x="378" y="70"/>
                      </a:lnTo>
                      <a:lnTo>
                        <a:pt x="378" y="69"/>
                      </a:lnTo>
                      <a:lnTo>
                        <a:pt x="376" y="67"/>
                      </a:lnTo>
                      <a:lnTo>
                        <a:pt x="370" y="66"/>
                      </a:lnTo>
                      <a:lnTo>
                        <a:pt x="362" y="65"/>
                      </a:lnTo>
                      <a:lnTo>
                        <a:pt x="351" y="65"/>
                      </a:lnTo>
                      <a:lnTo>
                        <a:pt x="337" y="65"/>
                      </a:lnTo>
                      <a:lnTo>
                        <a:pt x="323" y="65"/>
                      </a:lnTo>
                      <a:lnTo>
                        <a:pt x="308" y="65"/>
                      </a:lnTo>
                      <a:lnTo>
                        <a:pt x="294" y="65"/>
                      </a:lnTo>
                      <a:lnTo>
                        <a:pt x="282" y="65"/>
                      </a:lnTo>
                      <a:lnTo>
                        <a:pt x="273" y="65"/>
                      </a:lnTo>
                      <a:lnTo>
                        <a:pt x="268" y="65"/>
                      </a:lnTo>
                      <a:lnTo>
                        <a:pt x="263" y="65"/>
                      </a:lnTo>
                      <a:lnTo>
                        <a:pt x="261" y="62"/>
                      </a:lnTo>
                      <a:lnTo>
                        <a:pt x="257" y="59"/>
                      </a:lnTo>
                      <a:lnTo>
                        <a:pt x="256" y="52"/>
                      </a:lnTo>
                      <a:lnTo>
                        <a:pt x="255" y="40"/>
                      </a:lnTo>
                      <a:lnTo>
                        <a:pt x="253" y="25"/>
                      </a:lnTo>
                      <a:lnTo>
                        <a:pt x="250" y="12"/>
                      </a:lnTo>
                      <a:lnTo>
                        <a:pt x="249" y="6"/>
                      </a:lnTo>
                      <a:lnTo>
                        <a:pt x="249" y="5"/>
                      </a:lnTo>
                      <a:lnTo>
                        <a:pt x="248" y="4"/>
                      </a:lnTo>
                      <a:lnTo>
                        <a:pt x="243" y="2"/>
                      </a:lnTo>
                      <a:lnTo>
                        <a:pt x="230" y="1"/>
                      </a:lnTo>
                      <a:lnTo>
                        <a:pt x="220" y="1"/>
                      </a:lnTo>
                      <a:lnTo>
                        <a:pt x="206" y="0"/>
                      </a:lnTo>
                      <a:lnTo>
                        <a:pt x="190" y="0"/>
                      </a:lnTo>
                      <a:lnTo>
                        <a:pt x="173" y="0"/>
                      </a:lnTo>
                      <a:lnTo>
                        <a:pt x="158" y="0"/>
                      </a:lnTo>
                      <a:lnTo>
                        <a:pt x="145" y="0"/>
                      </a:lnTo>
                      <a:lnTo>
                        <a:pt x="135" y="0"/>
                      </a:lnTo>
                      <a:lnTo>
                        <a:pt x="132" y="0"/>
                      </a:lnTo>
                      <a:lnTo>
                        <a:pt x="129" y="0"/>
                      </a:lnTo>
                      <a:lnTo>
                        <a:pt x="125" y="1"/>
                      </a:lnTo>
                      <a:lnTo>
                        <a:pt x="120" y="5"/>
                      </a:lnTo>
                      <a:lnTo>
                        <a:pt x="118" y="9"/>
                      </a:lnTo>
                      <a:lnTo>
                        <a:pt x="117" y="20"/>
                      </a:lnTo>
                      <a:lnTo>
                        <a:pt x="115" y="38"/>
                      </a:lnTo>
                      <a:lnTo>
                        <a:pt x="113" y="54"/>
                      </a:lnTo>
                      <a:lnTo>
                        <a:pt x="113" y="61"/>
                      </a:lnTo>
                      <a:lnTo>
                        <a:pt x="108" y="61"/>
                      </a:lnTo>
                      <a:lnTo>
                        <a:pt x="98" y="61"/>
                      </a:lnTo>
                      <a:lnTo>
                        <a:pt x="82" y="61"/>
                      </a:lnTo>
                      <a:lnTo>
                        <a:pt x="65" y="61"/>
                      </a:lnTo>
                      <a:lnTo>
                        <a:pt x="46" y="61"/>
                      </a:lnTo>
                      <a:lnTo>
                        <a:pt x="30" y="61"/>
                      </a:lnTo>
                      <a:lnTo>
                        <a:pt x="18" y="61"/>
                      </a:lnTo>
                      <a:lnTo>
                        <a:pt x="12" y="61"/>
                      </a:lnTo>
                      <a:lnTo>
                        <a:pt x="9" y="61"/>
                      </a:lnTo>
                      <a:lnTo>
                        <a:pt x="5" y="62"/>
                      </a:lnTo>
                      <a:lnTo>
                        <a:pt x="1" y="65"/>
                      </a:lnTo>
                      <a:lnTo>
                        <a:pt x="0" y="69"/>
                      </a:lnTo>
                      <a:lnTo>
                        <a:pt x="0" y="80"/>
                      </a:lnTo>
                      <a:lnTo>
                        <a:pt x="0" y="99"/>
                      </a:lnTo>
                      <a:lnTo>
                        <a:pt x="0" y="116"/>
                      </a:lnTo>
                      <a:lnTo>
                        <a:pt x="0" y="124"/>
                      </a:lnTo>
                      <a:lnTo>
                        <a:pt x="1" y="126"/>
                      </a:lnTo>
                      <a:lnTo>
                        <a:pt x="4" y="129"/>
                      </a:lnTo>
                      <a:lnTo>
                        <a:pt x="10" y="133"/>
                      </a:lnTo>
                      <a:lnTo>
                        <a:pt x="19" y="1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7" name="Freeform 606"/>
                <p:cNvSpPr>
                  <a:spLocks/>
                </p:cNvSpPr>
                <p:nvPr/>
              </p:nvSpPr>
              <p:spPr bwMode="auto">
                <a:xfrm>
                  <a:off x="3601" y="3351"/>
                  <a:ext cx="372" cy="121"/>
                </a:xfrm>
                <a:custGeom>
                  <a:avLst/>
                  <a:gdLst>
                    <a:gd name="T0" fmla="*/ 30 w 372"/>
                    <a:gd name="T1" fmla="*/ 120 h 121"/>
                    <a:gd name="T2" fmla="*/ 33 w 372"/>
                    <a:gd name="T3" fmla="*/ 120 h 121"/>
                    <a:gd name="T4" fmla="*/ 44 w 372"/>
                    <a:gd name="T5" fmla="*/ 120 h 121"/>
                    <a:gd name="T6" fmla="*/ 60 w 372"/>
                    <a:gd name="T7" fmla="*/ 120 h 121"/>
                    <a:gd name="T8" fmla="*/ 80 w 372"/>
                    <a:gd name="T9" fmla="*/ 120 h 121"/>
                    <a:gd name="T10" fmla="*/ 105 w 372"/>
                    <a:gd name="T11" fmla="*/ 120 h 121"/>
                    <a:gd name="T12" fmla="*/ 133 w 372"/>
                    <a:gd name="T13" fmla="*/ 121 h 121"/>
                    <a:gd name="T14" fmla="*/ 162 w 372"/>
                    <a:gd name="T15" fmla="*/ 121 h 121"/>
                    <a:gd name="T16" fmla="*/ 193 w 372"/>
                    <a:gd name="T17" fmla="*/ 121 h 121"/>
                    <a:gd name="T18" fmla="*/ 223 w 372"/>
                    <a:gd name="T19" fmla="*/ 121 h 121"/>
                    <a:gd name="T20" fmla="*/ 253 w 372"/>
                    <a:gd name="T21" fmla="*/ 121 h 121"/>
                    <a:gd name="T22" fmla="*/ 281 w 372"/>
                    <a:gd name="T23" fmla="*/ 121 h 121"/>
                    <a:gd name="T24" fmla="*/ 305 w 372"/>
                    <a:gd name="T25" fmla="*/ 121 h 121"/>
                    <a:gd name="T26" fmla="*/ 328 w 372"/>
                    <a:gd name="T27" fmla="*/ 121 h 121"/>
                    <a:gd name="T28" fmla="*/ 344 w 372"/>
                    <a:gd name="T29" fmla="*/ 121 h 121"/>
                    <a:gd name="T30" fmla="*/ 356 w 372"/>
                    <a:gd name="T31" fmla="*/ 120 h 121"/>
                    <a:gd name="T32" fmla="*/ 361 w 372"/>
                    <a:gd name="T33" fmla="*/ 120 h 121"/>
                    <a:gd name="T34" fmla="*/ 366 w 372"/>
                    <a:gd name="T35" fmla="*/ 118 h 121"/>
                    <a:gd name="T36" fmla="*/ 370 w 372"/>
                    <a:gd name="T37" fmla="*/ 116 h 121"/>
                    <a:gd name="T38" fmla="*/ 372 w 372"/>
                    <a:gd name="T39" fmla="*/ 111 h 121"/>
                    <a:gd name="T40" fmla="*/ 372 w 372"/>
                    <a:gd name="T41" fmla="*/ 105 h 121"/>
                    <a:gd name="T42" fmla="*/ 369 w 372"/>
                    <a:gd name="T43" fmla="*/ 86 h 121"/>
                    <a:gd name="T44" fmla="*/ 364 w 372"/>
                    <a:gd name="T45" fmla="*/ 53 h 121"/>
                    <a:gd name="T46" fmla="*/ 359 w 372"/>
                    <a:gd name="T47" fmla="*/ 23 h 121"/>
                    <a:gd name="T48" fmla="*/ 357 w 372"/>
                    <a:gd name="T49" fmla="*/ 10 h 121"/>
                    <a:gd name="T50" fmla="*/ 356 w 372"/>
                    <a:gd name="T51" fmla="*/ 9 h 121"/>
                    <a:gd name="T52" fmla="*/ 354 w 372"/>
                    <a:gd name="T53" fmla="*/ 5 h 121"/>
                    <a:gd name="T54" fmla="*/ 350 w 372"/>
                    <a:gd name="T55" fmla="*/ 3 h 121"/>
                    <a:gd name="T56" fmla="*/ 345 w 372"/>
                    <a:gd name="T57" fmla="*/ 0 h 121"/>
                    <a:gd name="T58" fmla="*/ 341 w 372"/>
                    <a:gd name="T59" fmla="*/ 0 h 121"/>
                    <a:gd name="T60" fmla="*/ 330 w 372"/>
                    <a:gd name="T61" fmla="*/ 0 h 121"/>
                    <a:gd name="T62" fmla="*/ 314 w 372"/>
                    <a:gd name="T63" fmla="*/ 0 h 121"/>
                    <a:gd name="T64" fmla="*/ 292 w 372"/>
                    <a:gd name="T65" fmla="*/ 0 h 121"/>
                    <a:gd name="T66" fmla="*/ 269 w 372"/>
                    <a:gd name="T67" fmla="*/ 0 h 121"/>
                    <a:gd name="T68" fmla="*/ 242 w 372"/>
                    <a:gd name="T69" fmla="*/ 0 h 121"/>
                    <a:gd name="T70" fmla="*/ 213 w 372"/>
                    <a:gd name="T71" fmla="*/ 0 h 121"/>
                    <a:gd name="T72" fmla="*/ 183 w 372"/>
                    <a:gd name="T73" fmla="*/ 0 h 121"/>
                    <a:gd name="T74" fmla="*/ 154 w 372"/>
                    <a:gd name="T75" fmla="*/ 2 h 121"/>
                    <a:gd name="T76" fmla="*/ 126 w 372"/>
                    <a:gd name="T77" fmla="*/ 2 h 121"/>
                    <a:gd name="T78" fmla="*/ 99 w 372"/>
                    <a:gd name="T79" fmla="*/ 2 h 121"/>
                    <a:gd name="T80" fmla="*/ 74 w 372"/>
                    <a:gd name="T81" fmla="*/ 2 h 121"/>
                    <a:gd name="T82" fmla="*/ 53 w 372"/>
                    <a:gd name="T83" fmla="*/ 2 h 121"/>
                    <a:gd name="T84" fmla="*/ 37 w 372"/>
                    <a:gd name="T85" fmla="*/ 2 h 121"/>
                    <a:gd name="T86" fmla="*/ 25 w 372"/>
                    <a:gd name="T87" fmla="*/ 2 h 121"/>
                    <a:gd name="T88" fmla="*/ 20 w 372"/>
                    <a:gd name="T89" fmla="*/ 2 h 121"/>
                    <a:gd name="T90" fmla="*/ 13 w 372"/>
                    <a:gd name="T91" fmla="*/ 2 h 121"/>
                    <a:gd name="T92" fmla="*/ 7 w 372"/>
                    <a:gd name="T93" fmla="*/ 3 h 121"/>
                    <a:gd name="T94" fmla="*/ 3 w 372"/>
                    <a:gd name="T95" fmla="*/ 6 h 121"/>
                    <a:gd name="T96" fmla="*/ 0 w 372"/>
                    <a:gd name="T97" fmla="*/ 10 h 121"/>
                    <a:gd name="T98" fmla="*/ 3 w 372"/>
                    <a:gd name="T99" fmla="*/ 29 h 121"/>
                    <a:gd name="T100" fmla="*/ 6 w 372"/>
                    <a:gd name="T101" fmla="*/ 63 h 121"/>
                    <a:gd name="T102" fmla="*/ 10 w 372"/>
                    <a:gd name="T103" fmla="*/ 96 h 121"/>
                    <a:gd name="T104" fmla="*/ 12 w 372"/>
                    <a:gd name="T105" fmla="*/ 110 h 121"/>
                    <a:gd name="T106" fmla="*/ 13 w 372"/>
                    <a:gd name="T107" fmla="*/ 112 h 121"/>
                    <a:gd name="T108" fmla="*/ 15 w 372"/>
                    <a:gd name="T109" fmla="*/ 116 h 121"/>
                    <a:gd name="T110" fmla="*/ 20 w 372"/>
                    <a:gd name="T111" fmla="*/ 119 h 121"/>
                    <a:gd name="T112" fmla="*/ 30 w 372"/>
                    <a:gd name="T113" fmla="*/ 120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372" h="121">
                      <a:moveTo>
                        <a:pt x="30" y="120"/>
                      </a:moveTo>
                      <a:lnTo>
                        <a:pt x="33" y="120"/>
                      </a:lnTo>
                      <a:lnTo>
                        <a:pt x="44" y="120"/>
                      </a:lnTo>
                      <a:lnTo>
                        <a:pt x="60" y="120"/>
                      </a:lnTo>
                      <a:lnTo>
                        <a:pt x="80" y="120"/>
                      </a:lnTo>
                      <a:lnTo>
                        <a:pt x="105" y="120"/>
                      </a:lnTo>
                      <a:lnTo>
                        <a:pt x="133" y="121"/>
                      </a:lnTo>
                      <a:lnTo>
                        <a:pt x="162" y="121"/>
                      </a:lnTo>
                      <a:lnTo>
                        <a:pt x="193" y="121"/>
                      </a:lnTo>
                      <a:lnTo>
                        <a:pt x="223" y="121"/>
                      </a:lnTo>
                      <a:lnTo>
                        <a:pt x="253" y="121"/>
                      </a:lnTo>
                      <a:lnTo>
                        <a:pt x="281" y="121"/>
                      </a:lnTo>
                      <a:lnTo>
                        <a:pt x="305" y="121"/>
                      </a:lnTo>
                      <a:lnTo>
                        <a:pt x="328" y="121"/>
                      </a:lnTo>
                      <a:lnTo>
                        <a:pt x="344" y="121"/>
                      </a:lnTo>
                      <a:lnTo>
                        <a:pt x="356" y="120"/>
                      </a:lnTo>
                      <a:lnTo>
                        <a:pt x="361" y="120"/>
                      </a:lnTo>
                      <a:lnTo>
                        <a:pt x="366" y="118"/>
                      </a:lnTo>
                      <a:lnTo>
                        <a:pt x="370" y="116"/>
                      </a:lnTo>
                      <a:lnTo>
                        <a:pt x="372" y="111"/>
                      </a:lnTo>
                      <a:lnTo>
                        <a:pt x="372" y="105"/>
                      </a:lnTo>
                      <a:lnTo>
                        <a:pt x="369" y="86"/>
                      </a:lnTo>
                      <a:lnTo>
                        <a:pt x="364" y="53"/>
                      </a:lnTo>
                      <a:lnTo>
                        <a:pt x="359" y="23"/>
                      </a:lnTo>
                      <a:lnTo>
                        <a:pt x="357" y="10"/>
                      </a:lnTo>
                      <a:lnTo>
                        <a:pt x="356" y="9"/>
                      </a:lnTo>
                      <a:lnTo>
                        <a:pt x="354" y="5"/>
                      </a:lnTo>
                      <a:lnTo>
                        <a:pt x="350" y="3"/>
                      </a:lnTo>
                      <a:lnTo>
                        <a:pt x="345" y="0"/>
                      </a:lnTo>
                      <a:lnTo>
                        <a:pt x="341" y="0"/>
                      </a:lnTo>
                      <a:lnTo>
                        <a:pt x="330" y="0"/>
                      </a:lnTo>
                      <a:lnTo>
                        <a:pt x="314" y="0"/>
                      </a:lnTo>
                      <a:lnTo>
                        <a:pt x="292" y="0"/>
                      </a:lnTo>
                      <a:lnTo>
                        <a:pt x="269" y="0"/>
                      </a:lnTo>
                      <a:lnTo>
                        <a:pt x="242" y="0"/>
                      </a:lnTo>
                      <a:lnTo>
                        <a:pt x="213" y="0"/>
                      </a:lnTo>
                      <a:lnTo>
                        <a:pt x="183" y="0"/>
                      </a:lnTo>
                      <a:lnTo>
                        <a:pt x="154" y="2"/>
                      </a:lnTo>
                      <a:lnTo>
                        <a:pt x="126" y="2"/>
                      </a:lnTo>
                      <a:lnTo>
                        <a:pt x="99" y="2"/>
                      </a:lnTo>
                      <a:lnTo>
                        <a:pt x="74" y="2"/>
                      </a:lnTo>
                      <a:lnTo>
                        <a:pt x="53" y="2"/>
                      </a:lnTo>
                      <a:lnTo>
                        <a:pt x="37" y="2"/>
                      </a:lnTo>
                      <a:lnTo>
                        <a:pt x="25" y="2"/>
                      </a:lnTo>
                      <a:lnTo>
                        <a:pt x="20" y="2"/>
                      </a:lnTo>
                      <a:lnTo>
                        <a:pt x="13" y="2"/>
                      </a:lnTo>
                      <a:lnTo>
                        <a:pt x="7" y="3"/>
                      </a:lnTo>
                      <a:lnTo>
                        <a:pt x="3" y="6"/>
                      </a:lnTo>
                      <a:lnTo>
                        <a:pt x="0" y="10"/>
                      </a:lnTo>
                      <a:lnTo>
                        <a:pt x="3" y="29"/>
                      </a:lnTo>
                      <a:lnTo>
                        <a:pt x="6" y="63"/>
                      </a:lnTo>
                      <a:lnTo>
                        <a:pt x="10" y="96"/>
                      </a:lnTo>
                      <a:lnTo>
                        <a:pt x="12" y="110"/>
                      </a:lnTo>
                      <a:lnTo>
                        <a:pt x="13" y="112"/>
                      </a:lnTo>
                      <a:lnTo>
                        <a:pt x="15" y="116"/>
                      </a:lnTo>
                      <a:lnTo>
                        <a:pt x="20" y="119"/>
                      </a:lnTo>
                      <a:lnTo>
                        <a:pt x="30" y="12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8" name="Freeform 607"/>
                <p:cNvSpPr>
                  <a:spLocks/>
                </p:cNvSpPr>
                <p:nvPr/>
              </p:nvSpPr>
              <p:spPr bwMode="auto">
                <a:xfrm>
                  <a:off x="3585" y="3188"/>
                  <a:ext cx="371" cy="99"/>
                </a:xfrm>
                <a:custGeom>
                  <a:avLst/>
                  <a:gdLst>
                    <a:gd name="T0" fmla="*/ 350 w 371"/>
                    <a:gd name="T1" fmla="*/ 23 h 99"/>
                    <a:gd name="T2" fmla="*/ 345 w 371"/>
                    <a:gd name="T3" fmla="*/ 3 h 99"/>
                    <a:gd name="T4" fmla="*/ 335 w 371"/>
                    <a:gd name="T5" fmla="*/ 1 h 99"/>
                    <a:gd name="T6" fmla="*/ 306 w 371"/>
                    <a:gd name="T7" fmla="*/ 4 h 99"/>
                    <a:gd name="T8" fmla="*/ 278 w 371"/>
                    <a:gd name="T9" fmla="*/ 3 h 99"/>
                    <a:gd name="T10" fmla="*/ 266 w 371"/>
                    <a:gd name="T11" fmla="*/ 1 h 99"/>
                    <a:gd name="T12" fmla="*/ 259 w 371"/>
                    <a:gd name="T13" fmla="*/ 4 h 99"/>
                    <a:gd name="T14" fmla="*/ 253 w 371"/>
                    <a:gd name="T15" fmla="*/ 31 h 99"/>
                    <a:gd name="T16" fmla="*/ 250 w 371"/>
                    <a:gd name="T17" fmla="*/ 35 h 99"/>
                    <a:gd name="T18" fmla="*/ 236 w 371"/>
                    <a:gd name="T19" fmla="*/ 37 h 99"/>
                    <a:gd name="T20" fmla="*/ 230 w 371"/>
                    <a:gd name="T21" fmla="*/ 12 h 99"/>
                    <a:gd name="T22" fmla="*/ 226 w 371"/>
                    <a:gd name="T23" fmla="*/ 1 h 99"/>
                    <a:gd name="T24" fmla="*/ 210 w 371"/>
                    <a:gd name="T25" fmla="*/ 4 h 99"/>
                    <a:gd name="T26" fmla="*/ 179 w 371"/>
                    <a:gd name="T27" fmla="*/ 4 h 99"/>
                    <a:gd name="T28" fmla="*/ 155 w 371"/>
                    <a:gd name="T29" fmla="*/ 3 h 99"/>
                    <a:gd name="T30" fmla="*/ 148 w 371"/>
                    <a:gd name="T31" fmla="*/ 1 h 99"/>
                    <a:gd name="T32" fmla="*/ 141 w 371"/>
                    <a:gd name="T33" fmla="*/ 11 h 99"/>
                    <a:gd name="T34" fmla="*/ 136 w 371"/>
                    <a:gd name="T35" fmla="*/ 37 h 99"/>
                    <a:gd name="T36" fmla="*/ 129 w 371"/>
                    <a:gd name="T37" fmla="*/ 37 h 99"/>
                    <a:gd name="T38" fmla="*/ 118 w 371"/>
                    <a:gd name="T39" fmla="*/ 32 h 99"/>
                    <a:gd name="T40" fmla="*/ 112 w 371"/>
                    <a:gd name="T41" fmla="*/ 5 h 99"/>
                    <a:gd name="T42" fmla="*/ 107 w 371"/>
                    <a:gd name="T43" fmla="*/ 1 h 99"/>
                    <a:gd name="T44" fmla="*/ 84 w 371"/>
                    <a:gd name="T45" fmla="*/ 5 h 99"/>
                    <a:gd name="T46" fmla="*/ 53 w 371"/>
                    <a:gd name="T47" fmla="*/ 4 h 99"/>
                    <a:gd name="T48" fmla="*/ 35 w 371"/>
                    <a:gd name="T49" fmla="*/ 3 h 99"/>
                    <a:gd name="T50" fmla="*/ 29 w 371"/>
                    <a:gd name="T51" fmla="*/ 3 h 99"/>
                    <a:gd name="T52" fmla="*/ 21 w 371"/>
                    <a:gd name="T53" fmla="*/ 21 h 99"/>
                    <a:gd name="T54" fmla="*/ 17 w 371"/>
                    <a:gd name="T55" fmla="*/ 35 h 99"/>
                    <a:gd name="T56" fmla="*/ 8 w 371"/>
                    <a:gd name="T57" fmla="*/ 35 h 99"/>
                    <a:gd name="T58" fmla="*/ 1 w 371"/>
                    <a:gd name="T59" fmla="*/ 44 h 99"/>
                    <a:gd name="T60" fmla="*/ 1 w 371"/>
                    <a:gd name="T61" fmla="*/ 71 h 99"/>
                    <a:gd name="T62" fmla="*/ 3 w 371"/>
                    <a:gd name="T63" fmla="*/ 93 h 99"/>
                    <a:gd name="T64" fmla="*/ 16 w 371"/>
                    <a:gd name="T65" fmla="*/ 99 h 99"/>
                    <a:gd name="T66" fmla="*/ 51 w 371"/>
                    <a:gd name="T67" fmla="*/ 99 h 99"/>
                    <a:gd name="T68" fmla="*/ 130 w 371"/>
                    <a:gd name="T69" fmla="*/ 99 h 99"/>
                    <a:gd name="T70" fmla="*/ 226 w 371"/>
                    <a:gd name="T71" fmla="*/ 99 h 99"/>
                    <a:gd name="T72" fmla="*/ 312 w 371"/>
                    <a:gd name="T73" fmla="*/ 99 h 99"/>
                    <a:gd name="T74" fmla="*/ 361 w 371"/>
                    <a:gd name="T75" fmla="*/ 99 h 99"/>
                    <a:gd name="T76" fmla="*/ 370 w 371"/>
                    <a:gd name="T77" fmla="*/ 97 h 99"/>
                    <a:gd name="T78" fmla="*/ 370 w 371"/>
                    <a:gd name="T79" fmla="*/ 86 h 99"/>
                    <a:gd name="T80" fmla="*/ 364 w 371"/>
                    <a:gd name="T81" fmla="*/ 50 h 99"/>
                    <a:gd name="T82" fmla="*/ 361 w 371"/>
                    <a:gd name="T83" fmla="*/ 39 h 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371" h="99">
                      <a:moveTo>
                        <a:pt x="352" y="37"/>
                      </a:moveTo>
                      <a:lnTo>
                        <a:pt x="351" y="32"/>
                      </a:lnTo>
                      <a:lnTo>
                        <a:pt x="350" y="23"/>
                      </a:lnTo>
                      <a:lnTo>
                        <a:pt x="347" y="12"/>
                      </a:lnTo>
                      <a:lnTo>
                        <a:pt x="346" y="5"/>
                      </a:lnTo>
                      <a:lnTo>
                        <a:pt x="345" y="3"/>
                      </a:lnTo>
                      <a:lnTo>
                        <a:pt x="343" y="0"/>
                      </a:lnTo>
                      <a:lnTo>
                        <a:pt x="340" y="0"/>
                      </a:lnTo>
                      <a:lnTo>
                        <a:pt x="335" y="1"/>
                      </a:lnTo>
                      <a:lnTo>
                        <a:pt x="327" y="3"/>
                      </a:lnTo>
                      <a:lnTo>
                        <a:pt x="317" y="4"/>
                      </a:lnTo>
                      <a:lnTo>
                        <a:pt x="306" y="4"/>
                      </a:lnTo>
                      <a:lnTo>
                        <a:pt x="296" y="3"/>
                      </a:lnTo>
                      <a:lnTo>
                        <a:pt x="286" y="3"/>
                      </a:lnTo>
                      <a:lnTo>
                        <a:pt x="278" y="3"/>
                      </a:lnTo>
                      <a:lnTo>
                        <a:pt x="272" y="1"/>
                      </a:lnTo>
                      <a:lnTo>
                        <a:pt x="269" y="1"/>
                      </a:lnTo>
                      <a:lnTo>
                        <a:pt x="266" y="1"/>
                      </a:lnTo>
                      <a:lnTo>
                        <a:pt x="264" y="0"/>
                      </a:lnTo>
                      <a:lnTo>
                        <a:pt x="262" y="1"/>
                      </a:lnTo>
                      <a:lnTo>
                        <a:pt x="259" y="4"/>
                      </a:lnTo>
                      <a:lnTo>
                        <a:pt x="257" y="10"/>
                      </a:lnTo>
                      <a:lnTo>
                        <a:pt x="254" y="21"/>
                      </a:lnTo>
                      <a:lnTo>
                        <a:pt x="253" y="31"/>
                      </a:lnTo>
                      <a:lnTo>
                        <a:pt x="252" y="35"/>
                      </a:lnTo>
                      <a:lnTo>
                        <a:pt x="252" y="35"/>
                      </a:lnTo>
                      <a:lnTo>
                        <a:pt x="250" y="35"/>
                      </a:lnTo>
                      <a:lnTo>
                        <a:pt x="247" y="37"/>
                      </a:lnTo>
                      <a:lnTo>
                        <a:pt x="243" y="37"/>
                      </a:lnTo>
                      <a:lnTo>
                        <a:pt x="236" y="37"/>
                      </a:lnTo>
                      <a:lnTo>
                        <a:pt x="235" y="32"/>
                      </a:lnTo>
                      <a:lnTo>
                        <a:pt x="232" y="23"/>
                      </a:lnTo>
                      <a:lnTo>
                        <a:pt x="230" y="12"/>
                      </a:lnTo>
                      <a:lnTo>
                        <a:pt x="229" y="5"/>
                      </a:lnTo>
                      <a:lnTo>
                        <a:pt x="227" y="3"/>
                      </a:lnTo>
                      <a:lnTo>
                        <a:pt x="226" y="1"/>
                      </a:lnTo>
                      <a:lnTo>
                        <a:pt x="223" y="1"/>
                      </a:lnTo>
                      <a:lnTo>
                        <a:pt x="218" y="3"/>
                      </a:lnTo>
                      <a:lnTo>
                        <a:pt x="210" y="4"/>
                      </a:lnTo>
                      <a:lnTo>
                        <a:pt x="200" y="5"/>
                      </a:lnTo>
                      <a:lnTo>
                        <a:pt x="190" y="5"/>
                      </a:lnTo>
                      <a:lnTo>
                        <a:pt x="179" y="4"/>
                      </a:lnTo>
                      <a:lnTo>
                        <a:pt x="169" y="4"/>
                      </a:lnTo>
                      <a:lnTo>
                        <a:pt x="161" y="4"/>
                      </a:lnTo>
                      <a:lnTo>
                        <a:pt x="155" y="3"/>
                      </a:lnTo>
                      <a:lnTo>
                        <a:pt x="151" y="3"/>
                      </a:lnTo>
                      <a:lnTo>
                        <a:pt x="149" y="3"/>
                      </a:lnTo>
                      <a:lnTo>
                        <a:pt x="148" y="1"/>
                      </a:lnTo>
                      <a:lnTo>
                        <a:pt x="145" y="3"/>
                      </a:lnTo>
                      <a:lnTo>
                        <a:pt x="143" y="4"/>
                      </a:lnTo>
                      <a:lnTo>
                        <a:pt x="141" y="11"/>
                      </a:lnTo>
                      <a:lnTo>
                        <a:pt x="138" y="21"/>
                      </a:lnTo>
                      <a:lnTo>
                        <a:pt x="137" y="32"/>
                      </a:lnTo>
                      <a:lnTo>
                        <a:pt x="136" y="37"/>
                      </a:lnTo>
                      <a:lnTo>
                        <a:pt x="135" y="37"/>
                      </a:lnTo>
                      <a:lnTo>
                        <a:pt x="132" y="37"/>
                      </a:lnTo>
                      <a:lnTo>
                        <a:pt x="129" y="37"/>
                      </a:lnTo>
                      <a:lnTo>
                        <a:pt x="124" y="38"/>
                      </a:lnTo>
                      <a:lnTo>
                        <a:pt x="119" y="37"/>
                      </a:lnTo>
                      <a:lnTo>
                        <a:pt x="118" y="32"/>
                      </a:lnTo>
                      <a:lnTo>
                        <a:pt x="116" y="23"/>
                      </a:lnTo>
                      <a:lnTo>
                        <a:pt x="114" y="12"/>
                      </a:lnTo>
                      <a:lnTo>
                        <a:pt x="112" y="5"/>
                      </a:lnTo>
                      <a:lnTo>
                        <a:pt x="111" y="3"/>
                      </a:lnTo>
                      <a:lnTo>
                        <a:pt x="110" y="1"/>
                      </a:lnTo>
                      <a:lnTo>
                        <a:pt x="107" y="1"/>
                      </a:lnTo>
                      <a:lnTo>
                        <a:pt x="102" y="3"/>
                      </a:lnTo>
                      <a:lnTo>
                        <a:pt x="94" y="4"/>
                      </a:lnTo>
                      <a:lnTo>
                        <a:pt x="84" y="5"/>
                      </a:lnTo>
                      <a:lnTo>
                        <a:pt x="74" y="5"/>
                      </a:lnTo>
                      <a:lnTo>
                        <a:pt x="63" y="4"/>
                      </a:lnTo>
                      <a:lnTo>
                        <a:pt x="53" y="4"/>
                      </a:lnTo>
                      <a:lnTo>
                        <a:pt x="44" y="4"/>
                      </a:lnTo>
                      <a:lnTo>
                        <a:pt x="38" y="3"/>
                      </a:lnTo>
                      <a:lnTo>
                        <a:pt x="35" y="3"/>
                      </a:lnTo>
                      <a:lnTo>
                        <a:pt x="33" y="3"/>
                      </a:lnTo>
                      <a:lnTo>
                        <a:pt x="31" y="1"/>
                      </a:lnTo>
                      <a:lnTo>
                        <a:pt x="29" y="3"/>
                      </a:lnTo>
                      <a:lnTo>
                        <a:pt x="27" y="4"/>
                      </a:lnTo>
                      <a:lnTo>
                        <a:pt x="24" y="11"/>
                      </a:lnTo>
                      <a:lnTo>
                        <a:pt x="21" y="21"/>
                      </a:lnTo>
                      <a:lnTo>
                        <a:pt x="19" y="31"/>
                      </a:lnTo>
                      <a:lnTo>
                        <a:pt x="17" y="35"/>
                      </a:lnTo>
                      <a:lnTo>
                        <a:pt x="17" y="35"/>
                      </a:lnTo>
                      <a:lnTo>
                        <a:pt x="15" y="35"/>
                      </a:lnTo>
                      <a:lnTo>
                        <a:pt x="13" y="35"/>
                      </a:lnTo>
                      <a:lnTo>
                        <a:pt x="8" y="35"/>
                      </a:lnTo>
                      <a:lnTo>
                        <a:pt x="4" y="37"/>
                      </a:lnTo>
                      <a:lnTo>
                        <a:pt x="2" y="39"/>
                      </a:lnTo>
                      <a:lnTo>
                        <a:pt x="1" y="44"/>
                      </a:lnTo>
                      <a:lnTo>
                        <a:pt x="0" y="50"/>
                      </a:lnTo>
                      <a:lnTo>
                        <a:pt x="0" y="59"/>
                      </a:lnTo>
                      <a:lnTo>
                        <a:pt x="1" y="71"/>
                      </a:lnTo>
                      <a:lnTo>
                        <a:pt x="2" y="80"/>
                      </a:lnTo>
                      <a:lnTo>
                        <a:pt x="2" y="85"/>
                      </a:lnTo>
                      <a:lnTo>
                        <a:pt x="3" y="93"/>
                      </a:lnTo>
                      <a:lnTo>
                        <a:pt x="8" y="97"/>
                      </a:lnTo>
                      <a:lnTo>
                        <a:pt x="11" y="99"/>
                      </a:lnTo>
                      <a:lnTo>
                        <a:pt x="16" y="99"/>
                      </a:lnTo>
                      <a:lnTo>
                        <a:pt x="22" y="99"/>
                      </a:lnTo>
                      <a:lnTo>
                        <a:pt x="34" y="99"/>
                      </a:lnTo>
                      <a:lnTo>
                        <a:pt x="51" y="99"/>
                      </a:lnTo>
                      <a:lnTo>
                        <a:pt x="75" y="99"/>
                      </a:lnTo>
                      <a:lnTo>
                        <a:pt x="101" y="99"/>
                      </a:lnTo>
                      <a:lnTo>
                        <a:pt x="130" y="99"/>
                      </a:lnTo>
                      <a:lnTo>
                        <a:pt x="162" y="99"/>
                      </a:lnTo>
                      <a:lnTo>
                        <a:pt x="195" y="99"/>
                      </a:lnTo>
                      <a:lnTo>
                        <a:pt x="226" y="99"/>
                      </a:lnTo>
                      <a:lnTo>
                        <a:pt x="257" y="99"/>
                      </a:lnTo>
                      <a:lnTo>
                        <a:pt x="286" y="99"/>
                      </a:lnTo>
                      <a:lnTo>
                        <a:pt x="312" y="99"/>
                      </a:lnTo>
                      <a:lnTo>
                        <a:pt x="333" y="99"/>
                      </a:lnTo>
                      <a:lnTo>
                        <a:pt x="351" y="99"/>
                      </a:lnTo>
                      <a:lnTo>
                        <a:pt x="361" y="99"/>
                      </a:lnTo>
                      <a:lnTo>
                        <a:pt x="365" y="99"/>
                      </a:lnTo>
                      <a:lnTo>
                        <a:pt x="368" y="98"/>
                      </a:lnTo>
                      <a:lnTo>
                        <a:pt x="370" y="97"/>
                      </a:lnTo>
                      <a:lnTo>
                        <a:pt x="371" y="95"/>
                      </a:lnTo>
                      <a:lnTo>
                        <a:pt x="371" y="94"/>
                      </a:lnTo>
                      <a:lnTo>
                        <a:pt x="370" y="86"/>
                      </a:lnTo>
                      <a:lnTo>
                        <a:pt x="367" y="72"/>
                      </a:lnTo>
                      <a:lnTo>
                        <a:pt x="365" y="58"/>
                      </a:lnTo>
                      <a:lnTo>
                        <a:pt x="364" y="50"/>
                      </a:lnTo>
                      <a:lnTo>
                        <a:pt x="364" y="45"/>
                      </a:lnTo>
                      <a:lnTo>
                        <a:pt x="362" y="41"/>
                      </a:lnTo>
                      <a:lnTo>
                        <a:pt x="361" y="39"/>
                      </a:lnTo>
                      <a:lnTo>
                        <a:pt x="359" y="38"/>
                      </a:lnTo>
                      <a:lnTo>
                        <a:pt x="352" y="3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9" name="Freeform 608"/>
                <p:cNvSpPr>
                  <a:spLocks/>
                </p:cNvSpPr>
                <p:nvPr/>
              </p:nvSpPr>
              <p:spPr bwMode="auto">
                <a:xfrm>
                  <a:off x="3844" y="3191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7 w 89"/>
                    <a:gd name="T3" fmla="*/ 2 h 38"/>
                    <a:gd name="T4" fmla="*/ 85 w 89"/>
                    <a:gd name="T5" fmla="*/ 0 h 38"/>
                    <a:gd name="T6" fmla="*/ 81 w 89"/>
                    <a:gd name="T7" fmla="*/ 0 h 38"/>
                    <a:gd name="T8" fmla="*/ 76 w 89"/>
                    <a:gd name="T9" fmla="*/ 1 h 38"/>
                    <a:gd name="T10" fmla="*/ 68 w 89"/>
                    <a:gd name="T11" fmla="*/ 2 h 38"/>
                    <a:gd name="T12" fmla="*/ 59 w 89"/>
                    <a:gd name="T13" fmla="*/ 3 h 38"/>
                    <a:gd name="T14" fmla="*/ 48 w 89"/>
                    <a:gd name="T15" fmla="*/ 3 h 38"/>
                    <a:gd name="T16" fmla="*/ 38 w 89"/>
                    <a:gd name="T17" fmla="*/ 2 h 38"/>
                    <a:gd name="T18" fmla="*/ 27 w 89"/>
                    <a:gd name="T19" fmla="*/ 2 h 38"/>
                    <a:gd name="T20" fmla="*/ 19 w 89"/>
                    <a:gd name="T21" fmla="*/ 2 h 38"/>
                    <a:gd name="T22" fmla="*/ 13 w 89"/>
                    <a:gd name="T23" fmla="*/ 1 h 38"/>
                    <a:gd name="T24" fmla="*/ 10 w 89"/>
                    <a:gd name="T25" fmla="*/ 1 h 38"/>
                    <a:gd name="T26" fmla="*/ 7 w 89"/>
                    <a:gd name="T27" fmla="*/ 1 h 38"/>
                    <a:gd name="T28" fmla="*/ 5 w 89"/>
                    <a:gd name="T29" fmla="*/ 0 h 38"/>
                    <a:gd name="T30" fmla="*/ 3 w 89"/>
                    <a:gd name="T31" fmla="*/ 0 h 38"/>
                    <a:gd name="T32" fmla="*/ 1 w 89"/>
                    <a:gd name="T33" fmla="*/ 2 h 38"/>
                    <a:gd name="T34" fmla="*/ 0 w 89"/>
                    <a:gd name="T35" fmla="*/ 10 h 38"/>
                    <a:gd name="T36" fmla="*/ 0 w 89"/>
                    <a:gd name="T37" fmla="*/ 17 h 38"/>
                    <a:gd name="T38" fmla="*/ 0 w 89"/>
                    <a:gd name="T39" fmla="*/ 24 h 38"/>
                    <a:gd name="T40" fmla="*/ 1 w 89"/>
                    <a:gd name="T41" fmla="*/ 28 h 38"/>
                    <a:gd name="T42" fmla="*/ 3 w 89"/>
                    <a:gd name="T43" fmla="*/ 31 h 38"/>
                    <a:gd name="T44" fmla="*/ 4 w 89"/>
                    <a:gd name="T45" fmla="*/ 34 h 38"/>
                    <a:gd name="T46" fmla="*/ 5 w 89"/>
                    <a:gd name="T47" fmla="*/ 35 h 38"/>
                    <a:gd name="T48" fmla="*/ 8 w 89"/>
                    <a:gd name="T49" fmla="*/ 36 h 38"/>
                    <a:gd name="T50" fmla="*/ 13 w 89"/>
                    <a:gd name="T51" fmla="*/ 36 h 38"/>
                    <a:gd name="T52" fmla="*/ 20 w 89"/>
                    <a:gd name="T53" fmla="*/ 37 h 38"/>
                    <a:gd name="T54" fmla="*/ 31 w 89"/>
                    <a:gd name="T55" fmla="*/ 37 h 38"/>
                    <a:gd name="T56" fmla="*/ 42 w 89"/>
                    <a:gd name="T57" fmla="*/ 38 h 38"/>
                    <a:gd name="T58" fmla="*/ 54 w 89"/>
                    <a:gd name="T59" fmla="*/ 38 h 38"/>
                    <a:gd name="T60" fmla="*/ 66 w 89"/>
                    <a:gd name="T61" fmla="*/ 38 h 38"/>
                    <a:gd name="T62" fmla="*/ 75 w 89"/>
                    <a:gd name="T63" fmla="*/ 37 h 38"/>
                    <a:gd name="T64" fmla="*/ 81 w 89"/>
                    <a:gd name="T65" fmla="*/ 36 h 38"/>
                    <a:gd name="T66" fmla="*/ 85 w 89"/>
                    <a:gd name="T67" fmla="*/ 35 h 38"/>
                    <a:gd name="T68" fmla="*/ 87 w 89"/>
                    <a:gd name="T69" fmla="*/ 32 h 38"/>
                    <a:gd name="T70" fmla="*/ 88 w 89"/>
                    <a:gd name="T71" fmla="*/ 30 h 38"/>
                    <a:gd name="T72" fmla="*/ 89 w 89"/>
                    <a:gd name="T73" fmla="*/ 28 h 38"/>
                    <a:gd name="T74" fmla="*/ 89 w 89"/>
                    <a:gd name="T75" fmla="*/ 22 h 38"/>
                    <a:gd name="T76" fmla="*/ 88 w 89"/>
                    <a:gd name="T77" fmla="*/ 14 h 38"/>
                    <a:gd name="T78" fmla="*/ 87 w 89"/>
                    <a:gd name="T79" fmla="*/ 8 h 38"/>
                    <a:gd name="T80" fmla="*/ 87 w 89"/>
                    <a:gd name="T81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7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3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6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9" y="28"/>
                      </a:lnTo>
                      <a:lnTo>
                        <a:pt x="89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4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0" name="Freeform 609"/>
                <p:cNvSpPr>
                  <a:spLocks/>
                </p:cNvSpPr>
                <p:nvPr/>
              </p:nvSpPr>
              <p:spPr bwMode="auto">
                <a:xfrm>
                  <a:off x="3844" y="3191"/>
                  <a:ext cx="89" cy="38"/>
                </a:xfrm>
                <a:custGeom>
                  <a:avLst/>
                  <a:gdLst>
                    <a:gd name="T0" fmla="*/ 87 w 89"/>
                    <a:gd name="T1" fmla="*/ 4 h 38"/>
                    <a:gd name="T2" fmla="*/ 87 w 89"/>
                    <a:gd name="T3" fmla="*/ 4 h 38"/>
                    <a:gd name="T4" fmla="*/ 87 w 89"/>
                    <a:gd name="T5" fmla="*/ 2 h 38"/>
                    <a:gd name="T6" fmla="*/ 85 w 89"/>
                    <a:gd name="T7" fmla="*/ 0 h 38"/>
                    <a:gd name="T8" fmla="*/ 81 w 89"/>
                    <a:gd name="T9" fmla="*/ 0 h 38"/>
                    <a:gd name="T10" fmla="*/ 76 w 89"/>
                    <a:gd name="T11" fmla="*/ 1 h 38"/>
                    <a:gd name="T12" fmla="*/ 76 w 89"/>
                    <a:gd name="T13" fmla="*/ 1 h 38"/>
                    <a:gd name="T14" fmla="*/ 68 w 89"/>
                    <a:gd name="T15" fmla="*/ 2 h 38"/>
                    <a:gd name="T16" fmla="*/ 59 w 89"/>
                    <a:gd name="T17" fmla="*/ 3 h 38"/>
                    <a:gd name="T18" fmla="*/ 48 w 89"/>
                    <a:gd name="T19" fmla="*/ 3 h 38"/>
                    <a:gd name="T20" fmla="*/ 38 w 89"/>
                    <a:gd name="T21" fmla="*/ 2 h 38"/>
                    <a:gd name="T22" fmla="*/ 27 w 89"/>
                    <a:gd name="T23" fmla="*/ 2 h 38"/>
                    <a:gd name="T24" fmla="*/ 19 w 89"/>
                    <a:gd name="T25" fmla="*/ 2 h 38"/>
                    <a:gd name="T26" fmla="*/ 13 w 89"/>
                    <a:gd name="T27" fmla="*/ 1 h 38"/>
                    <a:gd name="T28" fmla="*/ 10 w 89"/>
                    <a:gd name="T29" fmla="*/ 1 h 38"/>
                    <a:gd name="T30" fmla="*/ 10 w 89"/>
                    <a:gd name="T31" fmla="*/ 1 h 38"/>
                    <a:gd name="T32" fmla="*/ 7 w 89"/>
                    <a:gd name="T33" fmla="*/ 1 h 38"/>
                    <a:gd name="T34" fmla="*/ 5 w 89"/>
                    <a:gd name="T35" fmla="*/ 0 h 38"/>
                    <a:gd name="T36" fmla="*/ 3 w 89"/>
                    <a:gd name="T37" fmla="*/ 0 h 38"/>
                    <a:gd name="T38" fmla="*/ 1 w 89"/>
                    <a:gd name="T39" fmla="*/ 2 h 38"/>
                    <a:gd name="T40" fmla="*/ 1 w 89"/>
                    <a:gd name="T41" fmla="*/ 2 h 38"/>
                    <a:gd name="T42" fmla="*/ 0 w 89"/>
                    <a:gd name="T43" fmla="*/ 10 h 38"/>
                    <a:gd name="T44" fmla="*/ 0 w 89"/>
                    <a:gd name="T45" fmla="*/ 17 h 38"/>
                    <a:gd name="T46" fmla="*/ 0 w 89"/>
                    <a:gd name="T47" fmla="*/ 24 h 38"/>
                    <a:gd name="T48" fmla="*/ 1 w 89"/>
                    <a:gd name="T49" fmla="*/ 28 h 38"/>
                    <a:gd name="T50" fmla="*/ 1 w 89"/>
                    <a:gd name="T51" fmla="*/ 28 h 38"/>
                    <a:gd name="T52" fmla="*/ 3 w 89"/>
                    <a:gd name="T53" fmla="*/ 31 h 38"/>
                    <a:gd name="T54" fmla="*/ 4 w 89"/>
                    <a:gd name="T55" fmla="*/ 34 h 38"/>
                    <a:gd name="T56" fmla="*/ 5 w 89"/>
                    <a:gd name="T57" fmla="*/ 35 h 38"/>
                    <a:gd name="T58" fmla="*/ 8 w 89"/>
                    <a:gd name="T59" fmla="*/ 36 h 38"/>
                    <a:gd name="T60" fmla="*/ 8 w 89"/>
                    <a:gd name="T61" fmla="*/ 36 h 38"/>
                    <a:gd name="T62" fmla="*/ 13 w 89"/>
                    <a:gd name="T63" fmla="*/ 36 h 38"/>
                    <a:gd name="T64" fmla="*/ 20 w 89"/>
                    <a:gd name="T65" fmla="*/ 37 h 38"/>
                    <a:gd name="T66" fmla="*/ 31 w 89"/>
                    <a:gd name="T67" fmla="*/ 37 h 38"/>
                    <a:gd name="T68" fmla="*/ 42 w 89"/>
                    <a:gd name="T69" fmla="*/ 38 h 38"/>
                    <a:gd name="T70" fmla="*/ 54 w 89"/>
                    <a:gd name="T71" fmla="*/ 38 h 38"/>
                    <a:gd name="T72" fmla="*/ 66 w 89"/>
                    <a:gd name="T73" fmla="*/ 38 h 38"/>
                    <a:gd name="T74" fmla="*/ 75 w 89"/>
                    <a:gd name="T75" fmla="*/ 37 h 38"/>
                    <a:gd name="T76" fmla="*/ 81 w 89"/>
                    <a:gd name="T77" fmla="*/ 36 h 38"/>
                    <a:gd name="T78" fmla="*/ 81 w 89"/>
                    <a:gd name="T79" fmla="*/ 36 h 38"/>
                    <a:gd name="T80" fmla="*/ 85 w 89"/>
                    <a:gd name="T81" fmla="*/ 35 h 38"/>
                    <a:gd name="T82" fmla="*/ 87 w 89"/>
                    <a:gd name="T83" fmla="*/ 32 h 38"/>
                    <a:gd name="T84" fmla="*/ 88 w 89"/>
                    <a:gd name="T85" fmla="*/ 30 h 38"/>
                    <a:gd name="T86" fmla="*/ 89 w 89"/>
                    <a:gd name="T87" fmla="*/ 28 h 38"/>
                    <a:gd name="T88" fmla="*/ 89 w 89"/>
                    <a:gd name="T89" fmla="*/ 28 h 38"/>
                    <a:gd name="T90" fmla="*/ 89 w 89"/>
                    <a:gd name="T91" fmla="*/ 22 h 38"/>
                    <a:gd name="T92" fmla="*/ 88 w 89"/>
                    <a:gd name="T93" fmla="*/ 14 h 38"/>
                    <a:gd name="T94" fmla="*/ 87 w 89"/>
                    <a:gd name="T95" fmla="*/ 8 h 38"/>
                    <a:gd name="T96" fmla="*/ 87 w 89"/>
                    <a:gd name="T97" fmla="*/ 4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8">
                      <a:moveTo>
                        <a:pt x="87" y="4"/>
                      </a:moveTo>
                      <a:lnTo>
                        <a:pt x="87" y="4"/>
                      </a:lnTo>
                      <a:lnTo>
                        <a:pt x="87" y="2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6" y="1"/>
                      </a:lnTo>
                      <a:lnTo>
                        <a:pt x="76" y="1"/>
                      </a:lnTo>
                      <a:lnTo>
                        <a:pt x="68" y="2"/>
                      </a:lnTo>
                      <a:lnTo>
                        <a:pt x="59" y="3"/>
                      </a:lnTo>
                      <a:lnTo>
                        <a:pt x="48" y="3"/>
                      </a:lnTo>
                      <a:lnTo>
                        <a:pt x="38" y="2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1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8"/>
                      </a:lnTo>
                      <a:lnTo>
                        <a:pt x="1" y="28"/>
                      </a:lnTo>
                      <a:lnTo>
                        <a:pt x="3" y="31"/>
                      </a:lnTo>
                      <a:lnTo>
                        <a:pt x="4" y="34"/>
                      </a:lnTo>
                      <a:lnTo>
                        <a:pt x="5" y="35"/>
                      </a:lnTo>
                      <a:lnTo>
                        <a:pt x="8" y="36"/>
                      </a:lnTo>
                      <a:lnTo>
                        <a:pt x="8" y="36"/>
                      </a:lnTo>
                      <a:lnTo>
                        <a:pt x="13" y="36"/>
                      </a:lnTo>
                      <a:lnTo>
                        <a:pt x="20" y="37"/>
                      </a:lnTo>
                      <a:lnTo>
                        <a:pt x="31" y="37"/>
                      </a:lnTo>
                      <a:lnTo>
                        <a:pt x="42" y="38"/>
                      </a:lnTo>
                      <a:lnTo>
                        <a:pt x="54" y="38"/>
                      </a:lnTo>
                      <a:lnTo>
                        <a:pt x="66" y="38"/>
                      </a:lnTo>
                      <a:lnTo>
                        <a:pt x="75" y="37"/>
                      </a:lnTo>
                      <a:lnTo>
                        <a:pt x="81" y="36"/>
                      </a:lnTo>
                      <a:lnTo>
                        <a:pt x="81" y="36"/>
                      </a:lnTo>
                      <a:lnTo>
                        <a:pt x="85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9" y="28"/>
                      </a:lnTo>
                      <a:lnTo>
                        <a:pt x="89" y="28"/>
                      </a:lnTo>
                      <a:lnTo>
                        <a:pt x="89" y="22"/>
                      </a:lnTo>
                      <a:lnTo>
                        <a:pt x="88" y="14"/>
                      </a:lnTo>
                      <a:lnTo>
                        <a:pt x="87" y="8"/>
                      </a:lnTo>
                      <a:lnTo>
                        <a:pt x="87" y="4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1" name="Freeform 610"/>
                <p:cNvSpPr>
                  <a:spLocks/>
                </p:cNvSpPr>
                <p:nvPr/>
              </p:nvSpPr>
              <p:spPr bwMode="auto">
                <a:xfrm>
                  <a:off x="3726" y="3189"/>
                  <a:ext cx="89" cy="40"/>
                </a:xfrm>
                <a:custGeom>
                  <a:avLst/>
                  <a:gdLst>
                    <a:gd name="T0" fmla="*/ 86 w 89"/>
                    <a:gd name="T1" fmla="*/ 5 h 40"/>
                    <a:gd name="T2" fmla="*/ 86 w 89"/>
                    <a:gd name="T3" fmla="*/ 3 h 40"/>
                    <a:gd name="T4" fmla="*/ 84 w 89"/>
                    <a:gd name="T5" fmla="*/ 2 h 40"/>
                    <a:gd name="T6" fmla="*/ 81 w 89"/>
                    <a:gd name="T7" fmla="*/ 2 h 40"/>
                    <a:gd name="T8" fmla="*/ 76 w 89"/>
                    <a:gd name="T9" fmla="*/ 2 h 40"/>
                    <a:gd name="T10" fmla="*/ 68 w 89"/>
                    <a:gd name="T11" fmla="*/ 3 h 40"/>
                    <a:gd name="T12" fmla="*/ 58 w 89"/>
                    <a:gd name="T13" fmla="*/ 4 h 40"/>
                    <a:gd name="T14" fmla="*/ 48 w 89"/>
                    <a:gd name="T15" fmla="*/ 4 h 40"/>
                    <a:gd name="T16" fmla="*/ 37 w 89"/>
                    <a:gd name="T17" fmla="*/ 4 h 40"/>
                    <a:gd name="T18" fmla="*/ 27 w 89"/>
                    <a:gd name="T19" fmla="*/ 3 h 40"/>
                    <a:gd name="T20" fmla="*/ 18 w 89"/>
                    <a:gd name="T21" fmla="*/ 3 h 40"/>
                    <a:gd name="T22" fmla="*/ 13 w 89"/>
                    <a:gd name="T23" fmla="*/ 2 h 40"/>
                    <a:gd name="T24" fmla="*/ 9 w 89"/>
                    <a:gd name="T25" fmla="*/ 2 h 40"/>
                    <a:gd name="T26" fmla="*/ 7 w 89"/>
                    <a:gd name="T27" fmla="*/ 2 h 40"/>
                    <a:gd name="T28" fmla="*/ 4 w 89"/>
                    <a:gd name="T29" fmla="*/ 0 h 40"/>
                    <a:gd name="T30" fmla="*/ 2 w 89"/>
                    <a:gd name="T31" fmla="*/ 2 h 40"/>
                    <a:gd name="T32" fmla="*/ 1 w 89"/>
                    <a:gd name="T33" fmla="*/ 4 h 40"/>
                    <a:gd name="T34" fmla="*/ 0 w 89"/>
                    <a:gd name="T35" fmla="*/ 12 h 40"/>
                    <a:gd name="T36" fmla="*/ 0 w 89"/>
                    <a:gd name="T37" fmla="*/ 19 h 40"/>
                    <a:gd name="T38" fmla="*/ 0 w 89"/>
                    <a:gd name="T39" fmla="*/ 26 h 40"/>
                    <a:gd name="T40" fmla="*/ 1 w 89"/>
                    <a:gd name="T41" fmla="*/ 30 h 40"/>
                    <a:gd name="T42" fmla="*/ 2 w 89"/>
                    <a:gd name="T43" fmla="*/ 33 h 40"/>
                    <a:gd name="T44" fmla="*/ 3 w 89"/>
                    <a:gd name="T45" fmla="*/ 36 h 40"/>
                    <a:gd name="T46" fmla="*/ 4 w 89"/>
                    <a:gd name="T47" fmla="*/ 37 h 40"/>
                    <a:gd name="T48" fmla="*/ 8 w 89"/>
                    <a:gd name="T49" fmla="*/ 38 h 40"/>
                    <a:gd name="T50" fmla="*/ 13 w 89"/>
                    <a:gd name="T51" fmla="*/ 38 h 40"/>
                    <a:gd name="T52" fmla="*/ 20 w 89"/>
                    <a:gd name="T53" fmla="*/ 39 h 40"/>
                    <a:gd name="T54" fmla="*/ 30 w 89"/>
                    <a:gd name="T55" fmla="*/ 39 h 40"/>
                    <a:gd name="T56" fmla="*/ 42 w 89"/>
                    <a:gd name="T57" fmla="*/ 39 h 40"/>
                    <a:gd name="T58" fmla="*/ 54 w 89"/>
                    <a:gd name="T59" fmla="*/ 40 h 40"/>
                    <a:gd name="T60" fmla="*/ 65 w 89"/>
                    <a:gd name="T61" fmla="*/ 39 h 40"/>
                    <a:gd name="T62" fmla="*/ 75 w 89"/>
                    <a:gd name="T63" fmla="*/ 39 h 40"/>
                    <a:gd name="T64" fmla="*/ 81 w 89"/>
                    <a:gd name="T65" fmla="*/ 38 h 40"/>
                    <a:gd name="T66" fmla="*/ 84 w 89"/>
                    <a:gd name="T67" fmla="*/ 36 h 40"/>
                    <a:gd name="T68" fmla="*/ 86 w 89"/>
                    <a:gd name="T69" fmla="*/ 34 h 40"/>
                    <a:gd name="T70" fmla="*/ 89 w 89"/>
                    <a:gd name="T71" fmla="*/ 32 h 40"/>
                    <a:gd name="T72" fmla="*/ 89 w 89"/>
                    <a:gd name="T73" fmla="*/ 30 h 40"/>
                    <a:gd name="T74" fmla="*/ 89 w 89"/>
                    <a:gd name="T75" fmla="*/ 24 h 40"/>
                    <a:gd name="T76" fmla="*/ 88 w 89"/>
                    <a:gd name="T77" fmla="*/ 16 h 40"/>
                    <a:gd name="T78" fmla="*/ 86 w 89"/>
                    <a:gd name="T79" fmla="*/ 9 h 40"/>
                    <a:gd name="T80" fmla="*/ 86 w 89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6" y="5"/>
                      </a:moveTo>
                      <a:lnTo>
                        <a:pt x="86" y="3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3" y="36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9" y="32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2" name="Freeform 611"/>
                <p:cNvSpPr>
                  <a:spLocks/>
                </p:cNvSpPr>
                <p:nvPr/>
              </p:nvSpPr>
              <p:spPr bwMode="auto">
                <a:xfrm>
                  <a:off x="3726" y="3189"/>
                  <a:ext cx="89" cy="40"/>
                </a:xfrm>
                <a:custGeom>
                  <a:avLst/>
                  <a:gdLst>
                    <a:gd name="T0" fmla="*/ 86 w 89"/>
                    <a:gd name="T1" fmla="*/ 5 h 40"/>
                    <a:gd name="T2" fmla="*/ 86 w 89"/>
                    <a:gd name="T3" fmla="*/ 5 h 40"/>
                    <a:gd name="T4" fmla="*/ 86 w 89"/>
                    <a:gd name="T5" fmla="*/ 3 h 40"/>
                    <a:gd name="T6" fmla="*/ 84 w 89"/>
                    <a:gd name="T7" fmla="*/ 2 h 40"/>
                    <a:gd name="T8" fmla="*/ 81 w 89"/>
                    <a:gd name="T9" fmla="*/ 2 h 40"/>
                    <a:gd name="T10" fmla="*/ 76 w 89"/>
                    <a:gd name="T11" fmla="*/ 2 h 40"/>
                    <a:gd name="T12" fmla="*/ 76 w 89"/>
                    <a:gd name="T13" fmla="*/ 2 h 40"/>
                    <a:gd name="T14" fmla="*/ 68 w 89"/>
                    <a:gd name="T15" fmla="*/ 3 h 40"/>
                    <a:gd name="T16" fmla="*/ 58 w 89"/>
                    <a:gd name="T17" fmla="*/ 4 h 40"/>
                    <a:gd name="T18" fmla="*/ 48 w 89"/>
                    <a:gd name="T19" fmla="*/ 4 h 40"/>
                    <a:gd name="T20" fmla="*/ 37 w 89"/>
                    <a:gd name="T21" fmla="*/ 4 h 40"/>
                    <a:gd name="T22" fmla="*/ 27 w 89"/>
                    <a:gd name="T23" fmla="*/ 3 h 40"/>
                    <a:gd name="T24" fmla="*/ 18 w 89"/>
                    <a:gd name="T25" fmla="*/ 3 h 40"/>
                    <a:gd name="T26" fmla="*/ 13 w 89"/>
                    <a:gd name="T27" fmla="*/ 2 h 40"/>
                    <a:gd name="T28" fmla="*/ 9 w 89"/>
                    <a:gd name="T29" fmla="*/ 2 h 40"/>
                    <a:gd name="T30" fmla="*/ 9 w 89"/>
                    <a:gd name="T31" fmla="*/ 2 h 40"/>
                    <a:gd name="T32" fmla="*/ 7 w 89"/>
                    <a:gd name="T33" fmla="*/ 2 h 40"/>
                    <a:gd name="T34" fmla="*/ 4 w 89"/>
                    <a:gd name="T35" fmla="*/ 0 h 40"/>
                    <a:gd name="T36" fmla="*/ 2 w 89"/>
                    <a:gd name="T37" fmla="*/ 2 h 40"/>
                    <a:gd name="T38" fmla="*/ 1 w 89"/>
                    <a:gd name="T39" fmla="*/ 4 h 40"/>
                    <a:gd name="T40" fmla="*/ 1 w 89"/>
                    <a:gd name="T41" fmla="*/ 4 h 40"/>
                    <a:gd name="T42" fmla="*/ 0 w 89"/>
                    <a:gd name="T43" fmla="*/ 12 h 40"/>
                    <a:gd name="T44" fmla="*/ 0 w 89"/>
                    <a:gd name="T45" fmla="*/ 19 h 40"/>
                    <a:gd name="T46" fmla="*/ 0 w 89"/>
                    <a:gd name="T47" fmla="*/ 26 h 40"/>
                    <a:gd name="T48" fmla="*/ 1 w 89"/>
                    <a:gd name="T49" fmla="*/ 30 h 40"/>
                    <a:gd name="T50" fmla="*/ 1 w 89"/>
                    <a:gd name="T51" fmla="*/ 30 h 40"/>
                    <a:gd name="T52" fmla="*/ 2 w 89"/>
                    <a:gd name="T53" fmla="*/ 33 h 40"/>
                    <a:gd name="T54" fmla="*/ 3 w 89"/>
                    <a:gd name="T55" fmla="*/ 36 h 40"/>
                    <a:gd name="T56" fmla="*/ 4 w 89"/>
                    <a:gd name="T57" fmla="*/ 37 h 40"/>
                    <a:gd name="T58" fmla="*/ 8 w 89"/>
                    <a:gd name="T59" fmla="*/ 38 h 40"/>
                    <a:gd name="T60" fmla="*/ 8 w 89"/>
                    <a:gd name="T61" fmla="*/ 38 h 40"/>
                    <a:gd name="T62" fmla="*/ 13 w 89"/>
                    <a:gd name="T63" fmla="*/ 38 h 40"/>
                    <a:gd name="T64" fmla="*/ 20 w 89"/>
                    <a:gd name="T65" fmla="*/ 39 h 40"/>
                    <a:gd name="T66" fmla="*/ 30 w 89"/>
                    <a:gd name="T67" fmla="*/ 39 h 40"/>
                    <a:gd name="T68" fmla="*/ 42 w 89"/>
                    <a:gd name="T69" fmla="*/ 39 h 40"/>
                    <a:gd name="T70" fmla="*/ 54 w 89"/>
                    <a:gd name="T71" fmla="*/ 40 h 40"/>
                    <a:gd name="T72" fmla="*/ 65 w 89"/>
                    <a:gd name="T73" fmla="*/ 39 h 40"/>
                    <a:gd name="T74" fmla="*/ 75 w 89"/>
                    <a:gd name="T75" fmla="*/ 39 h 40"/>
                    <a:gd name="T76" fmla="*/ 81 w 89"/>
                    <a:gd name="T77" fmla="*/ 38 h 40"/>
                    <a:gd name="T78" fmla="*/ 81 w 89"/>
                    <a:gd name="T79" fmla="*/ 38 h 40"/>
                    <a:gd name="T80" fmla="*/ 84 w 89"/>
                    <a:gd name="T81" fmla="*/ 36 h 40"/>
                    <a:gd name="T82" fmla="*/ 86 w 89"/>
                    <a:gd name="T83" fmla="*/ 34 h 40"/>
                    <a:gd name="T84" fmla="*/ 89 w 89"/>
                    <a:gd name="T85" fmla="*/ 32 h 40"/>
                    <a:gd name="T86" fmla="*/ 89 w 89"/>
                    <a:gd name="T87" fmla="*/ 30 h 40"/>
                    <a:gd name="T88" fmla="*/ 89 w 89"/>
                    <a:gd name="T89" fmla="*/ 30 h 40"/>
                    <a:gd name="T90" fmla="*/ 89 w 89"/>
                    <a:gd name="T91" fmla="*/ 24 h 40"/>
                    <a:gd name="T92" fmla="*/ 88 w 89"/>
                    <a:gd name="T93" fmla="*/ 16 h 40"/>
                    <a:gd name="T94" fmla="*/ 86 w 89"/>
                    <a:gd name="T95" fmla="*/ 9 h 40"/>
                    <a:gd name="T96" fmla="*/ 86 w 89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6" y="3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3" y="36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9" y="32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3" name="Freeform 612"/>
                <p:cNvSpPr>
                  <a:spLocks/>
                </p:cNvSpPr>
                <p:nvPr/>
              </p:nvSpPr>
              <p:spPr bwMode="auto">
                <a:xfrm>
                  <a:off x="3611" y="3189"/>
                  <a:ext cx="89" cy="40"/>
                </a:xfrm>
                <a:custGeom>
                  <a:avLst/>
                  <a:gdLst>
                    <a:gd name="T0" fmla="*/ 86 w 89"/>
                    <a:gd name="T1" fmla="*/ 5 h 40"/>
                    <a:gd name="T2" fmla="*/ 86 w 89"/>
                    <a:gd name="T3" fmla="*/ 3 h 40"/>
                    <a:gd name="T4" fmla="*/ 84 w 89"/>
                    <a:gd name="T5" fmla="*/ 2 h 40"/>
                    <a:gd name="T6" fmla="*/ 81 w 89"/>
                    <a:gd name="T7" fmla="*/ 2 h 40"/>
                    <a:gd name="T8" fmla="*/ 76 w 89"/>
                    <a:gd name="T9" fmla="*/ 2 h 40"/>
                    <a:gd name="T10" fmla="*/ 68 w 89"/>
                    <a:gd name="T11" fmla="*/ 3 h 40"/>
                    <a:gd name="T12" fmla="*/ 58 w 89"/>
                    <a:gd name="T13" fmla="*/ 4 h 40"/>
                    <a:gd name="T14" fmla="*/ 48 w 89"/>
                    <a:gd name="T15" fmla="*/ 4 h 40"/>
                    <a:gd name="T16" fmla="*/ 37 w 89"/>
                    <a:gd name="T17" fmla="*/ 4 h 40"/>
                    <a:gd name="T18" fmla="*/ 27 w 89"/>
                    <a:gd name="T19" fmla="*/ 3 h 40"/>
                    <a:gd name="T20" fmla="*/ 18 w 89"/>
                    <a:gd name="T21" fmla="*/ 3 h 40"/>
                    <a:gd name="T22" fmla="*/ 12 w 89"/>
                    <a:gd name="T23" fmla="*/ 2 h 40"/>
                    <a:gd name="T24" fmla="*/ 9 w 89"/>
                    <a:gd name="T25" fmla="*/ 2 h 40"/>
                    <a:gd name="T26" fmla="*/ 7 w 89"/>
                    <a:gd name="T27" fmla="*/ 2 h 40"/>
                    <a:gd name="T28" fmla="*/ 4 w 89"/>
                    <a:gd name="T29" fmla="*/ 0 h 40"/>
                    <a:gd name="T30" fmla="*/ 2 w 89"/>
                    <a:gd name="T31" fmla="*/ 2 h 40"/>
                    <a:gd name="T32" fmla="*/ 1 w 89"/>
                    <a:gd name="T33" fmla="*/ 4 h 40"/>
                    <a:gd name="T34" fmla="*/ 0 w 89"/>
                    <a:gd name="T35" fmla="*/ 12 h 40"/>
                    <a:gd name="T36" fmla="*/ 0 w 89"/>
                    <a:gd name="T37" fmla="*/ 19 h 40"/>
                    <a:gd name="T38" fmla="*/ 0 w 89"/>
                    <a:gd name="T39" fmla="*/ 26 h 40"/>
                    <a:gd name="T40" fmla="*/ 1 w 89"/>
                    <a:gd name="T41" fmla="*/ 30 h 40"/>
                    <a:gd name="T42" fmla="*/ 2 w 89"/>
                    <a:gd name="T43" fmla="*/ 33 h 40"/>
                    <a:gd name="T44" fmla="*/ 3 w 89"/>
                    <a:gd name="T45" fmla="*/ 36 h 40"/>
                    <a:gd name="T46" fmla="*/ 4 w 89"/>
                    <a:gd name="T47" fmla="*/ 37 h 40"/>
                    <a:gd name="T48" fmla="*/ 8 w 89"/>
                    <a:gd name="T49" fmla="*/ 38 h 40"/>
                    <a:gd name="T50" fmla="*/ 12 w 89"/>
                    <a:gd name="T51" fmla="*/ 38 h 40"/>
                    <a:gd name="T52" fmla="*/ 20 w 89"/>
                    <a:gd name="T53" fmla="*/ 39 h 40"/>
                    <a:gd name="T54" fmla="*/ 30 w 89"/>
                    <a:gd name="T55" fmla="*/ 39 h 40"/>
                    <a:gd name="T56" fmla="*/ 42 w 89"/>
                    <a:gd name="T57" fmla="*/ 39 h 40"/>
                    <a:gd name="T58" fmla="*/ 54 w 89"/>
                    <a:gd name="T59" fmla="*/ 40 h 40"/>
                    <a:gd name="T60" fmla="*/ 65 w 89"/>
                    <a:gd name="T61" fmla="*/ 39 h 40"/>
                    <a:gd name="T62" fmla="*/ 75 w 89"/>
                    <a:gd name="T63" fmla="*/ 39 h 40"/>
                    <a:gd name="T64" fmla="*/ 81 w 89"/>
                    <a:gd name="T65" fmla="*/ 38 h 40"/>
                    <a:gd name="T66" fmla="*/ 84 w 89"/>
                    <a:gd name="T67" fmla="*/ 36 h 40"/>
                    <a:gd name="T68" fmla="*/ 86 w 89"/>
                    <a:gd name="T69" fmla="*/ 34 h 40"/>
                    <a:gd name="T70" fmla="*/ 88 w 89"/>
                    <a:gd name="T71" fmla="*/ 32 h 40"/>
                    <a:gd name="T72" fmla="*/ 89 w 89"/>
                    <a:gd name="T73" fmla="*/ 30 h 40"/>
                    <a:gd name="T74" fmla="*/ 89 w 89"/>
                    <a:gd name="T75" fmla="*/ 24 h 40"/>
                    <a:gd name="T76" fmla="*/ 88 w 89"/>
                    <a:gd name="T77" fmla="*/ 16 h 40"/>
                    <a:gd name="T78" fmla="*/ 86 w 89"/>
                    <a:gd name="T79" fmla="*/ 9 h 40"/>
                    <a:gd name="T80" fmla="*/ 86 w 89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6" y="5"/>
                      </a:moveTo>
                      <a:lnTo>
                        <a:pt x="86" y="3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2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3" y="36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4" name="Freeform 613"/>
                <p:cNvSpPr>
                  <a:spLocks/>
                </p:cNvSpPr>
                <p:nvPr/>
              </p:nvSpPr>
              <p:spPr bwMode="auto">
                <a:xfrm>
                  <a:off x="3611" y="3189"/>
                  <a:ext cx="89" cy="40"/>
                </a:xfrm>
                <a:custGeom>
                  <a:avLst/>
                  <a:gdLst>
                    <a:gd name="T0" fmla="*/ 86 w 89"/>
                    <a:gd name="T1" fmla="*/ 5 h 40"/>
                    <a:gd name="T2" fmla="*/ 86 w 89"/>
                    <a:gd name="T3" fmla="*/ 5 h 40"/>
                    <a:gd name="T4" fmla="*/ 86 w 89"/>
                    <a:gd name="T5" fmla="*/ 3 h 40"/>
                    <a:gd name="T6" fmla="*/ 84 w 89"/>
                    <a:gd name="T7" fmla="*/ 2 h 40"/>
                    <a:gd name="T8" fmla="*/ 81 w 89"/>
                    <a:gd name="T9" fmla="*/ 2 h 40"/>
                    <a:gd name="T10" fmla="*/ 76 w 89"/>
                    <a:gd name="T11" fmla="*/ 2 h 40"/>
                    <a:gd name="T12" fmla="*/ 76 w 89"/>
                    <a:gd name="T13" fmla="*/ 2 h 40"/>
                    <a:gd name="T14" fmla="*/ 68 w 89"/>
                    <a:gd name="T15" fmla="*/ 3 h 40"/>
                    <a:gd name="T16" fmla="*/ 58 w 89"/>
                    <a:gd name="T17" fmla="*/ 4 h 40"/>
                    <a:gd name="T18" fmla="*/ 48 w 89"/>
                    <a:gd name="T19" fmla="*/ 4 h 40"/>
                    <a:gd name="T20" fmla="*/ 37 w 89"/>
                    <a:gd name="T21" fmla="*/ 4 h 40"/>
                    <a:gd name="T22" fmla="*/ 27 w 89"/>
                    <a:gd name="T23" fmla="*/ 3 h 40"/>
                    <a:gd name="T24" fmla="*/ 18 w 89"/>
                    <a:gd name="T25" fmla="*/ 3 h 40"/>
                    <a:gd name="T26" fmla="*/ 12 w 89"/>
                    <a:gd name="T27" fmla="*/ 2 h 40"/>
                    <a:gd name="T28" fmla="*/ 9 w 89"/>
                    <a:gd name="T29" fmla="*/ 2 h 40"/>
                    <a:gd name="T30" fmla="*/ 9 w 89"/>
                    <a:gd name="T31" fmla="*/ 2 h 40"/>
                    <a:gd name="T32" fmla="*/ 7 w 89"/>
                    <a:gd name="T33" fmla="*/ 2 h 40"/>
                    <a:gd name="T34" fmla="*/ 4 w 89"/>
                    <a:gd name="T35" fmla="*/ 0 h 40"/>
                    <a:gd name="T36" fmla="*/ 2 w 89"/>
                    <a:gd name="T37" fmla="*/ 2 h 40"/>
                    <a:gd name="T38" fmla="*/ 1 w 89"/>
                    <a:gd name="T39" fmla="*/ 4 h 40"/>
                    <a:gd name="T40" fmla="*/ 1 w 89"/>
                    <a:gd name="T41" fmla="*/ 4 h 40"/>
                    <a:gd name="T42" fmla="*/ 0 w 89"/>
                    <a:gd name="T43" fmla="*/ 12 h 40"/>
                    <a:gd name="T44" fmla="*/ 0 w 89"/>
                    <a:gd name="T45" fmla="*/ 19 h 40"/>
                    <a:gd name="T46" fmla="*/ 0 w 89"/>
                    <a:gd name="T47" fmla="*/ 26 h 40"/>
                    <a:gd name="T48" fmla="*/ 1 w 89"/>
                    <a:gd name="T49" fmla="*/ 30 h 40"/>
                    <a:gd name="T50" fmla="*/ 1 w 89"/>
                    <a:gd name="T51" fmla="*/ 30 h 40"/>
                    <a:gd name="T52" fmla="*/ 2 w 89"/>
                    <a:gd name="T53" fmla="*/ 33 h 40"/>
                    <a:gd name="T54" fmla="*/ 3 w 89"/>
                    <a:gd name="T55" fmla="*/ 36 h 40"/>
                    <a:gd name="T56" fmla="*/ 4 w 89"/>
                    <a:gd name="T57" fmla="*/ 37 h 40"/>
                    <a:gd name="T58" fmla="*/ 8 w 89"/>
                    <a:gd name="T59" fmla="*/ 38 h 40"/>
                    <a:gd name="T60" fmla="*/ 8 w 89"/>
                    <a:gd name="T61" fmla="*/ 38 h 40"/>
                    <a:gd name="T62" fmla="*/ 12 w 89"/>
                    <a:gd name="T63" fmla="*/ 38 h 40"/>
                    <a:gd name="T64" fmla="*/ 20 w 89"/>
                    <a:gd name="T65" fmla="*/ 39 h 40"/>
                    <a:gd name="T66" fmla="*/ 30 w 89"/>
                    <a:gd name="T67" fmla="*/ 39 h 40"/>
                    <a:gd name="T68" fmla="*/ 42 w 89"/>
                    <a:gd name="T69" fmla="*/ 39 h 40"/>
                    <a:gd name="T70" fmla="*/ 54 w 89"/>
                    <a:gd name="T71" fmla="*/ 40 h 40"/>
                    <a:gd name="T72" fmla="*/ 65 w 89"/>
                    <a:gd name="T73" fmla="*/ 39 h 40"/>
                    <a:gd name="T74" fmla="*/ 75 w 89"/>
                    <a:gd name="T75" fmla="*/ 39 h 40"/>
                    <a:gd name="T76" fmla="*/ 81 w 89"/>
                    <a:gd name="T77" fmla="*/ 38 h 40"/>
                    <a:gd name="T78" fmla="*/ 81 w 89"/>
                    <a:gd name="T79" fmla="*/ 38 h 40"/>
                    <a:gd name="T80" fmla="*/ 84 w 89"/>
                    <a:gd name="T81" fmla="*/ 36 h 40"/>
                    <a:gd name="T82" fmla="*/ 86 w 89"/>
                    <a:gd name="T83" fmla="*/ 34 h 40"/>
                    <a:gd name="T84" fmla="*/ 88 w 89"/>
                    <a:gd name="T85" fmla="*/ 32 h 40"/>
                    <a:gd name="T86" fmla="*/ 89 w 89"/>
                    <a:gd name="T87" fmla="*/ 30 h 40"/>
                    <a:gd name="T88" fmla="*/ 89 w 89"/>
                    <a:gd name="T89" fmla="*/ 30 h 40"/>
                    <a:gd name="T90" fmla="*/ 89 w 89"/>
                    <a:gd name="T91" fmla="*/ 24 h 40"/>
                    <a:gd name="T92" fmla="*/ 88 w 89"/>
                    <a:gd name="T93" fmla="*/ 16 h 40"/>
                    <a:gd name="T94" fmla="*/ 86 w 89"/>
                    <a:gd name="T95" fmla="*/ 9 h 40"/>
                    <a:gd name="T96" fmla="*/ 86 w 89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6" y="3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4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2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2"/>
                      </a:lnTo>
                      <a:lnTo>
                        <a:pt x="0" y="19"/>
                      </a:lnTo>
                      <a:lnTo>
                        <a:pt x="0" y="26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2" y="33"/>
                      </a:lnTo>
                      <a:lnTo>
                        <a:pt x="3" y="36"/>
                      </a:lnTo>
                      <a:lnTo>
                        <a:pt x="4" y="37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5" name="Freeform 614"/>
                <p:cNvSpPr>
                  <a:spLocks/>
                </p:cNvSpPr>
                <p:nvPr/>
              </p:nvSpPr>
              <p:spPr bwMode="auto">
                <a:xfrm>
                  <a:off x="3762" y="3503"/>
                  <a:ext cx="88" cy="40"/>
                </a:xfrm>
                <a:custGeom>
                  <a:avLst/>
                  <a:gdLst>
                    <a:gd name="T0" fmla="*/ 87 w 88"/>
                    <a:gd name="T1" fmla="*/ 7 h 40"/>
                    <a:gd name="T2" fmla="*/ 86 w 88"/>
                    <a:gd name="T3" fmla="*/ 5 h 40"/>
                    <a:gd name="T4" fmla="*/ 83 w 88"/>
                    <a:gd name="T5" fmla="*/ 2 h 40"/>
                    <a:gd name="T6" fmla="*/ 81 w 88"/>
                    <a:gd name="T7" fmla="*/ 2 h 40"/>
                    <a:gd name="T8" fmla="*/ 76 w 88"/>
                    <a:gd name="T9" fmla="*/ 3 h 40"/>
                    <a:gd name="T10" fmla="*/ 68 w 88"/>
                    <a:gd name="T11" fmla="*/ 5 h 40"/>
                    <a:gd name="T12" fmla="*/ 58 w 88"/>
                    <a:gd name="T13" fmla="*/ 5 h 40"/>
                    <a:gd name="T14" fmla="*/ 47 w 88"/>
                    <a:gd name="T15" fmla="*/ 5 h 40"/>
                    <a:gd name="T16" fmla="*/ 36 w 88"/>
                    <a:gd name="T17" fmla="*/ 3 h 40"/>
                    <a:gd name="T18" fmla="*/ 27 w 88"/>
                    <a:gd name="T19" fmla="*/ 3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4 w 88"/>
                    <a:gd name="T29" fmla="*/ 0 h 40"/>
                    <a:gd name="T30" fmla="*/ 2 w 88"/>
                    <a:gd name="T31" fmla="*/ 1 h 40"/>
                    <a:gd name="T32" fmla="*/ 1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9 h 40"/>
                    <a:gd name="T42" fmla="*/ 1 w 88"/>
                    <a:gd name="T43" fmla="*/ 33 h 40"/>
                    <a:gd name="T44" fmla="*/ 2 w 88"/>
                    <a:gd name="T45" fmla="*/ 35 h 40"/>
                    <a:gd name="T46" fmla="*/ 4 w 88"/>
                    <a:gd name="T47" fmla="*/ 36 h 40"/>
                    <a:gd name="T48" fmla="*/ 7 w 88"/>
                    <a:gd name="T49" fmla="*/ 38 h 40"/>
                    <a:gd name="T50" fmla="*/ 12 w 88"/>
                    <a:gd name="T51" fmla="*/ 38 h 40"/>
                    <a:gd name="T52" fmla="*/ 19 w 88"/>
                    <a:gd name="T53" fmla="*/ 39 h 40"/>
                    <a:gd name="T54" fmla="*/ 29 w 88"/>
                    <a:gd name="T55" fmla="*/ 40 h 40"/>
                    <a:gd name="T56" fmla="*/ 41 w 88"/>
                    <a:gd name="T57" fmla="*/ 40 h 40"/>
                    <a:gd name="T58" fmla="*/ 53 w 88"/>
                    <a:gd name="T59" fmla="*/ 40 h 40"/>
                    <a:gd name="T60" fmla="*/ 65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9 h 40"/>
                    <a:gd name="T66" fmla="*/ 83 w 88"/>
                    <a:gd name="T67" fmla="*/ 38 h 40"/>
                    <a:gd name="T68" fmla="*/ 86 w 88"/>
                    <a:gd name="T69" fmla="*/ 36 h 40"/>
                    <a:gd name="T70" fmla="*/ 88 w 88"/>
                    <a:gd name="T71" fmla="*/ 34 h 40"/>
                    <a:gd name="T72" fmla="*/ 88 w 88"/>
                    <a:gd name="T73" fmla="*/ 30 h 40"/>
                    <a:gd name="T74" fmla="*/ 88 w 88"/>
                    <a:gd name="T75" fmla="*/ 26 h 40"/>
                    <a:gd name="T76" fmla="*/ 88 w 88"/>
                    <a:gd name="T77" fmla="*/ 18 h 40"/>
                    <a:gd name="T78" fmla="*/ 87 w 88"/>
                    <a:gd name="T79" fmla="*/ 11 h 40"/>
                    <a:gd name="T80" fmla="*/ 87 w 88"/>
                    <a:gd name="T81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7"/>
                      </a:moveTo>
                      <a:lnTo>
                        <a:pt x="86" y="5"/>
                      </a:lnTo>
                      <a:lnTo>
                        <a:pt x="83" y="2"/>
                      </a:lnTo>
                      <a:lnTo>
                        <a:pt x="81" y="2"/>
                      </a:lnTo>
                      <a:lnTo>
                        <a:pt x="76" y="3"/>
                      </a:lnTo>
                      <a:lnTo>
                        <a:pt x="68" y="5"/>
                      </a:lnTo>
                      <a:lnTo>
                        <a:pt x="58" y="5"/>
                      </a:lnTo>
                      <a:lnTo>
                        <a:pt x="47" y="5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4" y="36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19" y="39"/>
                      </a:lnTo>
                      <a:lnTo>
                        <a:pt x="29" y="40"/>
                      </a:lnTo>
                      <a:lnTo>
                        <a:pt x="41" y="40"/>
                      </a:lnTo>
                      <a:lnTo>
                        <a:pt x="53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3" y="38"/>
                      </a:lnTo>
                      <a:lnTo>
                        <a:pt x="86" y="36"/>
                      </a:lnTo>
                      <a:lnTo>
                        <a:pt x="88" y="34"/>
                      </a:lnTo>
                      <a:lnTo>
                        <a:pt x="88" y="30"/>
                      </a:lnTo>
                      <a:lnTo>
                        <a:pt x="88" y="26"/>
                      </a:lnTo>
                      <a:lnTo>
                        <a:pt x="88" y="18"/>
                      </a:lnTo>
                      <a:lnTo>
                        <a:pt x="87" y="11"/>
                      </a:lnTo>
                      <a:lnTo>
                        <a:pt x="87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6" name="Freeform 615"/>
                <p:cNvSpPr>
                  <a:spLocks/>
                </p:cNvSpPr>
                <p:nvPr/>
              </p:nvSpPr>
              <p:spPr bwMode="auto">
                <a:xfrm>
                  <a:off x="3762" y="3503"/>
                  <a:ext cx="88" cy="40"/>
                </a:xfrm>
                <a:custGeom>
                  <a:avLst/>
                  <a:gdLst>
                    <a:gd name="T0" fmla="*/ 87 w 88"/>
                    <a:gd name="T1" fmla="*/ 7 h 40"/>
                    <a:gd name="T2" fmla="*/ 87 w 88"/>
                    <a:gd name="T3" fmla="*/ 7 h 40"/>
                    <a:gd name="T4" fmla="*/ 86 w 88"/>
                    <a:gd name="T5" fmla="*/ 5 h 40"/>
                    <a:gd name="T6" fmla="*/ 83 w 88"/>
                    <a:gd name="T7" fmla="*/ 2 h 40"/>
                    <a:gd name="T8" fmla="*/ 81 w 88"/>
                    <a:gd name="T9" fmla="*/ 2 h 40"/>
                    <a:gd name="T10" fmla="*/ 76 w 88"/>
                    <a:gd name="T11" fmla="*/ 3 h 40"/>
                    <a:gd name="T12" fmla="*/ 76 w 88"/>
                    <a:gd name="T13" fmla="*/ 3 h 40"/>
                    <a:gd name="T14" fmla="*/ 68 w 88"/>
                    <a:gd name="T15" fmla="*/ 5 h 40"/>
                    <a:gd name="T16" fmla="*/ 58 w 88"/>
                    <a:gd name="T17" fmla="*/ 5 h 40"/>
                    <a:gd name="T18" fmla="*/ 47 w 88"/>
                    <a:gd name="T19" fmla="*/ 5 h 40"/>
                    <a:gd name="T20" fmla="*/ 36 w 88"/>
                    <a:gd name="T21" fmla="*/ 3 h 40"/>
                    <a:gd name="T22" fmla="*/ 27 w 88"/>
                    <a:gd name="T23" fmla="*/ 3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4 w 88"/>
                    <a:gd name="T35" fmla="*/ 0 h 40"/>
                    <a:gd name="T36" fmla="*/ 2 w 88"/>
                    <a:gd name="T37" fmla="*/ 1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1 w 88"/>
                    <a:gd name="T53" fmla="*/ 33 h 40"/>
                    <a:gd name="T54" fmla="*/ 2 w 88"/>
                    <a:gd name="T55" fmla="*/ 35 h 40"/>
                    <a:gd name="T56" fmla="*/ 4 w 88"/>
                    <a:gd name="T57" fmla="*/ 36 h 40"/>
                    <a:gd name="T58" fmla="*/ 7 w 88"/>
                    <a:gd name="T59" fmla="*/ 38 h 40"/>
                    <a:gd name="T60" fmla="*/ 7 w 88"/>
                    <a:gd name="T61" fmla="*/ 38 h 40"/>
                    <a:gd name="T62" fmla="*/ 12 w 88"/>
                    <a:gd name="T63" fmla="*/ 38 h 40"/>
                    <a:gd name="T64" fmla="*/ 19 w 88"/>
                    <a:gd name="T65" fmla="*/ 39 h 40"/>
                    <a:gd name="T66" fmla="*/ 29 w 88"/>
                    <a:gd name="T67" fmla="*/ 40 h 40"/>
                    <a:gd name="T68" fmla="*/ 41 w 88"/>
                    <a:gd name="T69" fmla="*/ 40 h 40"/>
                    <a:gd name="T70" fmla="*/ 53 w 88"/>
                    <a:gd name="T71" fmla="*/ 40 h 40"/>
                    <a:gd name="T72" fmla="*/ 65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9 h 40"/>
                    <a:gd name="T78" fmla="*/ 80 w 88"/>
                    <a:gd name="T79" fmla="*/ 39 h 40"/>
                    <a:gd name="T80" fmla="*/ 83 w 88"/>
                    <a:gd name="T81" fmla="*/ 38 h 40"/>
                    <a:gd name="T82" fmla="*/ 86 w 88"/>
                    <a:gd name="T83" fmla="*/ 36 h 40"/>
                    <a:gd name="T84" fmla="*/ 88 w 88"/>
                    <a:gd name="T85" fmla="*/ 34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6 h 40"/>
                    <a:gd name="T92" fmla="*/ 88 w 88"/>
                    <a:gd name="T93" fmla="*/ 18 h 40"/>
                    <a:gd name="T94" fmla="*/ 87 w 88"/>
                    <a:gd name="T95" fmla="*/ 11 h 40"/>
                    <a:gd name="T96" fmla="*/ 87 w 88"/>
                    <a:gd name="T97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7"/>
                      </a:moveTo>
                      <a:lnTo>
                        <a:pt x="87" y="7"/>
                      </a:lnTo>
                      <a:lnTo>
                        <a:pt x="86" y="5"/>
                      </a:lnTo>
                      <a:lnTo>
                        <a:pt x="83" y="2"/>
                      </a:lnTo>
                      <a:lnTo>
                        <a:pt x="81" y="2"/>
                      </a:lnTo>
                      <a:lnTo>
                        <a:pt x="76" y="3"/>
                      </a:lnTo>
                      <a:lnTo>
                        <a:pt x="76" y="3"/>
                      </a:lnTo>
                      <a:lnTo>
                        <a:pt x="68" y="5"/>
                      </a:lnTo>
                      <a:lnTo>
                        <a:pt x="58" y="5"/>
                      </a:lnTo>
                      <a:lnTo>
                        <a:pt x="47" y="5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3"/>
                      </a:lnTo>
                      <a:lnTo>
                        <a:pt x="2" y="35"/>
                      </a:lnTo>
                      <a:lnTo>
                        <a:pt x="4" y="36"/>
                      </a:lnTo>
                      <a:lnTo>
                        <a:pt x="7" y="38"/>
                      </a:lnTo>
                      <a:lnTo>
                        <a:pt x="7" y="38"/>
                      </a:lnTo>
                      <a:lnTo>
                        <a:pt x="12" y="38"/>
                      </a:lnTo>
                      <a:lnTo>
                        <a:pt x="19" y="39"/>
                      </a:lnTo>
                      <a:lnTo>
                        <a:pt x="29" y="40"/>
                      </a:lnTo>
                      <a:lnTo>
                        <a:pt x="41" y="40"/>
                      </a:lnTo>
                      <a:lnTo>
                        <a:pt x="53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3" y="38"/>
                      </a:lnTo>
                      <a:lnTo>
                        <a:pt x="86" y="36"/>
                      </a:lnTo>
                      <a:lnTo>
                        <a:pt x="88" y="34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6"/>
                      </a:lnTo>
                      <a:lnTo>
                        <a:pt x="88" y="18"/>
                      </a:lnTo>
                      <a:lnTo>
                        <a:pt x="87" y="11"/>
                      </a:lnTo>
                      <a:lnTo>
                        <a:pt x="87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7" name="Freeform 616"/>
                <p:cNvSpPr>
                  <a:spLocks/>
                </p:cNvSpPr>
                <p:nvPr/>
              </p:nvSpPr>
              <p:spPr bwMode="auto">
                <a:xfrm>
                  <a:off x="3770" y="3568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3 h 39"/>
                    <a:gd name="T4" fmla="*/ 85 w 89"/>
                    <a:gd name="T5" fmla="*/ 2 h 39"/>
                    <a:gd name="T6" fmla="*/ 81 w 89"/>
                    <a:gd name="T7" fmla="*/ 2 h 39"/>
                    <a:gd name="T8" fmla="*/ 77 w 89"/>
                    <a:gd name="T9" fmla="*/ 2 h 39"/>
                    <a:gd name="T10" fmla="*/ 68 w 89"/>
                    <a:gd name="T11" fmla="*/ 3 h 39"/>
                    <a:gd name="T12" fmla="*/ 59 w 89"/>
                    <a:gd name="T13" fmla="*/ 4 h 39"/>
                    <a:gd name="T14" fmla="*/ 48 w 89"/>
                    <a:gd name="T15" fmla="*/ 3 h 39"/>
                    <a:gd name="T16" fmla="*/ 38 w 89"/>
                    <a:gd name="T17" fmla="*/ 3 h 39"/>
                    <a:gd name="T18" fmla="*/ 27 w 89"/>
                    <a:gd name="T19" fmla="*/ 2 h 39"/>
                    <a:gd name="T20" fmla="*/ 19 w 89"/>
                    <a:gd name="T21" fmla="*/ 2 h 39"/>
                    <a:gd name="T22" fmla="*/ 13 w 89"/>
                    <a:gd name="T23" fmla="*/ 1 h 39"/>
                    <a:gd name="T24" fmla="*/ 11 w 89"/>
                    <a:gd name="T25" fmla="*/ 1 h 39"/>
                    <a:gd name="T26" fmla="*/ 7 w 89"/>
                    <a:gd name="T27" fmla="*/ 1 h 39"/>
                    <a:gd name="T28" fmla="*/ 5 w 89"/>
                    <a:gd name="T29" fmla="*/ 0 h 39"/>
                    <a:gd name="T30" fmla="*/ 3 w 89"/>
                    <a:gd name="T31" fmla="*/ 1 h 39"/>
                    <a:gd name="T32" fmla="*/ 1 w 89"/>
                    <a:gd name="T33" fmla="*/ 3 h 39"/>
                    <a:gd name="T34" fmla="*/ 0 w 89"/>
                    <a:gd name="T35" fmla="*/ 10 h 39"/>
                    <a:gd name="T36" fmla="*/ 0 w 89"/>
                    <a:gd name="T37" fmla="*/ 17 h 39"/>
                    <a:gd name="T38" fmla="*/ 0 w 89"/>
                    <a:gd name="T39" fmla="*/ 24 h 39"/>
                    <a:gd name="T40" fmla="*/ 0 w 89"/>
                    <a:gd name="T41" fmla="*/ 29 h 39"/>
                    <a:gd name="T42" fmla="*/ 1 w 89"/>
                    <a:gd name="T43" fmla="*/ 31 h 39"/>
                    <a:gd name="T44" fmla="*/ 3 w 89"/>
                    <a:gd name="T45" fmla="*/ 34 h 39"/>
                    <a:gd name="T46" fmla="*/ 4 w 89"/>
                    <a:gd name="T47" fmla="*/ 35 h 39"/>
                    <a:gd name="T48" fmla="*/ 7 w 89"/>
                    <a:gd name="T49" fmla="*/ 36 h 39"/>
                    <a:gd name="T50" fmla="*/ 12 w 89"/>
                    <a:gd name="T51" fmla="*/ 36 h 39"/>
                    <a:gd name="T52" fmla="*/ 20 w 89"/>
                    <a:gd name="T53" fmla="*/ 37 h 39"/>
                    <a:gd name="T54" fmla="*/ 31 w 89"/>
                    <a:gd name="T55" fmla="*/ 38 h 39"/>
                    <a:gd name="T56" fmla="*/ 42 w 89"/>
                    <a:gd name="T57" fmla="*/ 38 h 39"/>
                    <a:gd name="T58" fmla="*/ 54 w 89"/>
                    <a:gd name="T59" fmla="*/ 39 h 39"/>
                    <a:gd name="T60" fmla="*/ 65 w 89"/>
                    <a:gd name="T61" fmla="*/ 39 h 39"/>
                    <a:gd name="T62" fmla="*/ 74 w 89"/>
                    <a:gd name="T63" fmla="*/ 39 h 39"/>
                    <a:gd name="T64" fmla="*/ 80 w 89"/>
                    <a:gd name="T65" fmla="*/ 38 h 39"/>
                    <a:gd name="T66" fmla="*/ 84 w 89"/>
                    <a:gd name="T67" fmla="*/ 36 h 39"/>
                    <a:gd name="T68" fmla="*/ 87 w 89"/>
                    <a:gd name="T69" fmla="*/ 35 h 39"/>
                    <a:gd name="T70" fmla="*/ 88 w 89"/>
                    <a:gd name="T71" fmla="*/ 32 h 39"/>
                    <a:gd name="T72" fmla="*/ 89 w 89"/>
                    <a:gd name="T73" fmla="*/ 30 h 39"/>
                    <a:gd name="T74" fmla="*/ 89 w 89"/>
                    <a:gd name="T75" fmla="*/ 24 h 39"/>
                    <a:gd name="T76" fmla="*/ 88 w 89"/>
                    <a:gd name="T77" fmla="*/ 16 h 39"/>
                    <a:gd name="T78" fmla="*/ 87 w 89"/>
                    <a:gd name="T79" fmla="*/ 9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3"/>
                      </a:lnTo>
                      <a:lnTo>
                        <a:pt x="85" y="2"/>
                      </a:lnTo>
                      <a:lnTo>
                        <a:pt x="81" y="2"/>
                      </a:lnTo>
                      <a:lnTo>
                        <a:pt x="77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3"/>
                      </a:lnTo>
                      <a:lnTo>
                        <a:pt x="38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8"/>
                      </a:lnTo>
                      <a:lnTo>
                        <a:pt x="42" y="38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4" y="36"/>
                      </a:lnTo>
                      <a:lnTo>
                        <a:pt x="87" y="35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8" name="Freeform 617"/>
                <p:cNvSpPr>
                  <a:spLocks/>
                </p:cNvSpPr>
                <p:nvPr/>
              </p:nvSpPr>
              <p:spPr bwMode="auto">
                <a:xfrm>
                  <a:off x="3770" y="3568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7 w 89"/>
                    <a:gd name="T5" fmla="*/ 3 h 39"/>
                    <a:gd name="T6" fmla="*/ 85 w 89"/>
                    <a:gd name="T7" fmla="*/ 2 h 39"/>
                    <a:gd name="T8" fmla="*/ 81 w 89"/>
                    <a:gd name="T9" fmla="*/ 2 h 39"/>
                    <a:gd name="T10" fmla="*/ 77 w 89"/>
                    <a:gd name="T11" fmla="*/ 2 h 39"/>
                    <a:gd name="T12" fmla="*/ 77 w 89"/>
                    <a:gd name="T13" fmla="*/ 2 h 39"/>
                    <a:gd name="T14" fmla="*/ 68 w 89"/>
                    <a:gd name="T15" fmla="*/ 3 h 39"/>
                    <a:gd name="T16" fmla="*/ 59 w 89"/>
                    <a:gd name="T17" fmla="*/ 4 h 39"/>
                    <a:gd name="T18" fmla="*/ 48 w 89"/>
                    <a:gd name="T19" fmla="*/ 3 h 39"/>
                    <a:gd name="T20" fmla="*/ 38 w 89"/>
                    <a:gd name="T21" fmla="*/ 3 h 39"/>
                    <a:gd name="T22" fmla="*/ 27 w 89"/>
                    <a:gd name="T23" fmla="*/ 2 h 39"/>
                    <a:gd name="T24" fmla="*/ 19 w 89"/>
                    <a:gd name="T25" fmla="*/ 2 h 39"/>
                    <a:gd name="T26" fmla="*/ 13 w 89"/>
                    <a:gd name="T27" fmla="*/ 1 h 39"/>
                    <a:gd name="T28" fmla="*/ 11 w 89"/>
                    <a:gd name="T29" fmla="*/ 1 h 39"/>
                    <a:gd name="T30" fmla="*/ 11 w 89"/>
                    <a:gd name="T31" fmla="*/ 1 h 39"/>
                    <a:gd name="T32" fmla="*/ 7 w 89"/>
                    <a:gd name="T33" fmla="*/ 1 h 39"/>
                    <a:gd name="T34" fmla="*/ 5 w 89"/>
                    <a:gd name="T35" fmla="*/ 0 h 39"/>
                    <a:gd name="T36" fmla="*/ 3 w 89"/>
                    <a:gd name="T37" fmla="*/ 1 h 39"/>
                    <a:gd name="T38" fmla="*/ 1 w 89"/>
                    <a:gd name="T39" fmla="*/ 3 h 39"/>
                    <a:gd name="T40" fmla="*/ 1 w 89"/>
                    <a:gd name="T41" fmla="*/ 3 h 39"/>
                    <a:gd name="T42" fmla="*/ 0 w 89"/>
                    <a:gd name="T43" fmla="*/ 10 h 39"/>
                    <a:gd name="T44" fmla="*/ 0 w 89"/>
                    <a:gd name="T45" fmla="*/ 17 h 39"/>
                    <a:gd name="T46" fmla="*/ 0 w 89"/>
                    <a:gd name="T47" fmla="*/ 24 h 39"/>
                    <a:gd name="T48" fmla="*/ 0 w 89"/>
                    <a:gd name="T49" fmla="*/ 29 h 39"/>
                    <a:gd name="T50" fmla="*/ 0 w 89"/>
                    <a:gd name="T51" fmla="*/ 29 h 39"/>
                    <a:gd name="T52" fmla="*/ 1 w 89"/>
                    <a:gd name="T53" fmla="*/ 31 h 39"/>
                    <a:gd name="T54" fmla="*/ 3 w 89"/>
                    <a:gd name="T55" fmla="*/ 34 h 39"/>
                    <a:gd name="T56" fmla="*/ 4 w 89"/>
                    <a:gd name="T57" fmla="*/ 35 h 39"/>
                    <a:gd name="T58" fmla="*/ 7 w 89"/>
                    <a:gd name="T59" fmla="*/ 36 h 39"/>
                    <a:gd name="T60" fmla="*/ 7 w 89"/>
                    <a:gd name="T61" fmla="*/ 36 h 39"/>
                    <a:gd name="T62" fmla="*/ 12 w 89"/>
                    <a:gd name="T63" fmla="*/ 36 h 39"/>
                    <a:gd name="T64" fmla="*/ 20 w 89"/>
                    <a:gd name="T65" fmla="*/ 37 h 39"/>
                    <a:gd name="T66" fmla="*/ 31 w 89"/>
                    <a:gd name="T67" fmla="*/ 38 h 39"/>
                    <a:gd name="T68" fmla="*/ 42 w 89"/>
                    <a:gd name="T69" fmla="*/ 38 h 39"/>
                    <a:gd name="T70" fmla="*/ 54 w 89"/>
                    <a:gd name="T71" fmla="*/ 39 h 39"/>
                    <a:gd name="T72" fmla="*/ 65 w 89"/>
                    <a:gd name="T73" fmla="*/ 39 h 39"/>
                    <a:gd name="T74" fmla="*/ 74 w 89"/>
                    <a:gd name="T75" fmla="*/ 39 h 39"/>
                    <a:gd name="T76" fmla="*/ 80 w 89"/>
                    <a:gd name="T77" fmla="*/ 38 h 39"/>
                    <a:gd name="T78" fmla="*/ 80 w 89"/>
                    <a:gd name="T79" fmla="*/ 38 h 39"/>
                    <a:gd name="T80" fmla="*/ 84 w 89"/>
                    <a:gd name="T81" fmla="*/ 36 h 39"/>
                    <a:gd name="T82" fmla="*/ 87 w 89"/>
                    <a:gd name="T83" fmla="*/ 35 h 39"/>
                    <a:gd name="T84" fmla="*/ 88 w 89"/>
                    <a:gd name="T85" fmla="*/ 32 h 39"/>
                    <a:gd name="T86" fmla="*/ 89 w 89"/>
                    <a:gd name="T87" fmla="*/ 30 h 39"/>
                    <a:gd name="T88" fmla="*/ 89 w 89"/>
                    <a:gd name="T89" fmla="*/ 30 h 39"/>
                    <a:gd name="T90" fmla="*/ 89 w 89"/>
                    <a:gd name="T91" fmla="*/ 24 h 39"/>
                    <a:gd name="T92" fmla="*/ 88 w 89"/>
                    <a:gd name="T93" fmla="*/ 16 h 39"/>
                    <a:gd name="T94" fmla="*/ 87 w 89"/>
                    <a:gd name="T95" fmla="*/ 9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7" y="3"/>
                      </a:lnTo>
                      <a:lnTo>
                        <a:pt x="85" y="2"/>
                      </a:lnTo>
                      <a:lnTo>
                        <a:pt x="81" y="2"/>
                      </a:lnTo>
                      <a:lnTo>
                        <a:pt x="77" y="2"/>
                      </a:lnTo>
                      <a:lnTo>
                        <a:pt x="77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3"/>
                      </a:lnTo>
                      <a:lnTo>
                        <a:pt x="38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1" y="31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20" y="37"/>
                      </a:lnTo>
                      <a:lnTo>
                        <a:pt x="31" y="38"/>
                      </a:lnTo>
                      <a:lnTo>
                        <a:pt x="42" y="38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4" y="36"/>
                      </a:lnTo>
                      <a:lnTo>
                        <a:pt x="87" y="35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9" name="Freeform 618"/>
                <p:cNvSpPr>
                  <a:spLocks/>
                </p:cNvSpPr>
                <p:nvPr/>
              </p:nvSpPr>
              <p:spPr bwMode="auto">
                <a:xfrm>
                  <a:off x="3891" y="3568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6 w 88"/>
                    <a:gd name="T3" fmla="*/ 3 h 39"/>
                    <a:gd name="T4" fmla="*/ 83 w 88"/>
                    <a:gd name="T5" fmla="*/ 2 h 39"/>
                    <a:gd name="T6" fmla="*/ 81 w 88"/>
                    <a:gd name="T7" fmla="*/ 1 h 39"/>
                    <a:gd name="T8" fmla="*/ 76 w 88"/>
                    <a:gd name="T9" fmla="*/ 2 h 39"/>
                    <a:gd name="T10" fmla="*/ 68 w 88"/>
                    <a:gd name="T11" fmla="*/ 3 h 39"/>
                    <a:gd name="T12" fmla="*/ 58 w 88"/>
                    <a:gd name="T13" fmla="*/ 4 h 39"/>
                    <a:gd name="T14" fmla="*/ 47 w 88"/>
                    <a:gd name="T15" fmla="*/ 3 h 39"/>
                    <a:gd name="T16" fmla="*/ 37 w 88"/>
                    <a:gd name="T17" fmla="*/ 3 h 39"/>
                    <a:gd name="T18" fmla="*/ 27 w 88"/>
                    <a:gd name="T19" fmla="*/ 2 h 39"/>
                    <a:gd name="T20" fmla="*/ 19 w 88"/>
                    <a:gd name="T21" fmla="*/ 2 h 39"/>
                    <a:gd name="T22" fmla="*/ 13 w 88"/>
                    <a:gd name="T23" fmla="*/ 1 h 39"/>
                    <a:gd name="T24" fmla="*/ 10 w 88"/>
                    <a:gd name="T25" fmla="*/ 1 h 39"/>
                    <a:gd name="T26" fmla="*/ 7 w 88"/>
                    <a:gd name="T27" fmla="*/ 1 h 39"/>
                    <a:gd name="T28" fmla="*/ 4 w 88"/>
                    <a:gd name="T29" fmla="*/ 0 h 39"/>
                    <a:gd name="T30" fmla="*/ 1 w 88"/>
                    <a:gd name="T31" fmla="*/ 0 h 39"/>
                    <a:gd name="T32" fmla="*/ 0 w 88"/>
                    <a:gd name="T33" fmla="*/ 2 h 39"/>
                    <a:gd name="T34" fmla="*/ 0 w 88"/>
                    <a:gd name="T35" fmla="*/ 10 h 39"/>
                    <a:gd name="T36" fmla="*/ 0 w 88"/>
                    <a:gd name="T37" fmla="*/ 17 h 39"/>
                    <a:gd name="T38" fmla="*/ 0 w 88"/>
                    <a:gd name="T39" fmla="*/ 24 h 39"/>
                    <a:gd name="T40" fmla="*/ 0 w 88"/>
                    <a:gd name="T41" fmla="*/ 28 h 39"/>
                    <a:gd name="T42" fmla="*/ 1 w 88"/>
                    <a:gd name="T43" fmla="*/ 31 h 39"/>
                    <a:gd name="T44" fmla="*/ 2 w 88"/>
                    <a:gd name="T45" fmla="*/ 34 h 39"/>
                    <a:gd name="T46" fmla="*/ 4 w 88"/>
                    <a:gd name="T47" fmla="*/ 35 h 39"/>
                    <a:gd name="T48" fmla="*/ 7 w 88"/>
                    <a:gd name="T49" fmla="*/ 36 h 39"/>
                    <a:gd name="T50" fmla="*/ 12 w 88"/>
                    <a:gd name="T51" fmla="*/ 36 h 39"/>
                    <a:gd name="T52" fmla="*/ 19 w 88"/>
                    <a:gd name="T53" fmla="*/ 37 h 39"/>
                    <a:gd name="T54" fmla="*/ 29 w 88"/>
                    <a:gd name="T55" fmla="*/ 38 h 39"/>
                    <a:gd name="T56" fmla="*/ 41 w 88"/>
                    <a:gd name="T57" fmla="*/ 38 h 39"/>
                    <a:gd name="T58" fmla="*/ 53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9 h 39"/>
                    <a:gd name="T64" fmla="*/ 80 w 88"/>
                    <a:gd name="T65" fmla="*/ 38 h 39"/>
                    <a:gd name="T66" fmla="*/ 83 w 88"/>
                    <a:gd name="T67" fmla="*/ 36 h 39"/>
                    <a:gd name="T68" fmla="*/ 86 w 88"/>
                    <a:gd name="T69" fmla="*/ 35 h 39"/>
                    <a:gd name="T70" fmla="*/ 87 w 88"/>
                    <a:gd name="T71" fmla="*/ 32 h 39"/>
                    <a:gd name="T72" fmla="*/ 88 w 88"/>
                    <a:gd name="T73" fmla="*/ 30 h 39"/>
                    <a:gd name="T74" fmla="*/ 88 w 88"/>
                    <a:gd name="T75" fmla="*/ 24 h 39"/>
                    <a:gd name="T76" fmla="*/ 88 w 88"/>
                    <a:gd name="T77" fmla="*/ 16 h 39"/>
                    <a:gd name="T78" fmla="*/ 87 w 88"/>
                    <a:gd name="T79" fmla="*/ 9 h 39"/>
                    <a:gd name="T80" fmla="*/ 87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3" y="2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7" y="3"/>
                      </a:lnTo>
                      <a:lnTo>
                        <a:pt x="37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19" y="37"/>
                      </a:lnTo>
                      <a:lnTo>
                        <a:pt x="29" y="38"/>
                      </a:lnTo>
                      <a:lnTo>
                        <a:pt x="41" y="38"/>
                      </a:lnTo>
                      <a:lnTo>
                        <a:pt x="53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6"/>
                      </a:lnTo>
                      <a:lnTo>
                        <a:pt x="86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0" name="Freeform 619"/>
                <p:cNvSpPr>
                  <a:spLocks/>
                </p:cNvSpPr>
                <p:nvPr/>
              </p:nvSpPr>
              <p:spPr bwMode="auto">
                <a:xfrm>
                  <a:off x="3891" y="3568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7 w 88"/>
                    <a:gd name="T3" fmla="*/ 5 h 39"/>
                    <a:gd name="T4" fmla="*/ 86 w 88"/>
                    <a:gd name="T5" fmla="*/ 3 h 39"/>
                    <a:gd name="T6" fmla="*/ 83 w 88"/>
                    <a:gd name="T7" fmla="*/ 2 h 39"/>
                    <a:gd name="T8" fmla="*/ 81 w 88"/>
                    <a:gd name="T9" fmla="*/ 1 h 39"/>
                    <a:gd name="T10" fmla="*/ 76 w 88"/>
                    <a:gd name="T11" fmla="*/ 2 h 39"/>
                    <a:gd name="T12" fmla="*/ 76 w 88"/>
                    <a:gd name="T13" fmla="*/ 2 h 39"/>
                    <a:gd name="T14" fmla="*/ 68 w 88"/>
                    <a:gd name="T15" fmla="*/ 3 h 39"/>
                    <a:gd name="T16" fmla="*/ 58 w 88"/>
                    <a:gd name="T17" fmla="*/ 4 h 39"/>
                    <a:gd name="T18" fmla="*/ 47 w 88"/>
                    <a:gd name="T19" fmla="*/ 3 h 39"/>
                    <a:gd name="T20" fmla="*/ 37 w 88"/>
                    <a:gd name="T21" fmla="*/ 3 h 39"/>
                    <a:gd name="T22" fmla="*/ 27 w 88"/>
                    <a:gd name="T23" fmla="*/ 2 h 39"/>
                    <a:gd name="T24" fmla="*/ 19 w 88"/>
                    <a:gd name="T25" fmla="*/ 2 h 39"/>
                    <a:gd name="T26" fmla="*/ 13 w 88"/>
                    <a:gd name="T27" fmla="*/ 1 h 39"/>
                    <a:gd name="T28" fmla="*/ 10 w 88"/>
                    <a:gd name="T29" fmla="*/ 1 h 39"/>
                    <a:gd name="T30" fmla="*/ 10 w 88"/>
                    <a:gd name="T31" fmla="*/ 1 h 39"/>
                    <a:gd name="T32" fmla="*/ 7 w 88"/>
                    <a:gd name="T33" fmla="*/ 1 h 39"/>
                    <a:gd name="T34" fmla="*/ 4 w 88"/>
                    <a:gd name="T35" fmla="*/ 0 h 39"/>
                    <a:gd name="T36" fmla="*/ 1 w 88"/>
                    <a:gd name="T37" fmla="*/ 0 h 39"/>
                    <a:gd name="T38" fmla="*/ 0 w 88"/>
                    <a:gd name="T39" fmla="*/ 2 h 39"/>
                    <a:gd name="T40" fmla="*/ 0 w 88"/>
                    <a:gd name="T41" fmla="*/ 2 h 39"/>
                    <a:gd name="T42" fmla="*/ 0 w 88"/>
                    <a:gd name="T43" fmla="*/ 10 h 39"/>
                    <a:gd name="T44" fmla="*/ 0 w 88"/>
                    <a:gd name="T45" fmla="*/ 17 h 39"/>
                    <a:gd name="T46" fmla="*/ 0 w 88"/>
                    <a:gd name="T47" fmla="*/ 24 h 39"/>
                    <a:gd name="T48" fmla="*/ 0 w 88"/>
                    <a:gd name="T49" fmla="*/ 28 h 39"/>
                    <a:gd name="T50" fmla="*/ 0 w 88"/>
                    <a:gd name="T51" fmla="*/ 28 h 39"/>
                    <a:gd name="T52" fmla="*/ 1 w 88"/>
                    <a:gd name="T53" fmla="*/ 31 h 39"/>
                    <a:gd name="T54" fmla="*/ 2 w 88"/>
                    <a:gd name="T55" fmla="*/ 34 h 39"/>
                    <a:gd name="T56" fmla="*/ 4 w 88"/>
                    <a:gd name="T57" fmla="*/ 35 h 39"/>
                    <a:gd name="T58" fmla="*/ 7 w 88"/>
                    <a:gd name="T59" fmla="*/ 36 h 39"/>
                    <a:gd name="T60" fmla="*/ 7 w 88"/>
                    <a:gd name="T61" fmla="*/ 36 h 39"/>
                    <a:gd name="T62" fmla="*/ 12 w 88"/>
                    <a:gd name="T63" fmla="*/ 36 h 39"/>
                    <a:gd name="T64" fmla="*/ 19 w 88"/>
                    <a:gd name="T65" fmla="*/ 37 h 39"/>
                    <a:gd name="T66" fmla="*/ 29 w 88"/>
                    <a:gd name="T67" fmla="*/ 38 h 39"/>
                    <a:gd name="T68" fmla="*/ 41 w 88"/>
                    <a:gd name="T69" fmla="*/ 38 h 39"/>
                    <a:gd name="T70" fmla="*/ 53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9 h 39"/>
                    <a:gd name="T76" fmla="*/ 80 w 88"/>
                    <a:gd name="T77" fmla="*/ 38 h 39"/>
                    <a:gd name="T78" fmla="*/ 80 w 88"/>
                    <a:gd name="T79" fmla="*/ 38 h 39"/>
                    <a:gd name="T80" fmla="*/ 83 w 88"/>
                    <a:gd name="T81" fmla="*/ 36 h 39"/>
                    <a:gd name="T82" fmla="*/ 86 w 88"/>
                    <a:gd name="T83" fmla="*/ 35 h 39"/>
                    <a:gd name="T84" fmla="*/ 87 w 88"/>
                    <a:gd name="T85" fmla="*/ 32 h 39"/>
                    <a:gd name="T86" fmla="*/ 88 w 88"/>
                    <a:gd name="T87" fmla="*/ 30 h 39"/>
                    <a:gd name="T88" fmla="*/ 88 w 88"/>
                    <a:gd name="T89" fmla="*/ 30 h 39"/>
                    <a:gd name="T90" fmla="*/ 88 w 88"/>
                    <a:gd name="T91" fmla="*/ 24 h 39"/>
                    <a:gd name="T92" fmla="*/ 88 w 88"/>
                    <a:gd name="T93" fmla="*/ 16 h 39"/>
                    <a:gd name="T94" fmla="*/ 87 w 88"/>
                    <a:gd name="T95" fmla="*/ 9 h 39"/>
                    <a:gd name="T96" fmla="*/ 87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3" y="2"/>
                      </a:lnTo>
                      <a:lnTo>
                        <a:pt x="81" y="1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7" y="3"/>
                      </a:lnTo>
                      <a:lnTo>
                        <a:pt x="37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1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6"/>
                      </a:lnTo>
                      <a:lnTo>
                        <a:pt x="19" y="37"/>
                      </a:lnTo>
                      <a:lnTo>
                        <a:pt x="29" y="38"/>
                      </a:lnTo>
                      <a:lnTo>
                        <a:pt x="41" y="38"/>
                      </a:lnTo>
                      <a:lnTo>
                        <a:pt x="53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6"/>
                      </a:lnTo>
                      <a:lnTo>
                        <a:pt x="86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1" name="Freeform 620"/>
                <p:cNvSpPr>
                  <a:spLocks/>
                </p:cNvSpPr>
                <p:nvPr/>
              </p:nvSpPr>
              <p:spPr bwMode="auto">
                <a:xfrm>
                  <a:off x="3639" y="3569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5 w 88"/>
                    <a:gd name="T3" fmla="*/ 3 h 40"/>
                    <a:gd name="T4" fmla="*/ 83 w 88"/>
                    <a:gd name="T5" fmla="*/ 2 h 40"/>
                    <a:gd name="T6" fmla="*/ 80 w 88"/>
                    <a:gd name="T7" fmla="*/ 2 h 40"/>
                    <a:gd name="T8" fmla="*/ 75 w 88"/>
                    <a:gd name="T9" fmla="*/ 2 h 40"/>
                    <a:gd name="T10" fmla="*/ 67 w 88"/>
                    <a:gd name="T11" fmla="*/ 3 h 40"/>
                    <a:gd name="T12" fmla="*/ 57 w 88"/>
                    <a:gd name="T13" fmla="*/ 4 h 40"/>
                    <a:gd name="T14" fmla="*/ 47 w 88"/>
                    <a:gd name="T15" fmla="*/ 3 h 40"/>
                    <a:gd name="T16" fmla="*/ 36 w 88"/>
                    <a:gd name="T17" fmla="*/ 3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3 w 88"/>
                    <a:gd name="T29" fmla="*/ 0 h 40"/>
                    <a:gd name="T30" fmla="*/ 1 w 88"/>
                    <a:gd name="T31" fmla="*/ 0 h 40"/>
                    <a:gd name="T32" fmla="*/ 0 w 88"/>
                    <a:gd name="T33" fmla="*/ 2 h 40"/>
                    <a:gd name="T34" fmla="*/ 0 w 88"/>
                    <a:gd name="T35" fmla="*/ 10 h 40"/>
                    <a:gd name="T36" fmla="*/ 0 w 88"/>
                    <a:gd name="T37" fmla="*/ 17 h 40"/>
                    <a:gd name="T38" fmla="*/ 0 w 88"/>
                    <a:gd name="T39" fmla="*/ 24 h 40"/>
                    <a:gd name="T40" fmla="*/ 0 w 88"/>
                    <a:gd name="T41" fmla="*/ 29 h 40"/>
                    <a:gd name="T42" fmla="*/ 0 w 88"/>
                    <a:gd name="T43" fmla="*/ 31 h 40"/>
                    <a:gd name="T44" fmla="*/ 1 w 88"/>
                    <a:gd name="T45" fmla="*/ 34 h 40"/>
                    <a:gd name="T46" fmla="*/ 3 w 88"/>
                    <a:gd name="T47" fmla="*/ 35 h 40"/>
                    <a:gd name="T48" fmla="*/ 7 w 88"/>
                    <a:gd name="T49" fmla="*/ 36 h 40"/>
                    <a:gd name="T50" fmla="*/ 11 w 88"/>
                    <a:gd name="T51" fmla="*/ 36 h 40"/>
                    <a:gd name="T52" fmla="*/ 19 w 88"/>
                    <a:gd name="T53" fmla="*/ 37 h 40"/>
                    <a:gd name="T54" fmla="*/ 29 w 88"/>
                    <a:gd name="T55" fmla="*/ 38 h 40"/>
                    <a:gd name="T56" fmla="*/ 41 w 88"/>
                    <a:gd name="T57" fmla="*/ 38 h 40"/>
                    <a:gd name="T58" fmla="*/ 53 w 88"/>
                    <a:gd name="T59" fmla="*/ 40 h 40"/>
                    <a:gd name="T60" fmla="*/ 64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8 h 40"/>
                    <a:gd name="T66" fmla="*/ 83 w 88"/>
                    <a:gd name="T67" fmla="*/ 36 h 40"/>
                    <a:gd name="T68" fmla="*/ 85 w 88"/>
                    <a:gd name="T69" fmla="*/ 35 h 40"/>
                    <a:gd name="T70" fmla="*/ 87 w 88"/>
                    <a:gd name="T71" fmla="*/ 33 h 40"/>
                    <a:gd name="T72" fmla="*/ 88 w 88"/>
                    <a:gd name="T73" fmla="*/ 30 h 40"/>
                    <a:gd name="T74" fmla="*/ 88 w 88"/>
                    <a:gd name="T75" fmla="*/ 24 h 40"/>
                    <a:gd name="T76" fmla="*/ 88 w 88"/>
                    <a:gd name="T77" fmla="*/ 16 h 40"/>
                    <a:gd name="T78" fmla="*/ 87 w 88"/>
                    <a:gd name="T79" fmla="*/ 9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5" y="3"/>
                      </a:lnTo>
                      <a:lnTo>
                        <a:pt x="83" y="2"/>
                      </a:lnTo>
                      <a:lnTo>
                        <a:pt x="80" y="2"/>
                      </a:lnTo>
                      <a:lnTo>
                        <a:pt x="75" y="2"/>
                      </a:lnTo>
                      <a:lnTo>
                        <a:pt x="67" y="3"/>
                      </a:lnTo>
                      <a:lnTo>
                        <a:pt x="57" y="4"/>
                      </a:lnTo>
                      <a:lnTo>
                        <a:pt x="47" y="3"/>
                      </a:lnTo>
                      <a:lnTo>
                        <a:pt x="36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31"/>
                      </a:lnTo>
                      <a:lnTo>
                        <a:pt x="1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19" y="37"/>
                      </a:lnTo>
                      <a:lnTo>
                        <a:pt x="29" y="38"/>
                      </a:lnTo>
                      <a:lnTo>
                        <a:pt x="41" y="38"/>
                      </a:lnTo>
                      <a:lnTo>
                        <a:pt x="53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8"/>
                      </a:lnTo>
                      <a:lnTo>
                        <a:pt x="83" y="36"/>
                      </a:lnTo>
                      <a:lnTo>
                        <a:pt x="85" y="35"/>
                      </a:lnTo>
                      <a:lnTo>
                        <a:pt x="87" y="33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2" name="Freeform 621"/>
                <p:cNvSpPr>
                  <a:spLocks/>
                </p:cNvSpPr>
                <p:nvPr/>
              </p:nvSpPr>
              <p:spPr bwMode="auto">
                <a:xfrm>
                  <a:off x="3639" y="3569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5 w 88"/>
                    <a:gd name="T5" fmla="*/ 3 h 40"/>
                    <a:gd name="T6" fmla="*/ 83 w 88"/>
                    <a:gd name="T7" fmla="*/ 2 h 40"/>
                    <a:gd name="T8" fmla="*/ 80 w 88"/>
                    <a:gd name="T9" fmla="*/ 2 h 40"/>
                    <a:gd name="T10" fmla="*/ 75 w 88"/>
                    <a:gd name="T11" fmla="*/ 2 h 40"/>
                    <a:gd name="T12" fmla="*/ 75 w 88"/>
                    <a:gd name="T13" fmla="*/ 2 h 40"/>
                    <a:gd name="T14" fmla="*/ 67 w 88"/>
                    <a:gd name="T15" fmla="*/ 3 h 40"/>
                    <a:gd name="T16" fmla="*/ 57 w 88"/>
                    <a:gd name="T17" fmla="*/ 4 h 40"/>
                    <a:gd name="T18" fmla="*/ 47 w 88"/>
                    <a:gd name="T19" fmla="*/ 3 h 40"/>
                    <a:gd name="T20" fmla="*/ 36 w 88"/>
                    <a:gd name="T21" fmla="*/ 3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3 w 88"/>
                    <a:gd name="T35" fmla="*/ 0 h 40"/>
                    <a:gd name="T36" fmla="*/ 1 w 88"/>
                    <a:gd name="T37" fmla="*/ 0 h 40"/>
                    <a:gd name="T38" fmla="*/ 0 w 88"/>
                    <a:gd name="T39" fmla="*/ 2 h 40"/>
                    <a:gd name="T40" fmla="*/ 0 w 88"/>
                    <a:gd name="T41" fmla="*/ 2 h 40"/>
                    <a:gd name="T42" fmla="*/ 0 w 88"/>
                    <a:gd name="T43" fmla="*/ 10 h 40"/>
                    <a:gd name="T44" fmla="*/ 0 w 88"/>
                    <a:gd name="T45" fmla="*/ 17 h 40"/>
                    <a:gd name="T46" fmla="*/ 0 w 88"/>
                    <a:gd name="T47" fmla="*/ 24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0 w 88"/>
                    <a:gd name="T53" fmla="*/ 31 h 40"/>
                    <a:gd name="T54" fmla="*/ 1 w 88"/>
                    <a:gd name="T55" fmla="*/ 34 h 40"/>
                    <a:gd name="T56" fmla="*/ 3 w 88"/>
                    <a:gd name="T57" fmla="*/ 35 h 40"/>
                    <a:gd name="T58" fmla="*/ 7 w 88"/>
                    <a:gd name="T59" fmla="*/ 36 h 40"/>
                    <a:gd name="T60" fmla="*/ 7 w 88"/>
                    <a:gd name="T61" fmla="*/ 36 h 40"/>
                    <a:gd name="T62" fmla="*/ 11 w 88"/>
                    <a:gd name="T63" fmla="*/ 36 h 40"/>
                    <a:gd name="T64" fmla="*/ 19 w 88"/>
                    <a:gd name="T65" fmla="*/ 37 h 40"/>
                    <a:gd name="T66" fmla="*/ 29 w 88"/>
                    <a:gd name="T67" fmla="*/ 38 h 40"/>
                    <a:gd name="T68" fmla="*/ 41 w 88"/>
                    <a:gd name="T69" fmla="*/ 38 h 40"/>
                    <a:gd name="T70" fmla="*/ 53 w 88"/>
                    <a:gd name="T71" fmla="*/ 40 h 40"/>
                    <a:gd name="T72" fmla="*/ 64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8 h 40"/>
                    <a:gd name="T78" fmla="*/ 80 w 88"/>
                    <a:gd name="T79" fmla="*/ 38 h 40"/>
                    <a:gd name="T80" fmla="*/ 83 w 88"/>
                    <a:gd name="T81" fmla="*/ 36 h 40"/>
                    <a:gd name="T82" fmla="*/ 85 w 88"/>
                    <a:gd name="T83" fmla="*/ 35 h 40"/>
                    <a:gd name="T84" fmla="*/ 87 w 88"/>
                    <a:gd name="T85" fmla="*/ 33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4 h 40"/>
                    <a:gd name="T92" fmla="*/ 88 w 88"/>
                    <a:gd name="T93" fmla="*/ 16 h 40"/>
                    <a:gd name="T94" fmla="*/ 87 w 88"/>
                    <a:gd name="T95" fmla="*/ 9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5" y="3"/>
                      </a:lnTo>
                      <a:lnTo>
                        <a:pt x="83" y="2"/>
                      </a:lnTo>
                      <a:lnTo>
                        <a:pt x="80" y="2"/>
                      </a:lnTo>
                      <a:lnTo>
                        <a:pt x="75" y="2"/>
                      </a:lnTo>
                      <a:lnTo>
                        <a:pt x="75" y="2"/>
                      </a:lnTo>
                      <a:lnTo>
                        <a:pt x="67" y="3"/>
                      </a:lnTo>
                      <a:lnTo>
                        <a:pt x="57" y="4"/>
                      </a:lnTo>
                      <a:lnTo>
                        <a:pt x="47" y="3"/>
                      </a:lnTo>
                      <a:lnTo>
                        <a:pt x="36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31"/>
                      </a:lnTo>
                      <a:lnTo>
                        <a:pt x="1" y="34"/>
                      </a:lnTo>
                      <a:lnTo>
                        <a:pt x="3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1" y="36"/>
                      </a:lnTo>
                      <a:lnTo>
                        <a:pt x="19" y="37"/>
                      </a:lnTo>
                      <a:lnTo>
                        <a:pt x="29" y="38"/>
                      </a:lnTo>
                      <a:lnTo>
                        <a:pt x="41" y="38"/>
                      </a:lnTo>
                      <a:lnTo>
                        <a:pt x="53" y="40"/>
                      </a:lnTo>
                      <a:lnTo>
                        <a:pt x="64" y="40"/>
                      </a:lnTo>
                      <a:lnTo>
                        <a:pt x="74" y="40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6"/>
                      </a:lnTo>
                      <a:lnTo>
                        <a:pt x="85" y="35"/>
                      </a:lnTo>
                      <a:lnTo>
                        <a:pt x="87" y="33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3" name="Freeform 622"/>
                <p:cNvSpPr>
                  <a:spLocks/>
                </p:cNvSpPr>
                <p:nvPr/>
              </p:nvSpPr>
              <p:spPr bwMode="auto">
                <a:xfrm>
                  <a:off x="4147" y="3215"/>
                  <a:ext cx="150" cy="64"/>
                </a:xfrm>
                <a:custGeom>
                  <a:avLst/>
                  <a:gdLst>
                    <a:gd name="T0" fmla="*/ 0 w 150"/>
                    <a:gd name="T1" fmla="*/ 0 h 64"/>
                    <a:gd name="T2" fmla="*/ 139 w 150"/>
                    <a:gd name="T3" fmla="*/ 0 h 64"/>
                    <a:gd name="T4" fmla="*/ 150 w 150"/>
                    <a:gd name="T5" fmla="*/ 64 h 64"/>
                    <a:gd name="T6" fmla="*/ 11 w 150"/>
                    <a:gd name="T7" fmla="*/ 64 h 64"/>
                    <a:gd name="T8" fmla="*/ 0 w 150"/>
                    <a:gd name="T9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0" h="64">
                      <a:moveTo>
                        <a:pt x="0" y="0"/>
                      </a:moveTo>
                      <a:lnTo>
                        <a:pt x="139" y="0"/>
                      </a:lnTo>
                      <a:lnTo>
                        <a:pt x="150" y="64"/>
                      </a:lnTo>
                      <a:lnTo>
                        <a:pt x="11" y="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4" name="Freeform 623"/>
                <p:cNvSpPr>
                  <a:spLocks/>
                </p:cNvSpPr>
                <p:nvPr/>
              </p:nvSpPr>
              <p:spPr bwMode="auto">
                <a:xfrm>
                  <a:off x="4310" y="3215"/>
                  <a:ext cx="131" cy="64"/>
                </a:xfrm>
                <a:custGeom>
                  <a:avLst/>
                  <a:gdLst>
                    <a:gd name="T0" fmla="*/ 0 w 131"/>
                    <a:gd name="T1" fmla="*/ 0 h 64"/>
                    <a:gd name="T2" fmla="*/ 120 w 131"/>
                    <a:gd name="T3" fmla="*/ 0 h 64"/>
                    <a:gd name="T4" fmla="*/ 131 w 131"/>
                    <a:gd name="T5" fmla="*/ 64 h 64"/>
                    <a:gd name="T6" fmla="*/ 8 w 131"/>
                    <a:gd name="T7" fmla="*/ 64 h 64"/>
                    <a:gd name="T8" fmla="*/ 0 w 131"/>
                    <a:gd name="T9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1" h="64">
                      <a:moveTo>
                        <a:pt x="0" y="0"/>
                      </a:moveTo>
                      <a:lnTo>
                        <a:pt x="120" y="0"/>
                      </a:lnTo>
                      <a:lnTo>
                        <a:pt x="131" y="64"/>
                      </a:lnTo>
                      <a:lnTo>
                        <a:pt x="8" y="6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5" name="Freeform 624"/>
                <p:cNvSpPr>
                  <a:spLocks/>
                </p:cNvSpPr>
                <p:nvPr/>
              </p:nvSpPr>
              <p:spPr bwMode="auto">
                <a:xfrm>
                  <a:off x="2521" y="3189"/>
                  <a:ext cx="497" cy="97"/>
                </a:xfrm>
                <a:custGeom>
                  <a:avLst/>
                  <a:gdLst>
                    <a:gd name="T0" fmla="*/ 29 w 497"/>
                    <a:gd name="T1" fmla="*/ 20 h 97"/>
                    <a:gd name="T2" fmla="*/ 36 w 497"/>
                    <a:gd name="T3" fmla="*/ 2 h 97"/>
                    <a:gd name="T4" fmla="*/ 44 w 497"/>
                    <a:gd name="T5" fmla="*/ 2 h 97"/>
                    <a:gd name="T6" fmla="*/ 61 w 497"/>
                    <a:gd name="T7" fmla="*/ 3 h 97"/>
                    <a:gd name="T8" fmla="*/ 92 w 497"/>
                    <a:gd name="T9" fmla="*/ 4 h 97"/>
                    <a:gd name="T10" fmla="*/ 114 w 497"/>
                    <a:gd name="T11" fmla="*/ 0 h 97"/>
                    <a:gd name="T12" fmla="*/ 121 w 497"/>
                    <a:gd name="T13" fmla="*/ 5 h 97"/>
                    <a:gd name="T14" fmla="*/ 127 w 497"/>
                    <a:gd name="T15" fmla="*/ 30 h 97"/>
                    <a:gd name="T16" fmla="*/ 136 w 497"/>
                    <a:gd name="T17" fmla="*/ 33 h 97"/>
                    <a:gd name="T18" fmla="*/ 143 w 497"/>
                    <a:gd name="T19" fmla="*/ 33 h 97"/>
                    <a:gd name="T20" fmla="*/ 149 w 497"/>
                    <a:gd name="T21" fmla="*/ 10 h 97"/>
                    <a:gd name="T22" fmla="*/ 155 w 497"/>
                    <a:gd name="T23" fmla="*/ 0 h 97"/>
                    <a:gd name="T24" fmla="*/ 163 w 497"/>
                    <a:gd name="T25" fmla="*/ 0 h 97"/>
                    <a:gd name="T26" fmla="*/ 188 w 497"/>
                    <a:gd name="T27" fmla="*/ 3 h 97"/>
                    <a:gd name="T28" fmla="*/ 218 w 497"/>
                    <a:gd name="T29" fmla="*/ 2 h 97"/>
                    <a:gd name="T30" fmla="*/ 235 w 497"/>
                    <a:gd name="T31" fmla="*/ 0 h 97"/>
                    <a:gd name="T32" fmla="*/ 238 w 497"/>
                    <a:gd name="T33" fmla="*/ 11 h 97"/>
                    <a:gd name="T34" fmla="*/ 244 w 497"/>
                    <a:gd name="T35" fmla="*/ 33 h 97"/>
                    <a:gd name="T36" fmla="*/ 256 w 497"/>
                    <a:gd name="T37" fmla="*/ 33 h 97"/>
                    <a:gd name="T38" fmla="*/ 261 w 497"/>
                    <a:gd name="T39" fmla="*/ 30 h 97"/>
                    <a:gd name="T40" fmla="*/ 268 w 497"/>
                    <a:gd name="T41" fmla="*/ 4 h 97"/>
                    <a:gd name="T42" fmla="*/ 274 w 497"/>
                    <a:gd name="T43" fmla="*/ 2 h 97"/>
                    <a:gd name="T44" fmla="*/ 285 w 497"/>
                    <a:gd name="T45" fmla="*/ 3 h 97"/>
                    <a:gd name="T46" fmla="*/ 315 w 497"/>
                    <a:gd name="T47" fmla="*/ 4 h 97"/>
                    <a:gd name="T48" fmla="*/ 343 w 497"/>
                    <a:gd name="T49" fmla="*/ 2 h 97"/>
                    <a:gd name="T50" fmla="*/ 352 w 497"/>
                    <a:gd name="T51" fmla="*/ 3 h 97"/>
                    <a:gd name="T52" fmla="*/ 357 w 497"/>
                    <a:gd name="T53" fmla="*/ 20 h 97"/>
                    <a:gd name="T54" fmla="*/ 365 w 497"/>
                    <a:gd name="T55" fmla="*/ 34 h 97"/>
                    <a:gd name="T56" fmla="*/ 375 w 497"/>
                    <a:gd name="T57" fmla="*/ 33 h 97"/>
                    <a:gd name="T58" fmla="*/ 379 w 497"/>
                    <a:gd name="T59" fmla="*/ 19 h 97"/>
                    <a:gd name="T60" fmla="*/ 386 w 497"/>
                    <a:gd name="T61" fmla="*/ 0 h 97"/>
                    <a:gd name="T62" fmla="*/ 393 w 497"/>
                    <a:gd name="T63" fmla="*/ 0 h 97"/>
                    <a:gd name="T64" fmla="*/ 411 w 497"/>
                    <a:gd name="T65" fmla="*/ 2 h 97"/>
                    <a:gd name="T66" fmla="*/ 442 w 497"/>
                    <a:gd name="T67" fmla="*/ 3 h 97"/>
                    <a:gd name="T68" fmla="*/ 464 w 497"/>
                    <a:gd name="T69" fmla="*/ 0 h 97"/>
                    <a:gd name="T70" fmla="*/ 471 w 497"/>
                    <a:gd name="T71" fmla="*/ 4 h 97"/>
                    <a:gd name="T72" fmla="*/ 477 w 497"/>
                    <a:gd name="T73" fmla="*/ 30 h 97"/>
                    <a:gd name="T74" fmla="*/ 490 w 497"/>
                    <a:gd name="T75" fmla="*/ 33 h 97"/>
                    <a:gd name="T76" fmla="*/ 494 w 497"/>
                    <a:gd name="T77" fmla="*/ 38 h 97"/>
                    <a:gd name="T78" fmla="*/ 496 w 497"/>
                    <a:gd name="T79" fmla="*/ 67 h 97"/>
                    <a:gd name="T80" fmla="*/ 497 w 497"/>
                    <a:gd name="T81" fmla="*/ 94 h 97"/>
                    <a:gd name="T82" fmla="*/ 490 w 497"/>
                    <a:gd name="T83" fmla="*/ 97 h 97"/>
                    <a:gd name="T84" fmla="*/ 443 w 497"/>
                    <a:gd name="T85" fmla="*/ 97 h 97"/>
                    <a:gd name="T86" fmla="*/ 336 w 497"/>
                    <a:gd name="T87" fmla="*/ 97 h 97"/>
                    <a:gd name="T88" fmla="*/ 207 w 497"/>
                    <a:gd name="T89" fmla="*/ 97 h 97"/>
                    <a:gd name="T90" fmla="*/ 90 w 497"/>
                    <a:gd name="T91" fmla="*/ 97 h 97"/>
                    <a:gd name="T92" fmla="*/ 22 w 497"/>
                    <a:gd name="T93" fmla="*/ 97 h 97"/>
                    <a:gd name="T94" fmla="*/ 12 w 497"/>
                    <a:gd name="T95" fmla="*/ 96 h 97"/>
                    <a:gd name="T96" fmla="*/ 2 w 497"/>
                    <a:gd name="T97" fmla="*/ 72 h 97"/>
                    <a:gd name="T98" fmla="*/ 9 w 497"/>
                    <a:gd name="T99" fmla="*/ 3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97" h="97">
                      <a:moveTo>
                        <a:pt x="26" y="34"/>
                      </a:moveTo>
                      <a:lnTo>
                        <a:pt x="27" y="30"/>
                      </a:lnTo>
                      <a:lnTo>
                        <a:pt x="29" y="20"/>
                      </a:lnTo>
                      <a:lnTo>
                        <a:pt x="32" y="10"/>
                      </a:lnTo>
                      <a:lnTo>
                        <a:pt x="34" y="4"/>
                      </a:lnTo>
                      <a:lnTo>
                        <a:pt x="36" y="2"/>
                      </a:lnTo>
                      <a:lnTo>
                        <a:pt x="39" y="0"/>
                      </a:lnTo>
                      <a:lnTo>
                        <a:pt x="41" y="2"/>
                      </a:lnTo>
                      <a:lnTo>
                        <a:pt x="44" y="2"/>
                      </a:lnTo>
                      <a:lnTo>
                        <a:pt x="47" y="2"/>
                      </a:lnTo>
                      <a:lnTo>
                        <a:pt x="53" y="3"/>
                      </a:lnTo>
                      <a:lnTo>
                        <a:pt x="61" y="3"/>
                      </a:lnTo>
                      <a:lnTo>
                        <a:pt x="71" y="3"/>
                      </a:lnTo>
                      <a:lnTo>
                        <a:pt x="81" y="4"/>
                      </a:lnTo>
                      <a:lnTo>
                        <a:pt x="92" y="4"/>
                      </a:lnTo>
                      <a:lnTo>
                        <a:pt x="101" y="3"/>
                      </a:lnTo>
                      <a:lnTo>
                        <a:pt x="109" y="2"/>
                      </a:lnTo>
                      <a:lnTo>
                        <a:pt x="114" y="0"/>
                      </a:lnTo>
                      <a:lnTo>
                        <a:pt x="117" y="2"/>
                      </a:lnTo>
                      <a:lnTo>
                        <a:pt x="120" y="3"/>
                      </a:lnTo>
                      <a:lnTo>
                        <a:pt x="121" y="5"/>
                      </a:lnTo>
                      <a:lnTo>
                        <a:pt x="122" y="11"/>
                      </a:lnTo>
                      <a:lnTo>
                        <a:pt x="125" y="20"/>
                      </a:lnTo>
                      <a:lnTo>
                        <a:pt x="127" y="30"/>
                      </a:lnTo>
                      <a:lnTo>
                        <a:pt x="128" y="33"/>
                      </a:lnTo>
                      <a:lnTo>
                        <a:pt x="132" y="33"/>
                      </a:lnTo>
                      <a:lnTo>
                        <a:pt x="136" y="33"/>
                      </a:lnTo>
                      <a:lnTo>
                        <a:pt x="140" y="33"/>
                      </a:lnTo>
                      <a:lnTo>
                        <a:pt x="142" y="33"/>
                      </a:lnTo>
                      <a:lnTo>
                        <a:pt x="143" y="33"/>
                      </a:lnTo>
                      <a:lnTo>
                        <a:pt x="144" y="29"/>
                      </a:lnTo>
                      <a:lnTo>
                        <a:pt x="147" y="19"/>
                      </a:lnTo>
                      <a:lnTo>
                        <a:pt x="149" y="10"/>
                      </a:lnTo>
                      <a:lnTo>
                        <a:pt x="152" y="3"/>
                      </a:lnTo>
                      <a:lnTo>
                        <a:pt x="154" y="0"/>
                      </a:lnTo>
                      <a:lnTo>
                        <a:pt x="155" y="0"/>
                      </a:lnTo>
                      <a:lnTo>
                        <a:pt x="157" y="0"/>
                      </a:lnTo>
                      <a:lnTo>
                        <a:pt x="160" y="0"/>
                      </a:lnTo>
                      <a:lnTo>
                        <a:pt x="163" y="0"/>
                      </a:lnTo>
                      <a:lnTo>
                        <a:pt x="169" y="2"/>
                      </a:lnTo>
                      <a:lnTo>
                        <a:pt x="177" y="2"/>
                      </a:lnTo>
                      <a:lnTo>
                        <a:pt x="188" y="3"/>
                      </a:lnTo>
                      <a:lnTo>
                        <a:pt x="199" y="3"/>
                      </a:lnTo>
                      <a:lnTo>
                        <a:pt x="209" y="3"/>
                      </a:lnTo>
                      <a:lnTo>
                        <a:pt x="218" y="2"/>
                      </a:lnTo>
                      <a:lnTo>
                        <a:pt x="227" y="0"/>
                      </a:lnTo>
                      <a:lnTo>
                        <a:pt x="231" y="0"/>
                      </a:lnTo>
                      <a:lnTo>
                        <a:pt x="235" y="0"/>
                      </a:lnTo>
                      <a:lnTo>
                        <a:pt x="236" y="2"/>
                      </a:lnTo>
                      <a:lnTo>
                        <a:pt x="237" y="4"/>
                      </a:lnTo>
                      <a:lnTo>
                        <a:pt x="238" y="11"/>
                      </a:lnTo>
                      <a:lnTo>
                        <a:pt x="241" y="20"/>
                      </a:lnTo>
                      <a:lnTo>
                        <a:pt x="243" y="30"/>
                      </a:lnTo>
                      <a:lnTo>
                        <a:pt x="244" y="33"/>
                      </a:lnTo>
                      <a:lnTo>
                        <a:pt x="249" y="33"/>
                      </a:lnTo>
                      <a:lnTo>
                        <a:pt x="254" y="33"/>
                      </a:lnTo>
                      <a:lnTo>
                        <a:pt x="256" y="33"/>
                      </a:lnTo>
                      <a:lnTo>
                        <a:pt x="258" y="34"/>
                      </a:lnTo>
                      <a:lnTo>
                        <a:pt x="260" y="34"/>
                      </a:lnTo>
                      <a:lnTo>
                        <a:pt x="261" y="30"/>
                      </a:lnTo>
                      <a:lnTo>
                        <a:pt x="263" y="20"/>
                      </a:lnTo>
                      <a:lnTo>
                        <a:pt x="265" y="10"/>
                      </a:lnTo>
                      <a:lnTo>
                        <a:pt x="268" y="4"/>
                      </a:lnTo>
                      <a:lnTo>
                        <a:pt x="270" y="2"/>
                      </a:lnTo>
                      <a:lnTo>
                        <a:pt x="272" y="0"/>
                      </a:lnTo>
                      <a:lnTo>
                        <a:pt x="274" y="2"/>
                      </a:lnTo>
                      <a:lnTo>
                        <a:pt x="276" y="2"/>
                      </a:lnTo>
                      <a:lnTo>
                        <a:pt x="280" y="2"/>
                      </a:lnTo>
                      <a:lnTo>
                        <a:pt x="285" y="3"/>
                      </a:lnTo>
                      <a:lnTo>
                        <a:pt x="294" y="3"/>
                      </a:lnTo>
                      <a:lnTo>
                        <a:pt x="304" y="3"/>
                      </a:lnTo>
                      <a:lnTo>
                        <a:pt x="315" y="4"/>
                      </a:lnTo>
                      <a:lnTo>
                        <a:pt x="325" y="4"/>
                      </a:lnTo>
                      <a:lnTo>
                        <a:pt x="335" y="3"/>
                      </a:lnTo>
                      <a:lnTo>
                        <a:pt x="343" y="2"/>
                      </a:lnTo>
                      <a:lnTo>
                        <a:pt x="348" y="0"/>
                      </a:lnTo>
                      <a:lnTo>
                        <a:pt x="351" y="0"/>
                      </a:lnTo>
                      <a:lnTo>
                        <a:pt x="352" y="3"/>
                      </a:lnTo>
                      <a:lnTo>
                        <a:pt x="353" y="5"/>
                      </a:lnTo>
                      <a:lnTo>
                        <a:pt x="355" y="11"/>
                      </a:lnTo>
                      <a:lnTo>
                        <a:pt x="357" y="20"/>
                      </a:lnTo>
                      <a:lnTo>
                        <a:pt x="359" y="29"/>
                      </a:lnTo>
                      <a:lnTo>
                        <a:pt x="361" y="32"/>
                      </a:lnTo>
                      <a:lnTo>
                        <a:pt x="365" y="34"/>
                      </a:lnTo>
                      <a:lnTo>
                        <a:pt x="370" y="34"/>
                      </a:lnTo>
                      <a:lnTo>
                        <a:pt x="373" y="33"/>
                      </a:lnTo>
                      <a:lnTo>
                        <a:pt x="375" y="33"/>
                      </a:lnTo>
                      <a:lnTo>
                        <a:pt x="376" y="33"/>
                      </a:lnTo>
                      <a:lnTo>
                        <a:pt x="377" y="29"/>
                      </a:lnTo>
                      <a:lnTo>
                        <a:pt x="379" y="19"/>
                      </a:lnTo>
                      <a:lnTo>
                        <a:pt x="382" y="10"/>
                      </a:lnTo>
                      <a:lnTo>
                        <a:pt x="384" y="3"/>
                      </a:lnTo>
                      <a:lnTo>
                        <a:pt x="386" y="0"/>
                      </a:lnTo>
                      <a:lnTo>
                        <a:pt x="389" y="0"/>
                      </a:lnTo>
                      <a:lnTo>
                        <a:pt x="391" y="0"/>
                      </a:lnTo>
                      <a:lnTo>
                        <a:pt x="393" y="0"/>
                      </a:lnTo>
                      <a:lnTo>
                        <a:pt x="397" y="0"/>
                      </a:lnTo>
                      <a:lnTo>
                        <a:pt x="403" y="2"/>
                      </a:lnTo>
                      <a:lnTo>
                        <a:pt x="411" y="2"/>
                      </a:lnTo>
                      <a:lnTo>
                        <a:pt x="420" y="3"/>
                      </a:lnTo>
                      <a:lnTo>
                        <a:pt x="431" y="3"/>
                      </a:lnTo>
                      <a:lnTo>
                        <a:pt x="442" y="3"/>
                      </a:lnTo>
                      <a:lnTo>
                        <a:pt x="451" y="2"/>
                      </a:lnTo>
                      <a:lnTo>
                        <a:pt x="459" y="0"/>
                      </a:lnTo>
                      <a:lnTo>
                        <a:pt x="464" y="0"/>
                      </a:lnTo>
                      <a:lnTo>
                        <a:pt x="467" y="0"/>
                      </a:lnTo>
                      <a:lnTo>
                        <a:pt x="470" y="2"/>
                      </a:lnTo>
                      <a:lnTo>
                        <a:pt x="471" y="4"/>
                      </a:lnTo>
                      <a:lnTo>
                        <a:pt x="472" y="11"/>
                      </a:lnTo>
                      <a:lnTo>
                        <a:pt x="474" y="20"/>
                      </a:lnTo>
                      <a:lnTo>
                        <a:pt x="477" y="30"/>
                      </a:lnTo>
                      <a:lnTo>
                        <a:pt x="478" y="33"/>
                      </a:lnTo>
                      <a:lnTo>
                        <a:pt x="484" y="33"/>
                      </a:lnTo>
                      <a:lnTo>
                        <a:pt x="490" y="33"/>
                      </a:lnTo>
                      <a:lnTo>
                        <a:pt x="492" y="34"/>
                      </a:lnTo>
                      <a:lnTo>
                        <a:pt x="493" y="36"/>
                      </a:lnTo>
                      <a:lnTo>
                        <a:pt x="494" y="38"/>
                      </a:lnTo>
                      <a:lnTo>
                        <a:pt x="494" y="41"/>
                      </a:lnTo>
                      <a:lnTo>
                        <a:pt x="496" y="51"/>
                      </a:lnTo>
                      <a:lnTo>
                        <a:pt x="496" y="67"/>
                      </a:lnTo>
                      <a:lnTo>
                        <a:pt x="497" y="84"/>
                      </a:lnTo>
                      <a:lnTo>
                        <a:pt x="497" y="92"/>
                      </a:lnTo>
                      <a:lnTo>
                        <a:pt x="497" y="94"/>
                      </a:lnTo>
                      <a:lnTo>
                        <a:pt x="496" y="96"/>
                      </a:lnTo>
                      <a:lnTo>
                        <a:pt x="493" y="97"/>
                      </a:lnTo>
                      <a:lnTo>
                        <a:pt x="490" y="97"/>
                      </a:lnTo>
                      <a:lnTo>
                        <a:pt x="483" y="97"/>
                      </a:lnTo>
                      <a:lnTo>
                        <a:pt x="466" y="97"/>
                      </a:lnTo>
                      <a:lnTo>
                        <a:pt x="443" y="97"/>
                      </a:lnTo>
                      <a:lnTo>
                        <a:pt x="412" y="97"/>
                      </a:lnTo>
                      <a:lnTo>
                        <a:pt x="376" y="97"/>
                      </a:lnTo>
                      <a:lnTo>
                        <a:pt x="336" y="97"/>
                      </a:lnTo>
                      <a:lnTo>
                        <a:pt x="294" y="97"/>
                      </a:lnTo>
                      <a:lnTo>
                        <a:pt x="250" y="97"/>
                      </a:lnTo>
                      <a:lnTo>
                        <a:pt x="207" y="97"/>
                      </a:lnTo>
                      <a:lnTo>
                        <a:pt x="164" y="97"/>
                      </a:lnTo>
                      <a:lnTo>
                        <a:pt x="126" y="97"/>
                      </a:lnTo>
                      <a:lnTo>
                        <a:pt x="90" y="97"/>
                      </a:lnTo>
                      <a:lnTo>
                        <a:pt x="60" y="97"/>
                      </a:lnTo>
                      <a:lnTo>
                        <a:pt x="38" y="97"/>
                      </a:lnTo>
                      <a:lnTo>
                        <a:pt x="22" y="97"/>
                      </a:lnTo>
                      <a:lnTo>
                        <a:pt x="18" y="97"/>
                      </a:lnTo>
                      <a:lnTo>
                        <a:pt x="15" y="97"/>
                      </a:lnTo>
                      <a:lnTo>
                        <a:pt x="12" y="96"/>
                      </a:lnTo>
                      <a:lnTo>
                        <a:pt x="7" y="93"/>
                      </a:lnTo>
                      <a:lnTo>
                        <a:pt x="5" y="85"/>
                      </a:lnTo>
                      <a:lnTo>
                        <a:pt x="2" y="72"/>
                      </a:lnTo>
                      <a:lnTo>
                        <a:pt x="0" y="56"/>
                      </a:lnTo>
                      <a:lnTo>
                        <a:pt x="1" y="40"/>
                      </a:lnTo>
                      <a:lnTo>
                        <a:pt x="9" y="34"/>
                      </a:lnTo>
                      <a:lnTo>
                        <a:pt x="26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6" name="Freeform 625"/>
                <p:cNvSpPr>
                  <a:spLocks/>
                </p:cNvSpPr>
                <p:nvPr/>
              </p:nvSpPr>
              <p:spPr bwMode="auto">
                <a:xfrm>
                  <a:off x="2905" y="3189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6 w 88"/>
                    <a:gd name="T3" fmla="*/ 3 h 39"/>
                    <a:gd name="T4" fmla="*/ 83 w 88"/>
                    <a:gd name="T5" fmla="*/ 0 h 39"/>
                    <a:gd name="T6" fmla="*/ 80 w 88"/>
                    <a:gd name="T7" fmla="*/ 0 h 39"/>
                    <a:gd name="T8" fmla="*/ 75 w 88"/>
                    <a:gd name="T9" fmla="*/ 2 h 39"/>
                    <a:gd name="T10" fmla="*/ 67 w 88"/>
                    <a:gd name="T11" fmla="*/ 3 h 39"/>
                    <a:gd name="T12" fmla="*/ 58 w 88"/>
                    <a:gd name="T13" fmla="*/ 4 h 39"/>
                    <a:gd name="T14" fmla="*/ 47 w 88"/>
                    <a:gd name="T15" fmla="*/ 4 h 39"/>
                    <a:gd name="T16" fmla="*/ 36 w 88"/>
                    <a:gd name="T17" fmla="*/ 3 h 39"/>
                    <a:gd name="T18" fmla="*/ 27 w 88"/>
                    <a:gd name="T19" fmla="*/ 3 h 39"/>
                    <a:gd name="T20" fmla="*/ 19 w 88"/>
                    <a:gd name="T21" fmla="*/ 3 h 39"/>
                    <a:gd name="T22" fmla="*/ 13 w 88"/>
                    <a:gd name="T23" fmla="*/ 2 h 39"/>
                    <a:gd name="T24" fmla="*/ 9 w 88"/>
                    <a:gd name="T25" fmla="*/ 2 h 39"/>
                    <a:gd name="T26" fmla="*/ 6 w 88"/>
                    <a:gd name="T27" fmla="*/ 2 h 39"/>
                    <a:gd name="T28" fmla="*/ 4 w 88"/>
                    <a:gd name="T29" fmla="*/ 0 h 39"/>
                    <a:gd name="T30" fmla="*/ 1 w 88"/>
                    <a:gd name="T31" fmla="*/ 2 h 39"/>
                    <a:gd name="T32" fmla="*/ 0 w 88"/>
                    <a:gd name="T33" fmla="*/ 4 h 39"/>
                    <a:gd name="T34" fmla="*/ 0 w 88"/>
                    <a:gd name="T35" fmla="*/ 11 h 39"/>
                    <a:gd name="T36" fmla="*/ 0 w 88"/>
                    <a:gd name="T37" fmla="*/ 18 h 39"/>
                    <a:gd name="T38" fmla="*/ 0 w 88"/>
                    <a:gd name="T39" fmla="*/ 25 h 39"/>
                    <a:gd name="T40" fmla="*/ 0 w 88"/>
                    <a:gd name="T41" fmla="*/ 30 h 39"/>
                    <a:gd name="T42" fmla="*/ 1 w 88"/>
                    <a:gd name="T43" fmla="*/ 32 h 39"/>
                    <a:gd name="T44" fmla="*/ 2 w 88"/>
                    <a:gd name="T45" fmla="*/ 34 h 39"/>
                    <a:gd name="T46" fmla="*/ 4 w 88"/>
                    <a:gd name="T47" fmla="*/ 36 h 39"/>
                    <a:gd name="T48" fmla="*/ 7 w 88"/>
                    <a:gd name="T49" fmla="*/ 37 h 39"/>
                    <a:gd name="T50" fmla="*/ 12 w 88"/>
                    <a:gd name="T51" fmla="*/ 37 h 39"/>
                    <a:gd name="T52" fmla="*/ 20 w 88"/>
                    <a:gd name="T53" fmla="*/ 38 h 39"/>
                    <a:gd name="T54" fmla="*/ 31 w 88"/>
                    <a:gd name="T55" fmla="*/ 38 h 39"/>
                    <a:gd name="T56" fmla="*/ 42 w 88"/>
                    <a:gd name="T57" fmla="*/ 39 h 39"/>
                    <a:gd name="T58" fmla="*/ 54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8 h 39"/>
                    <a:gd name="T64" fmla="*/ 80 w 88"/>
                    <a:gd name="T65" fmla="*/ 37 h 39"/>
                    <a:gd name="T66" fmla="*/ 83 w 88"/>
                    <a:gd name="T67" fmla="*/ 36 h 39"/>
                    <a:gd name="T68" fmla="*/ 86 w 88"/>
                    <a:gd name="T69" fmla="*/ 34 h 39"/>
                    <a:gd name="T70" fmla="*/ 88 w 88"/>
                    <a:gd name="T71" fmla="*/ 32 h 39"/>
                    <a:gd name="T72" fmla="*/ 88 w 88"/>
                    <a:gd name="T73" fmla="*/ 29 h 39"/>
                    <a:gd name="T74" fmla="*/ 88 w 88"/>
                    <a:gd name="T75" fmla="*/ 24 h 39"/>
                    <a:gd name="T76" fmla="*/ 88 w 88"/>
                    <a:gd name="T77" fmla="*/ 16 h 39"/>
                    <a:gd name="T78" fmla="*/ 87 w 88"/>
                    <a:gd name="T79" fmla="*/ 9 h 39"/>
                    <a:gd name="T80" fmla="*/ 87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3" y="0"/>
                      </a:lnTo>
                      <a:lnTo>
                        <a:pt x="80" y="0"/>
                      </a:lnTo>
                      <a:lnTo>
                        <a:pt x="75" y="2"/>
                      </a:lnTo>
                      <a:lnTo>
                        <a:pt x="67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3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7" name="Freeform 626"/>
                <p:cNvSpPr>
                  <a:spLocks/>
                </p:cNvSpPr>
                <p:nvPr/>
              </p:nvSpPr>
              <p:spPr bwMode="auto">
                <a:xfrm>
                  <a:off x="2905" y="3189"/>
                  <a:ext cx="88" cy="39"/>
                </a:xfrm>
                <a:custGeom>
                  <a:avLst/>
                  <a:gdLst>
                    <a:gd name="T0" fmla="*/ 87 w 88"/>
                    <a:gd name="T1" fmla="*/ 5 h 39"/>
                    <a:gd name="T2" fmla="*/ 87 w 88"/>
                    <a:gd name="T3" fmla="*/ 5 h 39"/>
                    <a:gd name="T4" fmla="*/ 86 w 88"/>
                    <a:gd name="T5" fmla="*/ 3 h 39"/>
                    <a:gd name="T6" fmla="*/ 83 w 88"/>
                    <a:gd name="T7" fmla="*/ 0 h 39"/>
                    <a:gd name="T8" fmla="*/ 80 w 88"/>
                    <a:gd name="T9" fmla="*/ 0 h 39"/>
                    <a:gd name="T10" fmla="*/ 75 w 88"/>
                    <a:gd name="T11" fmla="*/ 2 h 39"/>
                    <a:gd name="T12" fmla="*/ 75 w 88"/>
                    <a:gd name="T13" fmla="*/ 2 h 39"/>
                    <a:gd name="T14" fmla="*/ 67 w 88"/>
                    <a:gd name="T15" fmla="*/ 3 h 39"/>
                    <a:gd name="T16" fmla="*/ 58 w 88"/>
                    <a:gd name="T17" fmla="*/ 4 h 39"/>
                    <a:gd name="T18" fmla="*/ 47 w 88"/>
                    <a:gd name="T19" fmla="*/ 4 h 39"/>
                    <a:gd name="T20" fmla="*/ 36 w 88"/>
                    <a:gd name="T21" fmla="*/ 3 h 39"/>
                    <a:gd name="T22" fmla="*/ 27 w 88"/>
                    <a:gd name="T23" fmla="*/ 3 h 39"/>
                    <a:gd name="T24" fmla="*/ 19 w 88"/>
                    <a:gd name="T25" fmla="*/ 3 h 39"/>
                    <a:gd name="T26" fmla="*/ 13 w 88"/>
                    <a:gd name="T27" fmla="*/ 2 h 39"/>
                    <a:gd name="T28" fmla="*/ 9 w 88"/>
                    <a:gd name="T29" fmla="*/ 2 h 39"/>
                    <a:gd name="T30" fmla="*/ 9 w 88"/>
                    <a:gd name="T31" fmla="*/ 2 h 39"/>
                    <a:gd name="T32" fmla="*/ 6 w 88"/>
                    <a:gd name="T33" fmla="*/ 2 h 39"/>
                    <a:gd name="T34" fmla="*/ 4 w 88"/>
                    <a:gd name="T35" fmla="*/ 0 h 39"/>
                    <a:gd name="T36" fmla="*/ 1 w 88"/>
                    <a:gd name="T37" fmla="*/ 2 h 39"/>
                    <a:gd name="T38" fmla="*/ 0 w 88"/>
                    <a:gd name="T39" fmla="*/ 4 h 39"/>
                    <a:gd name="T40" fmla="*/ 0 w 88"/>
                    <a:gd name="T41" fmla="*/ 4 h 39"/>
                    <a:gd name="T42" fmla="*/ 0 w 88"/>
                    <a:gd name="T43" fmla="*/ 11 h 39"/>
                    <a:gd name="T44" fmla="*/ 0 w 88"/>
                    <a:gd name="T45" fmla="*/ 18 h 39"/>
                    <a:gd name="T46" fmla="*/ 0 w 88"/>
                    <a:gd name="T47" fmla="*/ 25 h 39"/>
                    <a:gd name="T48" fmla="*/ 0 w 88"/>
                    <a:gd name="T49" fmla="*/ 30 h 39"/>
                    <a:gd name="T50" fmla="*/ 0 w 88"/>
                    <a:gd name="T51" fmla="*/ 30 h 39"/>
                    <a:gd name="T52" fmla="*/ 1 w 88"/>
                    <a:gd name="T53" fmla="*/ 32 h 39"/>
                    <a:gd name="T54" fmla="*/ 2 w 88"/>
                    <a:gd name="T55" fmla="*/ 34 h 39"/>
                    <a:gd name="T56" fmla="*/ 4 w 88"/>
                    <a:gd name="T57" fmla="*/ 36 h 39"/>
                    <a:gd name="T58" fmla="*/ 7 w 88"/>
                    <a:gd name="T59" fmla="*/ 37 h 39"/>
                    <a:gd name="T60" fmla="*/ 7 w 88"/>
                    <a:gd name="T61" fmla="*/ 37 h 39"/>
                    <a:gd name="T62" fmla="*/ 12 w 88"/>
                    <a:gd name="T63" fmla="*/ 37 h 39"/>
                    <a:gd name="T64" fmla="*/ 20 w 88"/>
                    <a:gd name="T65" fmla="*/ 38 h 39"/>
                    <a:gd name="T66" fmla="*/ 31 w 88"/>
                    <a:gd name="T67" fmla="*/ 38 h 39"/>
                    <a:gd name="T68" fmla="*/ 42 w 88"/>
                    <a:gd name="T69" fmla="*/ 39 h 39"/>
                    <a:gd name="T70" fmla="*/ 54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8 h 39"/>
                    <a:gd name="T76" fmla="*/ 80 w 88"/>
                    <a:gd name="T77" fmla="*/ 37 h 39"/>
                    <a:gd name="T78" fmla="*/ 80 w 88"/>
                    <a:gd name="T79" fmla="*/ 37 h 39"/>
                    <a:gd name="T80" fmla="*/ 83 w 88"/>
                    <a:gd name="T81" fmla="*/ 36 h 39"/>
                    <a:gd name="T82" fmla="*/ 86 w 88"/>
                    <a:gd name="T83" fmla="*/ 34 h 39"/>
                    <a:gd name="T84" fmla="*/ 88 w 88"/>
                    <a:gd name="T85" fmla="*/ 32 h 39"/>
                    <a:gd name="T86" fmla="*/ 88 w 88"/>
                    <a:gd name="T87" fmla="*/ 29 h 39"/>
                    <a:gd name="T88" fmla="*/ 88 w 88"/>
                    <a:gd name="T89" fmla="*/ 29 h 39"/>
                    <a:gd name="T90" fmla="*/ 88 w 88"/>
                    <a:gd name="T91" fmla="*/ 24 h 39"/>
                    <a:gd name="T92" fmla="*/ 88 w 88"/>
                    <a:gd name="T93" fmla="*/ 16 h 39"/>
                    <a:gd name="T94" fmla="*/ 87 w 88"/>
                    <a:gd name="T95" fmla="*/ 9 h 39"/>
                    <a:gd name="T96" fmla="*/ 87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3" y="0"/>
                      </a:lnTo>
                      <a:lnTo>
                        <a:pt x="80" y="0"/>
                      </a:lnTo>
                      <a:lnTo>
                        <a:pt x="75" y="2"/>
                      </a:lnTo>
                      <a:lnTo>
                        <a:pt x="75" y="2"/>
                      </a:lnTo>
                      <a:lnTo>
                        <a:pt x="67" y="3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6" y="2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6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4" y="38"/>
                      </a:lnTo>
                      <a:lnTo>
                        <a:pt x="80" y="37"/>
                      </a:lnTo>
                      <a:lnTo>
                        <a:pt x="80" y="37"/>
                      </a:lnTo>
                      <a:lnTo>
                        <a:pt x="83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8" name="Freeform 627"/>
                <p:cNvSpPr>
                  <a:spLocks/>
                </p:cNvSpPr>
                <p:nvPr/>
              </p:nvSpPr>
              <p:spPr bwMode="auto">
                <a:xfrm>
                  <a:off x="2788" y="3189"/>
                  <a:ext cx="88" cy="39"/>
                </a:xfrm>
                <a:custGeom>
                  <a:avLst/>
                  <a:gdLst>
                    <a:gd name="T0" fmla="*/ 86 w 88"/>
                    <a:gd name="T1" fmla="*/ 5 h 39"/>
                    <a:gd name="T2" fmla="*/ 85 w 88"/>
                    <a:gd name="T3" fmla="*/ 3 h 39"/>
                    <a:gd name="T4" fmla="*/ 83 w 88"/>
                    <a:gd name="T5" fmla="*/ 0 h 39"/>
                    <a:gd name="T6" fmla="*/ 81 w 88"/>
                    <a:gd name="T7" fmla="*/ 0 h 39"/>
                    <a:gd name="T8" fmla="*/ 76 w 88"/>
                    <a:gd name="T9" fmla="*/ 2 h 39"/>
                    <a:gd name="T10" fmla="*/ 68 w 88"/>
                    <a:gd name="T11" fmla="*/ 3 h 39"/>
                    <a:gd name="T12" fmla="*/ 57 w 88"/>
                    <a:gd name="T13" fmla="*/ 4 h 39"/>
                    <a:gd name="T14" fmla="*/ 47 w 88"/>
                    <a:gd name="T15" fmla="*/ 4 h 39"/>
                    <a:gd name="T16" fmla="*/ 36 w 88"/>
                    <a:gd name="T17" fmla="*/ 3 h 39"/>
                    <a:gd name="T18" fmla="*/ 27 w 88"/>
                    <a:gd name="T19" fmla="*/ 3 h 39"/>
                    <a:gd name="T20" fmla="*/ 18 w 88"/>
                    <a:gd name="T21" fmla="*/ 3 h 39"/>
                    <a:gd name="T22" fmla="*/ 13 w 88"/>
                    <a:gd name="T23" fmla="*/ 2 h 39"/>
                    <a:gd name="T24" fmla="*/ 9 w 88"/>
                    <a:gd name="T25" fmla="*/ 2 h 39"/>
                    <a:gd name="T26" fmla="*/ 7 w 88"/>
                    <a:gd name="T27" fmla="*/ 2 h 39"/>
                    <a:gd name="T28" fmla="*/ 3 w 88"/>
                    <a:gd name="T29" fmla="*/ 0 h 39"/>
                    <a:gd name="T30" fmla="*/ 1 w 88"/>
                    <a:gd name="T31" fmla="*/ 2 h 39"/>
                    <a:gd name="T32" fmla="*/ 0 w 88"/>
                    <a:gd name="T33" fmla="*/ 4 h 39"/>
                    <a:gd name="T34" fmla="*/ 0 w 88"/>
                    <a:gd name="T35" fmla="*/ 11 h 39"/>
                    <a:gd name="T36" fmla="*/ 0 w 88"/>
                    <a:gd name="T37" fmla="*/ 18 h 39"/>
                    <a:gd name="T38" fmla="*/ 0 w 88"/>
                    <a:gd name="T39" fmla="*/ 25 h 39"/>
                    <a:gd name="T40" fmla="*/ 0 w 88"/>
                    <a:gd name="T41" fmla="*/ 30 h 39"/>
                    <a:gd name="T42" fmla="*/ 1 w 88"/>
                    <a:gd name="T43" fmla="*/ 32 h 39"/>
                    <a:gd name="T44" fmla="*/ 2 w 88"/>
                    <a:gd name="T45" fmla="*/ 34 h 39"/>
                    <a:gd name="T46" fmla="*/ 3 w 88"/>
                    <a:gd name="T47" fmla="*/ 36 h 39"/>
                    <a:gd name="T48" fmla="*/ 7 w 88"/>
                    <a:gd name="T49" fmla="*/ 37 h 39"/>
                    <a:gd name="T50" fmla="*/ 11 w 88"/>
                    <a:gd name="T51" fmla="*/ 37 h 39"/>
                    <a:gd name="T52" fmla="*/ 20 w 88"/>
                    <a:gd name="T53" fmla="*/ 38 h 39"/>
                    <a:gd name="T54" fmla="*/ 30 w 88"/>
                    <a:gd name="T55" fmla="*/ 38 h 39"/>
                    <a:gd name="T56" fmla="*/ 42 w 88"/>
                    <a:gd name="T57" fmla="*/ 39 h 39"/>
                    <a:gd name="T58" fmla="*/ 54 w 88"/>
                    <a:gd name="T59" fmla="*/ 39 h 39"/>
                    <a:gd name="T60" fmla="*/ 64 w 88"/>
                    <a:gd name="T61" fmla="*/ 39 h 39"/>
                    <a:gd name="T62" fmla="*/ 74 w 88"/>
                    <a:gd name="T63" fmla="*/ 38 h 39"/>
                    <a:gd name="T64" fmla="*/ 79 w 88"/>
                    <a:gd name="T65" fmla="*/ 37 h 39"/>
                    <a:gd name="T66" fmla="*/ 83 w 88"/>
                    <a:gd name="T67" fmla="*/ 36 h 39"/>
                    <a:gd name="T68" fmla="*/ 85 w 88"/>
                    <a:gd name="T69" fmla="*/ 34 h 39"/>
                    <a:gd name="T70" fmla="*/ 88 w 88"/>
                    <a:gd name="T71" fmla="*/ 32 h 39"/>
                    <a:gd name="T72" fmla="*/ 88 w 88"/>
                    <a:gd name="T73" fmla="*/ 29 h 39"/>
                    <a:gd name="T74" fmla="*/ 88 w 88"/>
                    <a:gd name="T75" fmla="*/ 24 h 39"/>
                    <a:gd name="T76" fmla="*/ 88 w 88"/>
                    <a:gd name="T77" fmla="*/ 16 h 39"/>
                    <a:gd name="T78" fmla="*/ 86 w 88"/>
                    <a:gd name="T79" fmla="*/ 9 h 39"/>
                    <a:gd name="T80" fmla="*/ 86 w 88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6" y="5"/>
                      </a:moveTo>
                      <a:lnTo>
                        <a:pt x="85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4" y="39"/>
                      </a:lnTo>
                      <a:lnTo>
                        <a:pt x="74" y="38"/>
                      </a:lnTo>
                      <a:lnTo>
                        <a:pt x="79" y="37"/>
                      </a:lnTo>
                      <a:lnTo>
                        <a:pt x="83" y="36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9" name="Freeform 628"/>
                <p:cNvSpPr>
                  <a:spLocks/>
                </p:cNvSpPr>
                <p:nvPr/>
              </p:nvSpPr>
              <p:spPr bwMode="auto">
                <a:xfrm>
                  <a:off x="2788" y="3189"/>
                  <a:ext cx="88" cy="39"/>
                </a:xfrm>
                <a:custGeom>
                  <a:avLst/>
                  <a:gdLst>
                    <a:gd name="T0" fmla="*/ 86 w 88"/>
                    <a:gd name="T1" fmla="*/ 5 h 39"/>
                    <a:gd name="T2" fmla="*/ 86 w 88"/>
                    <a:gd name="T3" fmla="*/ 5 h 39"/>
                    <a:gd name="T4" fmla="*/ 85 w 88"/>
                    <a:gd name="T5" fmla="*/ 3 h 39"/>
                    <a:gd name="T6" fmla="*/ 83 w 88"/>
                    <a:gd name="T7" fmla="*/ 0 h 39"/>
                    <a:gd name="T8" fmla="*/ 81 w 88"/>
                    <a:gd name="T9" fmla="*/ 0 h 39"/>
                    <a:gd name="T10" fmla="*/ 76 w 88"/>
                    <a:gd name="T11" fmla="*/ 2 h 39"/>
                    <a:gd name="T12" fmla="*/ 76 w 88"/>
                    <a:gd name="T13" fmla="*/ 2 h 39"/>
                    <a:gd name="T14" fmla="*/ 68 w 88"/>
                    <a:gd name="T15" fmla="*/ 3 h 39"/>
                    <a:gd name="T16" fmla="*/ 57 w 88"/>
                    <a:gd name="T17" fmla="*/ 4 h 39"/>
                    <a:gd name="T18" fmla="*/ 47 w 88"/>
                    <a:gd name="T19" fmla="*/ 4 h 39"/>
                    <a:gd name="T20" fmla="*/ 36 w 88"/>
                    <a:gd name="T21" fmla="*/ 3 h 39"/>
                    <a:gd name="T22" fmla="*/ 27 w 88"/>
                    <a:gd name="T23" fmla="*/ 3 h 39"/>
                    <a:gd name="T24" fmla="*/ 18 w 88"/>
                    <a:gd name="T25" fmla="*/ 3 h 39"/>
                    <a:gd name="T26" fmla="*/ 13 w 88"/>
                    <a:gd name="T27" fmla="*/ 2 h 39"/>
                    <a:gd name="T28" fmla="*/ 9 w 88"/>
                    <a:gd name="T29" fmla="*/ 2 h 39"/>
                    <a:gd name="T30" fmla="*/ 9 w 88"/>
                    <a:gd name="T31" fmla="*/ 2 h 39"/>
                    <a:gd name="T32" fmla="*/ 7 w 88"/>
                    <a:gd name="T33" fmla="*/ 2 h 39"/>
                    <a:gd name="T34" fmla="*/ 3 w 88"/>
                    <a:gd name="T35" fmla="*/ 0 h 39"/>
                    <a:gd name="T36" fmla="*/ 1 w 88"/>
                    <a:gd name="T37" fmla="*/ 2 h 39"/>
                    <a:gd name="T38" fmla="*/ 0 w 88"/>
                    <a:gd name="T39" fmla="*/ 4 h 39"/>
                    <a:gd name="T40" fmla="*/ 0 w 88"/>
                    <a:gd name="T41" fmla="*/ 4 h 39"/>
                    <a:gd name="T42" fmla="*/ 0 w 88"/>
                    <a:gd name="T43" fmla="*/ 11 h 39"/>
                    <a:gd name="T44" fmla="*/ 0 w 88"/>
                    <a:gd name="T45" fmla="*/ 18 h 39"/>
                    <a:gd name="T46" fmla="*/ 0 w 88"/>
                    <a:gd name="T47" fmla="*/ 25 h 39"/>
                    <a:gd name="T48" fmla="*/ 0 w 88"/>
                    <a:gd name="T49" fmla="*/ 30 h 39"/>
                    <a:gd name="T50" fmla="*/ 0 w 88"/>
                    <a:gd name="T51" fmla="*/ 30 h 39"/>
                    <a:gd name="T52" fmla="*/ 1 w 88"/>
                    <a:gd name="T53" fmla="*/ 32 h 39"/>
                    <a:gd name="T54" fmla="*/ 2 w 88"/>
                    <a:gd name="T55" fmla="*/ 34 h 39"/>
                    <a:gd name="T56" fmla="*/ 3 w 88"/>
                    <a:gd name="T57" fmla="*/ 36 h 39"/>
                    <a:gd name="T58" fmla="*/ 7 w 88"/>
                    <a:gd name="T59" fmla="*/ 37 h 39"/>
                    <a:gd name="T60" fmla="*/ 7 w 88"/>
                    <a:gd name="T61" fmla="*/ 37 h 39"/>
                    <a:gd name="T62" fmla="*/ 11 w 88"/>
                    <a:gd name="T63" fmla="*/ 37 h 39"/>
                    <a:gd name="T64" fmla="*/ 20 w 88"/>
                    <a:gd name="T65" fmla="*/ 38 h 39"/>
                    <a:gd name="T66" fmla="*/ 30 w 88"/>
                    <a:gd name="T67" fmla="*/ 38 h 39"/>
                    <a:gd name="T68" fmla="*/ 42 w 88"/>
                    <a:gd name="T69" fmla="*/ 39 h 39"/>
                    <a:gd name="T70" fmla="*/ 54 w 88"/>
                    <a:gd name="T71" fmla="*/ 39 h 39"/>
                    <a:gd name="T72" fmla="*/ 64 w 88"/>
                    <a:gd name="T73" fmla="*/ 39 h 39"/>
                    <a:gd name="T74" fmla="*/ 74 w 88"/>
                    <a:gd name="T75" fmla="*/ 38 h 39"/>
                    <a:gd name="T76" fmla="*/ 79 w 88"/>
                    <a:gd name="T77" fmla="*/ 37 h 39"/>
                    <a:gd name="T78" fmla="*/ 79 w 88"/>
                    <a:gd name="T79" fmla="*/ 37 h 39"/>
                    <a:gd name="T80" fmla="*/ 83 w 88"/>
                    <a:gd name="T81" fmla="*/ 36 h 39"/>
                    <a:gd name="T82" fmla="*/ 85 w 88"/>
                    <a:gd name="T83" fmla="*/ 34 h 39"/>
                    <a:gd name="T84" fmla="*/ 88 w 88"/>
                    <a:gd name="T85" fmla="*/ 32 h 39"/>
                    <a:gd name="T86" fmla="*/ 88 w 88"/>
                    <a:gd name="T87" fmla="*/ 29 h 39"/>
                    <a:gd name="T88" fmla="*/ 88 w 88"/>
                    <a:gd name="T89" fmla="*/ 29 h 39"/>
                    <a:gd name="T90" fmla="*/ 88 w 88"/>
                    <a:gd name="T91" fmla="*/ 24 h 39"/>
                    <a:gd name="T92" fmla="*/ 88 w 88"/>
                    <a:gd name="T93" fmla="*/ 16 h 39"/>
                    <a:gd name="T94" fmla="*/ 86 w 88"/>
                    <a:gd name="T95" fmla="*/ 9 h 39"/>
                    <a:gd name="T96" fmla="*/ 86 w 88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5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1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4" y="39"/>
                      </a:lnTo>
                      <a:lnTo>
                        <a:pt x="74" y="38"/>
                      </a:lnTo>
                      <a:lnTo>
                        <a:pt x="79" y="37"/>
                      </a:lnTo>
                      <a:lnTo>
                        <a:pt x="79" y="37"/>
                      </a:lnTo>
                      <a:lnTo>
                        <a:pt x="83" y="36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29"/>
                      </a:lnTo>
                      <a:lnTo>
                        <a:pt x="88" y="29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0" name="Freeform 629"/>
                <p:cNvSpPr>
                  <a:spLocks/>
                </p:cNvSpPr>
                <p:nvPr/>
              </p:nvSpPr>
              <p:spPr bwMode="auto">
                <a:xfrm>
                  <a:off x="2671" y="3189"/>
                  <a:ext cx="90" cy="40"/>
                </a:xfrm>
                <a:custGeom>
                  <a:avLst/>
                  <a:gdLst>
                    <a:gd name="T0" fmla="*/ 87 w 90"/>
                    <a:gd name="T1" fmla="*/ 5 h 40"/>
                    <a:gd name="T2" fmla="*/ 87 w 90"/>
                    <a:gd name="T3" fmla="*/ 3 h 40"/>
                    <a:gd name="T4" fmla="*/ 85 w 90"/>
                    <a:gd name="T5" fmla="*/ 0 h 40"/>
                    <a:gd name="T6" fmla="*/ 81 w 90"/>
                    <a:gd name="T7" fmla="*/ 0 h 40"/>
                    <a:gd name="T8" fmla="*/ 77 w 90"/>
                    <a:gd name="T9" fmla="*/ 2 h 40"/>
                    <a:gd name="T10" fmla="*/ 68 w 90"/>
                    <a:gd name="T11" fmla="*/ 3 h 40"/>
                    <a:gd name="T12" fmla="*/ 59 w 90"/>
                    <a:gd name="T13" fmla="*/ 4 h 40"/>
                    <a:gd name="T14" fmla="*/ 49 w 90"/>
                    <a:gd name="T15" fmla="*/ 4 h 40"/>
                    <a:gd name="T16" fmla="*/ 38 w 90"/>
                    <a:gd name="T17" fmla="*/ 3 h 40"/>
                    <a:gd name="T18" fmla="*/ 27 w 90"/>
                    <a:gd name="T19" fmla="*/ 3 h 40"/>
                    <a:gd name="T20" fmla="*/ 19 w 90"/>
                    <a:gd name="T21" fmla="*/ 3 h 40"/>
                    <a:gd name="T22" fmla="*/ 13 w 90"/>
                    <a:gd name="T23" fmla="*/ 2 h 40"/>
                    <a:gd name="T24" fmla="*/ 10 w 90"/>
                    <a:gd name="T25" fmla="*/ 2 h 40"/>
                    <a:gd name="T26" fmla="*/ 7 w 90"/>
                    <a:gd name="T27" fmla="*/ 2 h 40"/>
                    <a:gd name="T28" fmla="*/ 5 w 90"/>
                    <a:gd name="T29" fmla="*/ 0 h 40"/>
                    <a:gd name="T30" fmla="*/ 3 w 90"/>
                    <a:gd name="T31" fmla="*/ 2 h 40"/>
                    <a:gd name="T32" fmla="*/ 2 w 90"/>
                    <a:gd name="T33" fmla="*/ 4 h 40"/>
                    <a:gd name="T34" fmla="*/ 0 w 90"/>
                    <a:gd name="T35" fmla="*/ 11 h 40"/>
                    <a:gd name="T36" fmla="*/ 0 w 90"/>
                    <a:gd name="T37" fmla="*/ 18 h 40"/>
                    <a:gd name="T38" fmla="*/ 0 w 90"/>
                    <a:gd name="T39" fmla="*/ 25 h 40"/>
                    <a:gd name="T40" fmla="*/ 2 w 90"/>
                    <a:gd name="T41" fmla="*/ 30 h 40"/>
                    <a:gd name="T42" fmla="*/ 3 w 90"/>
                    <a:gd name="T43" fmla="*/ 32 h 40"/>
                    <a:gd name="T44" fmla="*/ 4 w 90"/>
                    <a:gd name="T45" fmla="*/ 34 h 40"/>
                    <a:gd name="T46" fmla="*/ 5 w 90"/>
                    <a:gd name="T47" fmla="*/ 36 h 40"/>
                    <a:gd name="T48" fmla="*/ 9 w 90"/>
                    <a:gd name="T49" fmla="*/ 37 h 40"/>
                    <a:gd name="T50" fmla="*/ 13 w 90"/>
                    <a:gd name="T51" fmla="*/ 38 h 40"/>
                    <a:gd name="T52" fmla="*/ 20 w 90"/>
                    <a:gd name="T53" fmla="*/ 38 h 40"/>
                    <a:gd name="T54" fmla="*/ 31 w 90"/>
                    <a:gd name="T55" fmla="*/ 39 h 40"/>
                    <a:gd name="T56" fmla="*/ 43 w 90"/>
                    <a:gd name="T57" fmla="*/ 39 h 40"/>
                    <a:gd name="T58" fmla="*/ 54 w 90"/>
                    <a:gd name="T59" fmla="*/ 40 h 40"/>
                    <a:gd name="T60" fmla="*/ 66 w 90"/>
                    <a:gd name="T61" fmla="*/ 39 h 40"/>
                    <a:gd name="T62" fmla="*/ 76 w 90"/>
                    <a:gd name="T63" fmla="*/ 39 h 40"/>
                    <a:gd name="T64" fmla="*/ 81 w 90"/>
                    <a:gd name="T65" fmla="*/ 38 h 40"/>
                    <a:gd name="T66" fmla="*/ 85 w 90"/>
                    <a:gd name="T67" fmla="*/ 36 h 40"/>
                    <a:gd name="T68" fmla="*/ 87 w 90"/>
                    <a:gd name="T69" fmla="*/ 34 h 40"/>
                    <a:gd name="T70" fmla="*/ 88 w 90"/>
                    <a:gd name="T71" fmla="*/ 32 h 40"/>
                    <a:gd name="T72" fmla="*/ 90 w 90"/>
                    <a:gd name="T73" fmla="*/ 30 h 40"/>
                    <a:gd name="T74" fmla="*/ 90 w 90"/>
                    <a:gd name="T75" fmla="*/ 24 h 40"/>
                    <a:gd name="T76" fmla="*/ 88 w 90"/>
                    <a:gd name="T77" fmla="*/ 16 h 40"/>
                    <a:gd name="T78" fmla="*/ 87 w 90"/>
                    <a:gd name="T79" fmla="*/ 9 h 40"/>
                    <a:gd name="T80" fmla="*/ 87 w 90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90" h="40">
                      <a:moveTo>
                        <a:pt x="87" y="5"/>
                      </a:moveTo>
                      <a:lnTo>
                        <a:pt x="87" y="3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7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2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2" y="30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13" y="38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6" y="39"/>
                      </a:lnTo>
                      <a:lnTo>
                        <a:pt x="81" y="38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90" y="30"/>
                      </a:lnTo>
                      <a:lnTo>
                        <a:pt x="90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1" name="Freeform 630"/>
                <p:cNvSpPr>
                  <a:spLocks/>
                </p:cNvSpPr>
                <p:nvPr/>
              </p:nvSpPr>
              <p:spPr bwMode="auto">
                <a:xfrm>
                  <a:off x="2671" y="3189"/>
                  <a:ext cx="90" cy="40"/>
                </a:xfrm>
                <a:custGeom>
                  <a:avLst/>
                  <a:gdLst>
                    <a:gd name="T0" fmla="*/ 87 w 90"/>
                    <a:gd name="T1" fmla="*/ 5 h 40"/>
                    <a:gd name="T2" fmla="*/ 87 w 90"/>
                    <a:gd name="T3" fmla="*/ 5 h 40"/>
                    <a:gd name="T4" fmla="*/ 87 w 90"/>
                    <a:gd name="T5" fmla="*/ 3 h 40"/>
                    <a:gd name="T6" fmla="*/ 85 w 90"/>
                    <a:gd name="T7" fmla="*/ 0 h 40"/>
                    <a:gd name="T8" fmla="*/ 81 w 90"/>
                    <a:gd name="T9" fmla="*/ 0 h 40"/>
                    <a:gd name="T10" fmla="*/ 77 w 90"/>
                    <a:gd name="T11" fmla="*/ 2 h 40"/>
                    <a:gd name="T12" fmla="*/ 77 w 90"/>
                    <a:gd name="T13" fmla="*/ 2 h 40"/>
                    <a:gd name="T14" fmla="*/ 68 w 90"/>
                    <a:gd name="T15" fmla="*/ 3 h 40"/>
                    <a:gd name="T16" fmla="*/ 59 w 90"/>
                    <a:gd name="T17" fmla="*/ 4 h 40"/>
                    <a:gd name="T18" fmla="*/ 49 w 90"/>
                    <a:gd name="T19" fmla="*/ 4 h 40"/>
                    <a:gd name="T20" fmla="*/ 38 w 90"/>
                    <a:gd name="T21" fmla="*/ 3 h 40"/>
                    <a:gd name="T22" fmla="*/ 27 w 90"/>
                    <a:gd name="T23" fmla="*/ 3 h 40"/>
                    <a:gd name="T24" fmla="*/ 19 w 90"/>
                    <a:gd name="T25" fmla="*/ 3 h 40"/>
                    <a:gd name="T26" fmla="*/ 13 w 90"/>
                    <a:gd name="T27" fmla="*/ 2 h 40"/>
                    <a:gd name="T28" fmla="*/ 10 w 90"/>
                    <a:gd name="T29" fmla="*/ 2 h 40"/>
                    <a:gd name="T30" fmla="*/ 10 w 90"/>
                    <a:gd name="T31" fmla="*/ 2 h 40"/>
                    <a:gd name="T32" fmla="*/ 7 w 90"/>
                    <a:gd name="T33" fmla="*/ 2 h 40"/>
                    <a:gd name="T34" fmla="*/ 5 w 90"/>
                    <a:gd name="T35" fmla="*/ 0 h 40"/>
                    <a:gd name="T36" fmla="*/ 3 w 90"/>
                    <a:gd name="T37" fmla="*/ 2 h 40"/>
                    <a:gd name="T38" fmla="*/ 2 w 90"/>
                    <a:gd name="T39" fmla="*/ 4 h 40"/>
                    <a:gd name="T40" fmla="*/ 2 w 90"/>
                    <a:gd name="T41" fmla="*/ 4 h 40"/>
                    <a:gd name="T42" fmla="*/ 0 w 90"/>
                    <a:gd name="T43" fmla="*/ 11 h 40"/>
                    <a:gd name="T44" fmla="*/ 0 w 90"/>
                    <a:gd name="T45" fmla="*/ 18 h 40"/>
                    <a:gd name="T46" fmla="*/ 0 w 90"/>
                    <a:gd name="T47" fmla="*/ 25 h 40"/>
                    <a:gd name="T48" fmla="*/ 2 w 90"/>
                    <a:gd name="T49" fmla="*/ 30 h 40"/>
                    <a:gd name="T50" fmla="*/ 2 w 90"/>
                    <a:gd name="T51" fmla="*/ 30 h 40"/>
                    <a:gd name="T52" fmla="*/ 3 w 90"/>
                    <a:gd name="T53" fmla="*/ 32 h 40"/>
                    <a:gd name="T54" fmla="*/ 4 w 90"/>
                    <a:gd name="T55" fmla="*/ 34 h 40"/>
                    <a:gd name="T56" fmla="*/ 5 w 90"/>
                    <a:gd name="T57" fmla="*/ 36 h 40"/>
                    <a:gd name="T58" fmla="*/ 9 w 90"/>
                    <a:gd name="T59" fmla="*/ 37 h 40"/>
                    <a:gd name="T60" fmla="*/ 9 w 90"/>
                    <a:gd name="T61" fmla="*/ 37 h 40"/>
                    <a:gd name="T62" fmla="*/ 13 w 90"/>
                    <a:gd name="T63" fmla="*/ 38 h 40"/>
                    <a:gd name="T64" fmla="*/ 20 w 90"/>
                    <a:gd name="T65" fmla="*/ 38 h 40"/>
                    <a:gd name="T66" fmla="*/ 31 w 90"/>
                    <a:gd name="T67" fmla="*/ 39 h 40"/>
                    <a:gd name="T68" fmla="*/ 43 w 90"/>
                    <a:gd name="T69" fmla="*/ 39 h 40"/>
                    <a:gd name="T70" fmla="*/ 54 w 90"/>
                    <a:gd name="T71" fmla="*/ 40 h 40"/>
                    <a:gd name="T72" fmla="*/ 66 w 90"/>
                    <a:gd name="T73" fmla="*/ 39 h 40"/>
                    <a:gd name="T74" fmla="*/ 76 w 90"/>
                    <a:gd name="T75" fmla="*/ 39 h 40"/>
                    <a:gd name="T76" fmla="*/ 81 w 90"/>
                    <a:gd name="T77" fmla="*/ 38 h 40"/>
                    <a:gd name="T78" fmla="*/ 81 w 90"/>
                    <a:gd name="T79" fmla="*/ 38 h 40"/>
                    <a:gd name="T80" fmla="*/ 85 w 90"/>
                    <a:gd name="T81" fmla="*/ 36 h 40"/>
                    <a:gd name="T82" fmla="*/ 87 w 90"/>
                    <a:gd name="T83" fmla="*/ 34 h 40"/>
                    <a:gd name="T84" fmla="*/ 88 w 90"/>
                    <a:gd name="T85" fmla="*/ 32 h 40"/>
                    <a:gd name="T86" fmla="*/ 90 w 90"/>
                    <a:gd name="T87" fmla="*/ 30 h 40"/>
                    <a:gd name="T88" fmla="*/ 90 w 90"/>
                    <a:gd name="T89" fmla="*/ 30 h 40"/>
                    <a:gd name="T90" fmla="*/ 90 w 90"/>
                    <a:gd name="T91" fmla="*/ 24 h 40"/>
                    <a:gd name="T92" fmla="*/ 88 w 90"/>
                    <a:gd name="T93" fmla="*/ 16 h 40"/>
                    <a:gd name="T94" fmla="*/ 87 w 90"/>
                    <a:gd name="T95" fmla="*/ 9 h 40"/>
                    <a:gd name="T96" fmla="*/ 87 w 90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7" y="3"/>
                      </a:lnTo>
                      <a:lnTo>
                        <a:pt x="85" y="0"/>
                      </a:lnTo>
                      <a:lnTo>
                        <a:pt x="81" y="0"/>
                      </a:lnTo>
                      <a:lnTo>
                        <a:pt x="77" y="2"/>
                      </a:lnTo>
                      <a:lnTo>
                        <a:pt x="77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2" y="30"/>
                      </a:lnTo>
                      <a:lnTo>
                        <a:pt x="2" y="30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9" y="37"/>
                      </a:lnTo>
                      <a:lnTo>
                        <a:pt x="13" y="38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3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6" y="39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90" y="30"/>
                      </a:lnTo>
                      <a:lnTo>
                        <a:pt x="90" y="30"/>
                      </a:lnTo>
                      <a:lnTo>
                        <a:pt x="90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Freeform 631"/>
                <p:cNvSpPr>
                  <a:spLocks/>
                </p:cNvSpPr>
                <p:nvPr/>
              </p:nvSpPr>
              <p:spPr bwMode="auto">
                <a:xfrm>
                  <a:off x="2555" y="3189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6 w 88"/>
                    <a:gd name="T3" fmla="*/ 3 h 40"/>
                    <a:gd name="T4" fmla="*/ 83 w 88"/>
                    <a:gd name="T5" fmla="*/ 2 h 40"/>
                    <a:gd name="T6" fmla="*/ 81 w 88"/>
                    <a:gd name="T7" fmla="*/ 0 h 40"/>
                    <a:gd name="T8" fmla="*/ 76 w 88"/>
                    <a:gd name="T9" fmla="*/ 2 h 40"/>
                    <a:gd name="T10" fmla="*/ 68 w 88"/>
                    <a:gd name="T11" fmla="*/ 3 h 40"/>
                    <a:gd name="T12" fmla="*/ 59 w 88"/>
                    <a:gd name="T13" fmla="*/ 4 h 40"/>
                    <a:gd name="T14" fmla="*/ 48 w 88"/>
                    <a:gd name="T15" fmla="*/ 4 h 40"/>
                    <a:gd name="T16" fmla="*/ 38 w 88"/>
                    <a:gd name="T17" fmla="*/ 3 h 40"/>
                    <a:gd name="T18" fmla="*/ 27 w 88"/>
                    <a:gd name="T19" fmla="*/ 3 h 40"/>
                    <a:gd name="T20" fmla="*/ 19 w 88"/>
                    <a:gd name="T21" fmla="*/ 3 h 40"/>
                    <a:gd name="T22" fmla="*/ 13 w 88"/>
                    <a:gd name="T23" fmla="*/ 2 h 40"/>
                    <a:gd name="T24" fmla="*/ 10 w 88"/>
                    <a:gd name="T25" fmla="*/ 2 h 40"/>
                    <a:gd name="T26" fmla="*/ 7 w 88"/>
                    <a:gd name="T27" fmla="*/ 2 h 40"/>
                    <a:gd name="T28" fmla="*/ 4 w 88"/>
                    <a:gd name="T29" fmla="*/ 0 h 40"/>
                    <a:gd name="T30" fmla="*/ 1 w 88"/>
                    <a:gd name="T31" fmla="*/ 2 h 40"/>
                    <a:gd name="T32" fmla="*/ 0 w 88"/>
                    <a:gd name="T33" fmla="*/ 4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30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5 w 88"/>
                    <a:gd name="T47" fmla="*/ 37 h 40"/>
                    <a:gd name="T48" fmla="*/ 8 w 88"/>
                    <a:gd name="T49" fmla="*/ 38 h 40"/>
                    <a:gd name="T50" fmla="*/ 13 w 88"/>
                    <a:gd name="T51" fmla="*/ 38 h 40"/>
                    <a:gd name="T52" fmla="*/ 20 w 88"/>
                    <a:gd name="T53" fmla="*/ 39 h 40"/>
                    <a:gd name="T54" fmla="*/ 31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6 w 88"/>
                    <a:gd name="T61" fmla="*/ 39 h 40"/>
                    <a:gd name="T62" fmla="*/ 75 w 88"/>
                    <a:gd name="T63" fmla="*/ 39 h 40"/>
                    <a:gd name="T64" fmla="*/ 81 w 88"/>
                    <a:gd name="T65" fmla="*/ 38 h 40"/>
                    <a:gd name="T66" fmla="*/ 85 w 88"/>
                    <a:gd name="T67" fmla="*/ 36 h 40"/>
                    <a:gd name="T68" fmla="*/ 87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30 h 40"/>
                    <a:gd name="T74" fmla="*/ 88 w 88"/>
                    <a:gd name="T75" fmla="*/ 24 h 40"/>
                    <a:gd name="T76" fmla="*/ 88 w 88"/>
                    <a:gd name="T77" fmla="*/ 16 h 40"/>
                    <a:gd name="T78" fmla="*/ 87 w 88"/>
                    <a:gd name="T79" fmla="*/ 9 h 40"/>
                    <a:gd name="T80" fmla="*/ 87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3" y="2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7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3" name="Freeform 632"/>
                <p:cNvSpPr>
                  <a:spLocks/>
                </p:cNvSpPr>
                <p:nvPr/>
              </p:nvSpPr>
              <p:spPr bwMode="auto">
                <a:xfrm>
                  <a:off x="2555" y="3189"/>
                  <a:ext cx="88" cy="40"/>
                </a:xfrm>
                <a:custGeom>
                  <a:avLst/>
                  <a:gdLst>
                    <a:gd name="T0" fmla="*/ 87 w 88"/>
                    <a:gd name="T1" fmla="*/ 5 h 40"/>
                    <a:gd name="T2" fmla="*/ 87 w 88"/>
                    <a:gd name="T3" fmla="*/ 5 h 40"/>
                    <a:gd name="T4" fmla="*/ 86 w 88"/>
                    <a:gd name="T5" fmla="*/ 3 h 40"/>
                    <a:gd name="T6" fmla="*/ 83 w 88"/>
                    <a:gd name="T7" fmla="*/ 2 h 40"/>
                    <a:gd name="T8" fmla="*/ 81 w 88"/>
                    <a:gd name="T9" fmla="*/ 0 h 40"/>
                    <a:gd name="T10" fmla="*/ 76 w 88"/>
                    <a:gd name="T11" fmla="*/ 2 h 40"/>
                    <a:gd name="T12" fmla="*/ 76 w 88"/>
                    <a:gd name="T13" fmla="*/ 2 h 40"/>
                    <a:gd name="T14" fmla="*/ 68 w 88"/>
                    <a:gd name="T15" fmla="*/ 3 h 40"/>
                    <a:gd name="T16" fmla="*/ 59 w 88"/>
                    <a:gd name="T17" fmla="*/ 4 h 40"/>
                    <a:gd name="T18" fmla="*/ 48 w 88"/>
                    <a:gd name="T19" fmla="*/ 4 h 40"/>
                    <a:gd name="T20" fmla="*/ 38 w 88"/>
                    <a:gd name="T21" fmla="*/ 3 h 40"/>
                    <a:gd name="T22" fmla="*/ 27 w 88"/>
                    <a:gd name="T23" fmla="*/ 3 h 40"/>
                    <a:gd name="T24" fmla="*/ 19 w 88"/>
                    <a:gd name="T25" fmla="*/ 3 h 40"/>
                    <a:gd name="T26" fmla="*/ 13 w 88"/>
                    <a:gd name="T27" fmla="*/ 2 h 40"/>
                    <a:gd name="T28" fmla="*/ 10 w 88"/>
                    <a:gd name="T29" fmla="*/ 2 h 40"/>
                    <a:gd name="T30" fmla="*/ 10 w 88"/>
                    <a:gd name="T31" fmla="*/ 2 h 40"/>
                    <a:gd name="T32" fmla="*/ 7 w 88"/>
                    <a:gd name="T33" fmla="*/ 2 h 40"/>
                    <a:gd name="T34" fmla="*/ 4 w 88"/>
                    <a:gd name="T35" fmla="*/ 0 h 40"/>
                    <a:gd name="T36" fmla="*/ 1 w 88"/>
                    <a:gd name="T37" fmla="*/ 2 h 40"/>
                    <a:gd name="T38" fmla="*/ 0 w 88"/>
                    <a:gd name="T39" fmla="*/ 4 h 40"/>
                    <a:gd name="T40" fmla="*/ 0 w 88"/>
                    <a:gd name="T41" fmla="*/ 4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30 h 40"/>
                    <a:gd name="T50" fmla="*/ 0 w 88"/>
                    <a:gd name="T51" fmla="*/ 30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5 w 88"/>
                    <a:gd name="T57" fmla="*/ 37 h 40"/>
                    <a:gd name="T58" fmla="*/ 8 w 88"/>
                    <a:gd name="T59" fmla="*/ 38 h 40"/>
                    <a:gd name="T60" fmla="*/ 8 w 88"/>
                    <a:gd name="T61" fmla="*/ 38 h 40"/>
                    <a:gd name="T62" fmla="*/ 13 w 88"/>
                    <a:gd name="T63" fmla="*/ 38 h 40"/>
                    <a:gd name="T64" fmla="*/ 20 w 88"/>
                    <a:gd name="T65" fmla="*/ 39 h 40"/>
                    <a:gd name="T66" fmla="*/ 31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6 w 88"/>
                    <a:gd name="T73" fmla="*/ 39 h 40"/>
                    <a:gd name="T74" fmla="*/ 75 w 88"/>
                    <a:gd name="T75" fmla="*/ 39 h 40"/>
                    <a:gd name="T76" fmla="*/ 81 w 88"/>
                    <a:gd name="T77" fmla="*/ 38 h 40"/>
                    <a:gd name="T78" fmla="*/ 81 w 88"/>
                    <a:gd name="T79" fmla="*/ 38 h 40"/>
                    <a:gd name="T80" fmla="*/ 85 w 88"/>
                    <a:gd name="T81" fmla="*/ 36 h 40"/>
                    <a:gd name="T82" fmla="*/ 87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4 h 40"/>
                    <a:gd name="T92" fmla="*/ 88 w 88"/>
                    <a:gd name="T93" fmla="*/ 16 h 40"/>
                    <a:gd name="T94" fmla="*/ 87 w 88"/>
                    <a:gd name="T95" fmla="*/ 9 h 40"/>
                    <a:gd name="T96" fmla="*/ 87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3" y="2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7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4" name="Freeform 633"/>
                <p:cNvSpPr>
                  <a:spLocks/>
                </p:cNvSpPr>
                <p:nvPr/>
              </p:nvSpPr>
              <p:spPr bwMode="auto">
                <a:xfrm>
                  <a:off x="1988" y="3189"/>
                  <a:ext cx="498" cy="97"/>
                </a:xfrm>
                <a:custGeom>
                  <a:avLst/>
                  <a:gdLst>
                    <a:gd name="T0" fmla="*/ 31 w 498"/>
                    <a:gd name="T1" fmla="*/ 20 h 97"/>
                    <a:gd name="T2" fmla="*/ 38 w 498"/>
                    <a:gd name="T3" fmla="*/ 2 h 97"/>
                    <a:gd name="T4" fmla="*/ 44 w 498"/>
                    <a:gd name="T5" fmla="*/ 2 h 97"/>
                    <a:gd name="T6" fmla="*/ 61 w 498"/>
                    <a:gd name="T7" fmla="*/ 3 h 97"/>
                    <a:gd name="T8" fmla="*/ 93 w 498"/>
                    <a:gd name="T9" fmla="*/ 4 h 97"/>
                    <a:gd name="T10" fmla="*/ 115 w 498"/>
                    <a:gd name="T11" fmla="*/ 0 h 97"/>
                    <a:gd name="T12" fmla="*/ 121 w 498"/>
                    <a:gd name="T13" fmla="*/ 5 h 97"/>
                    <a:gd name="T14" fmla="*/ 127 w 498"/>
                    <a:gd name="T15" fmla="*/ 30 h 97"/>
                    <a:gd name="T16" fmla="*/ 137 w 498"/>
                    <a:gd name="T17" fmla="*/ 33 h 97"/>
                    <a:gd name="T18" fmla="*/ 143 w 498"/>
                    <a:gd name="T19" fmla="*/ 33 h 97"/>
                    <a:gd name="T20" fmla="*/ 149 w 498"/>
                    <a:gd name="T21" fmla="*/ 10 h 97"/>
                    <a:gd name="T22" fmla="*/ 156 w 498"/>
                    <a:gd name="T23" fmla="*/ 0 h 97"/>
                    <a:gd name="T24" fmla="*/ 164 w 498"/>
                    <a:gd name="T25" fmla="*/ 0 h 97"/>
                    <a:gd name="T26" fmla="*/ 188 w 498"/>
                    <a:gd name="T27" fmla="*/ 3 h 97"/>
                    <a:gd name="T28" fmla="*/ 218 w 498"/>
                    <a:gd name="T29" fmla="*/ 2 h 97"/>
                    <a:gd name="T30" fmla="*/ 235 w 498"/>
                    <a:gd name="T31" fmla="*/ 0 h 97"/>
                    <a:gd name="T32" fmla="*/ 240 w 498"/>
                    <a:gd name="T33" fmla="*/ 11 h 97"/>
                    <a:gd name="T34" fmla="*/ 245 w 498"/>
                    <a:gd name="T35" fmla="*/ 33 h 97"/>
                    <a:gd name="T36" fmla="*/ 257 w 498"/>
                    <a:gd name="T37" fmla="*/ 33 h 97"/>
                    <a:gd name="T38" fmla="*/ 261 w 498"/>
                    <a:gd name="T39" fmla="*/ 30 h 97"/>
                    <a:gd name="T40" fmla="*/ 268 w 498"/>
                    <a:gd name="T41" fmla="*/ 4 h 97"/>
                    <a:gd name="T42" fmla="*/ 275 w 498"/>
                    <a:gd name="T43" fmla="*/ 2 h 97"/>
                    <a:gd name="T44" fmla="*/ 287 w 498"/>
                    <a:gd name="T45" fmla="*/ 3 h 97"/>
                    <a:gd name="T46" fmla="*/ 315 w 498"/>
                    <a:gd name="T47" fmla="*/ 4 h 97"/>
                    <a:gd name="T48" fmla="*/ 343 w 498"/>
                    <a:gd name="T49" fmla="*/ 2 h 97"/>
                    <a:gd name="T50" fmla="*/ 353 w 498"/>
                    <a:gd name="T51" fmla="*/ 3 h 97"/>
                    <a:gd name="T52" fmla="*/ 358 w 498"/>
                    <a:gd name="T53" fmla="*/ 20 h 97"/>
                    <a:gd name="T54" fmla="*/ 366 w 498"/>
                    <a:gd name="T55" fmla="*/ 34 h 97"/>
                    <a:gd name="T56" fmla="*/ 376 w 498"/>
                    <a:gd name="T57" fmla="*/ 33 h 97"/>
                    <a:gd name="T58" fmla="*/ 380 w 498"/>
                    <a:gd name="T59" fmla="*/ 19 h 97"/>
                    <a:gd name="T60" fmla="*/ 388 w 498"/>
                    <a:gd name="T61" fmla="*/ 0 h 97"/>
                    <a:gd name="T62" fmla="*/ 393 w 498"/>
                    <a:gd name="T63" fmla="*/ 0 h 97"/>
                    <a:gd name="T64" fmla="*/ 411 w 498"/>
                    <a:gd name="T65" fmla="*/ 2 h 97"/>
                    <a:gd name="T66" fmla="*/ 443 w 498"/>
                    <a:gd name="T67" fmla="*/ 3 h 97"/>
                    <a:gd name="T68" fmla="*/ 465 w 498"/>
                    <a:gd name="T69" fmla="*/ 0 h 97"/>
                    <a:gd name="T70" fmla="*/ 471 w 498"/>
                    <a:gd name="T71" fmla="*/ 4 h 97"/>
                    <a:gd name="T72" fmla="*/ 477 w 498"/>
                    <a:gd name="T73" fmla="*/ 30 h 97"/>
                    <a:gd name="T74" fmla="*/ 491 w 498"/>
                    <a:gd name="T75" fmla="*/ 33 h 97"/>
                    <a:gd name="T76" fmla="*/ 494 w 498"/>
                    <a:gd name="T77" fmla="*/ 38 h 97"/>
                    <a:gd name="T78" fmla="*/ 497 w 498"/>
                    <a:gd name="T79" fmla="*/ 67 h 97"/>
                    <a:gd name="T80" fmla="*/ 498 w 498"/>
                    <a:gd name="T81" fmla="*/ 94 h 97"/>
                    <a:gd name="T82" fmla="*/ 490 w 498"/>
                    <a:gd name="T83" fmla="*/ 97 h 97"/>
                    <a:gd name="T84" fmla="*/ 443 w 498"/>
                    <a:gd name="T85" fmla="*/ 97 h 97"/>
                    <a:gd name="T86" fmla="*/ 337 w 498"/>
                    <a:gd name="T87" fmla="*/ 97 h 97"/>
                    <a:gd name="T88" fmla="*/ 208 w 498"/>
                    <a:gd name="T89" fmla="*/ 97 h 97"/>
                    <a:gd name="T90" fmla="*/ 92 w 498"/>
                    <a:gd name="T91" fmla="*/ 97 h 97"/>
                    <a:gd name="T92" fmla="*/ 24 w 498"/>
                    <a:gd name="T93" fmla="*/ 97 h 97"/>
                    <a:gd name="T94" fmla="*/ 12 w 498"/>
                    <a:gd name="T95" fmla="*/ 96 h 97"/>
                    <a:gd name="T96" fmla="*/ 4 w 498"/>
                    <a:gd name="T97" fmla="*/ 72 h 97"/>
                    <a:gd name="T98" fmla="*/ 10 w 498"/>
                    <a:gd name="T99" fmla="*/ 34 h 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498" h="97">
                      <a:moveTo>
                        <a:pt x="27" y="34"/>
                      </a:moveTo>
                      <a:lnTo>
                        <a:pt x="28" y="30"/>
                      </a:lnTo>
                      <a:lnTo>
                        <a:pt x="31" y="20"/>
                      </a:lnTo>
                      <a:lnTo>
                        <a:pt x="33" y="10"/>
                      </a:lnTo>
                      <a:lnTo>
                        <a:pt x="35" y="4"/>
                      </a:lnTo>
                      <a:lnTo>
                        <a:pt x="38" y="2"/>
                      </a:lnTo>
                      <a:lnTo>
                        <a:pt x="39" y="0"/>
                      </a:lnTo>
                      <a:lnTo>
                        <a:pt x="41" y="2"/>
                      </a:lnTo>
                      <a:lnTo>
                        <a:pt x="44" y="2"/>
                      </a:lnTo>
                      <a:lnTo>
                        <a:pt x="47" y="2"/>
                      </a:lnTo>
                      <a:lnTo>
                        <a:pt x="53" y="3"/>
                      </a:lnTo>
                      <a:lnTo>
                        <a:pt x="61" y="3"/>
                      </a:lnTo>
                      <a:lnTo>
                        <a:pt x="72" y="3"/>
                      </a:lnTo>
                      <a:lnTo>
                        <a:pt x="82" y="4"/>
                      </a:lnTo>
                      <a:lnTo>
                        <a:pt x="93" y="4"/>
                      </a:lnTo>
                      <a:lnTo>
                        <a:pt x="102" y="3"/>
                      </a:lnTo>
                      <a:lnTo>
                        <a:pt x="110" y="2"/>
                      </a:lnTo>
                      <a:lnTo>
                        <a:pt x="115" y="0"/>
                      </a:lnTo>
                      <a:lnTo>
                        <a:pt x="118" y="2"/>
                      </a:lnTo>
                      <a:lnTo>
                        <a:pt x="120" y="3"/>
                      </a:lnTo>
                      <a:lnTo>
                        <a:pt x="121" y="5"/>
                      </a:lnTo>
                      <a:lnTo>
                        <a:pt x="122" y="11"/>
                      </a:lnTo>
                      <a:lnTo>
                        <a:pt x="125" y="20"/>
                      </a:lnTo>
                      <a:lnTo>
                        <a:pt x="127" y="30"/>
                      </a:lnTo>
                      <a:lnTo>
                        <a:pt x="128" y="33"/>
                      </a:lnTo>
                      <a:lnTo>
                        <a:pt x="133" y="33"/>
                      </a:lnTo>
                      <a:lnTo>
                        <a:pt x="137" y="33"/>
                      </a:lnTo>
                      <a:lnTo>
                        <a:pt x="140" y="33"/>
                      </a:lnTo>
                      <a:lnTo>
                        <a:pt x="142" y="33"/>
                      </a:lnTo>
                      <a:lnTo>
                        <a:pt x="143" y="33"/>
                      </a:lnTo>
                      <a:lnTo>
                        <a:pt x="145" y="29"/>
                      </a:lnTo>
                      <a:lnTo>
                        <a:pt x="147" y="19"/>
                      </a:lnTo>
                      <a:lnTo>
                        <a:pt x="149" y="10"/>
                      </a:lnTo>
                      <a:lnTo>
                        <a:pt x="152" y="3"/>
                      </a:lnTo>
                      <a:lnTo>
                        <a:pt x="154" y="0"/>
                      </a:lnTo>
                      <a:lnTo>
                        <a:pt x="156" y="0"/>
                      </a:lnTo>
                      <a:lnTo>
                        <a:pt x="159" y="0"/>
                      </a:lnTo>
                      <a:lnTo>
                        <a:pt x="161" y="0"/>
                      </a:lnTo>
                      <a:lnTo>
                        <a:pt x="164" y="0"/>
                      </a:lnTo>
                      <a:lnTo>
                        <a:pt x="170" y="2"/>
                      </a:lnTo>
                      <a:lnTo>
                        <a:pt x="179" y="2"/>
                      </a:lnTo>
                      <a:lnTo>
                        <a:pt x="188" y="3"/>
                      </a:lnTo>
                      <a:lnTo>
                        <a:pt x="199" y="3"/>
                      </a:lnTo>
                      <a:lnTo>
                        <a:pt x="209" y="3"/>
                      </a:lnTo>
                      <a:lnTo>
                        <a:pt x="218" y="2"/>
                      </a:lnTo>
                      <a:lnTo>
                        <a:pt x="227" y="0"/>
                      </a:lnTo>
                      <a:lnTo>
                        <a:pt x="231" y="0"/>
                      </a:lnTo>
                      <a:lnTo>
                        <a:pt x="235" y="0"/>
                      </a:lnTo>
                      <a:lnTo>
                        <a:pt x="237" y="2"/>
                      </a:lnTo>
                      <a:lnTo>
                        <a:pt x="238" y="4"/>
                      </a:lnTo>
                      <a:lnTo>
                        <a:pt x="240" y="11"/>
                      </a:lnTo>
                      <a:lnTo>
                        <a:pt x="242" y="20"/>
                      </a:lnTo>
                      <a:lnTo>
                        <a:pt x="244" y="30"/>
                      </a:lnTo>
                      <a:lnTo>
                        <a:pt x="245" y="33"/>
                      </a:lnTo>
                      <a:lnTo>
                        <a:pt x="250" y="33"/>
                      </a:lnTo>
                      <a:lnTo>
                        <a:pt x="254" y="33"/>
                      </a:lnTo>
                      <a:lnTo>
                        <a:pt x="257" y="33"/>
                      </a:lnTo>
                      <a:lnTo>
                        <a:pt x="258" y="34"/>
                      </a:lnTo>
                      <a:lnTo>
                        <a:pt x="260" y="34"/>
                      </a:lnTo>
                      <a:lnTo>
                        <a:pt x="261" y="30"/>
                      </a:lnTo>
                      <a:lnTo>
                        <a:pt x="263" y="20"/>
                      </a:lnTo>
                      <a:lnTo>
                        <a:pt x="265" y="10"/>
                      </a:lnTo>
                      <a:lnTo>
                        <a:pt x="268" y="4"/>
                      </a:lnTo>
                      <a:lnTo>
                        <a:pt x="270" y="2"/>
                      </a:lnTo>
                      <a:lnTo>
                        <a:pt x="272" y="0"/>
                      </a:lnTo>
                      <a:lnTo>
                        <a:pt x="275" y="2"/>
                      </a:lnTo>
                      <a:lnTo>
                        <a:pt x="277" y="2"/>
                      </a:lnTo>
                      <a:lnTo>
                        <a:pt x="281" y="2"/>
                      </a:lnTo>
                      <a:lnTo>
                        <a:pt x="287" y="3"/>
                      </a:lnTo>
                      <a:lnTo>
                        <a:pt x="295" y="3"/>
                      </a:lnTo>
                      <a:lnTo>
                        <a:pt x="304" y="3"/>
                      </a:lnTo>
                      <a:lnTo>
                        <a:pt x="315" y="4"/>
                      </a:lnTo>
                      <a:lnTo>
                        <a:pt x="325" y="4"/>
                      </a:lnTo>
                      <a:lnTo>
                        <a:pt x="335" y="3"/>
                      </a:lnTo>
                      <a:lnTo>
                        <a:pt x="343" y="2"/>
                      </a:lnTo>
                      <a:lnTo>
                        <a:pt x="348" y="0"/>
                      </a:lnTo>
                      <a:lnTo>
                        <a:pt x="351" y="0"/>
                      </a:lnTo>
                      <a:lnTo>
                        <a:pt x="353" y="3"/>
                      </a:lnTo>
                      <a:lnTo>
                        <a:pt x="355" y="5"/>
                      </a:lnTo>
                      <a:lnTo>
                        <a:pt x="356" y="11"/>
                      </a:lnTo>
                      <a:lnTo>
                        <a:pt x="358" y="20"/>
                      </a:lnTo>
                      <a:lnTo>
                        <a:pt x="359" y="29"/>
                      </a:lnTo>
                      <a:lnTo>
                        <a:pt x="361" y="32"/>
                      </a:lnTo>
                      <a:lnTo>
                        <a:pt x="366" y="34"/>
                      </a:lnTo>
                      <a:lnTo>
                        <a:pt x="371" y="34"/>
                      </a:lnTo>
                      <a:lnTo>
                        <a:pt x="373" y="33"/>
                      </a:lnTo>
                      <a:lnTo>
                        <a:pt x="376" y="33"/>
                      </a:lnTo>
                      <a:lnTo>
                        <a:pt x="377" y="33"/>
                      </a:lnTo>
                      <a:lnTo>
                        <a:pt x="378" y="29"/>
                      </a:lnTo>
                      <a:lnTo>
                        <a:pt x="380" y="19"/>
                      </a:lnTo>
                      <a:lnTo>
                        <a:pt x="383" y="10"/>
                      </a:lnTo>
                      <a:lnTo>
                        <a:pt x="385" y="3"/>
                      </a:lnTo>
                      <a:lnTo>
                        <a:pt x="388" y="0"/>
                      </a:lnTo>
                      <a:lnTo>
                        <a:pt x="389" y="0"/>
                      </a:lnTo>
                      <a:lnTo>
                        <a:pt x="391" y="0"/>
                      </a:lnTo>
                      <a:lnTo>
                        <a:pt x="393" y="0"/>
                      </a:lnTo>
                      <a:lnTo>
                        <a:pt x="397" y="0"/>
                      </a:lnTo>
                      <a:lnTo>
                        <a:pt x="403" y="2"/>
                      </a:lnTo>
                      <a:lnTo>
                        <a:pt x="411" y="2"/>
                      </a:lnTo>
                      <a:lnTo>
                        <a:pt x="422" y="3"/>
                      </a:lnTo>
                      <a:lnTo>
                        <a:pt x="432" y="3"/>
                      </a:lnTo>
                      <a:lnTo>
                        <a:pt x="443" y="3"/>
                      </a:lnTo>
                      <a:lnTo>
                        <a:pt x="452" y="2"/>
                      </a:lnTo>
                      <a:lnTo>
                        <a:pt x="460" y="0"/>
                      </a:lnTo>
                      <a:lnTo>
                        <a:pt x="465" y="0"/>
                      </a:lnTo>
                      <a:lnTo>
                        <a:pt x="467" y="0"/>
                      </a:lnTo>
                      <a:lnTo>
                        <a:pt x="470" y="2"/>
                      </a:lnTo>
                      <a:lnTo>
                        <a:pt x="471" y="4"/>
                      </a:lnTo>
                      <a:lnTo>
                        <a:pt x="472" y="11"/>
                      </a:lnTo>
                      <a:lnTo>
                        <a:pt x="474" y="20"/>
                      </a:lnTo>
                      <a:lnTo>
                        <a:pt x="477" y="30"/>
                      </a:lnTo>
                      <a:lnTo>
                        <a:pt x="478" y="33"/>
                      </a:lnTo>
                      <a:lnTo>
                        <a:pt x="484" y="33"/>
                      </a:lnTo>
                      <a:lnTo>
                        <a:pt x="491" y="33"/>
                      </a:lnTo>
                      <a:lnTo>
                        <a:pt x="493" y="34"/>
                      </a:lnTo>
                      <a:lnTo>
                        <a:pt x="493" y="36"/>
                      </a:lnTo>
                      <a:lnTo>
                        <a:pt x="494" y="38"/>
                      </a:lnTo>
                      <a:lnTo>
                        <a:pt x="494" y="41"/>
                      </a:lnTo>
                      <a:lnTo>
                        <a:pt x="496" y="51"/>
                      </a:lnTo>
                      <a:lnTo>
                        <a:pt x="497" y="67"/>
                      </a:lnTo>
                      <a:lnTo>
                        <a:pt x="498" y="84"/>
                      </a:lnTo>
                      <a:lnTo>
                        <a:pt x="498" y="92"/>
                      </a:lnTo>
                      <a:lnTo>
                        <a:pt x="498" y="94"/>
                      </a:lnTo>
                      <a:lnTo>
                        <a:pt x="496" y="96"/>
                      </a:lnTo>
                      <a:lnTo>
                        <a:pt x="493" y="97"/>
                      </a:lnTo>
                      <a:lnTo>
                        <a:pt x="490" y="97"/>
                      </a:lnTo>
                      <a:lnTo>
                        <a:pt x="483" y="97"/>
                      </a:lnTo>
                      <a:lnTo>
                        <a:pt x="467" y="97"/>
                      </a:lnTo>
                      <a:lnTo>
                        <a:pt x="443" y="97"/>
                      </a:lnTo>
                      <a:lnTo>
                        <a:pt x="412" y="97"/>
                      </a:lnTo>
                      <a:lnTo>
                        <a:pt x="377" y="97"/>
                      </a:lnTo>
                      <a:lnTo>
                        <a:pt x="337" y="97"/>
                      </a:lnTo>
                      <a:lnTo>
                        <a:pt x="295" y="97"/>
                      </a:lnTo>
                      <a:lnTo>
                        <a:pt x="251" y="97"/>
                      </a:lnTo>
                      <a:lnTo>
                        <a:pt x="208" y="97"/>
                      </a:lnTo>
                      <a:lnTo>
                        <a:pt x="166" y="97"/>
                      </a:lnTo>
                      <a:lnTo>
                        <a:pt x="127" y="97"/>
                      </a:lnTo>
                      <a:lnTo>
                        <a:pt x="92" y="97"/>
                      </a:lnTo>
                      <a:lnTo>
                        <a:pt x="61" y="97"/>
                      </a:lnTo>
                      <a:lnTo>
                        <a:pt x="39" y="97"/>
                      </a:lnTo>
                      <a:lnTo>
                        <a:pt x="24" y="97"/>
                      </a:lnTo>
                      <a:lnTo>
                        <a:pt x="19" y="97"/>
                      </a:lnTo>
                      <a:lnTo>
                        <a:pt x="17" y="97"/>
                      </a:lnTo>
                      <a:lnTo>
                        <a:pt x="12" y="96"/>
                      </a:lnTo>
                      <a:lnTo>
                        <a:pt x="7" y="93"/>
                      </a:lnTo>
                      <a:lnTo>
                        <a:pt x="5" y="85"/>
                      </a:lnTo>
                      <a:lnTo>
                        <a:pt x="4" y="72"/>
                      </a:lnTo>
                      <a:lnTo>
                        <a:pt x="0" y="56"/>
                      </a:lnTo>
                      <a:lnTo>
                        <a:pt x="1" y="40"/>
                      </a:lnTo>
                      <a:lnTo>
                        <a:pt x="10" y="34"/>
                      </a:lnTo>
                      <a:lnTo>
                        <a:pt x="27" y="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5" name="Freeform 634"/>
                <p:cNvSpPr>
                  <a:spLocks/>
                </p:cNvSpPr>
                <p:nvPr/>
              </p:nvSpPr>
              <p:spPr bwMode="auto">
                <a:xfrm>
                  <a:off x="2372" y="3189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6 w 89"/>
                    <a:gd name="T3" fmla="*/ 3 h 39"/>
                    <a:gd name="T4" fmla="*/ 83 w 89"/>
                    <a:gd name="T5" fmla="*/ 0 h 39"/>
                    <a:gd name="T6" fmla="*/ 81 w 89"/>
                    <a:gd name="T7" fmla="*/ 0 h 39"/>
                    <a:gd name="T8" fmla="*/ 76 w 89"/>
                    <a:gd name="T9" fmla="*/ 2 h 39"/>
                    <a:gd name="T10" fmla="*/ 68 w 89"/>
                    <a:gd name="T11" fmla="*/ 3 h 39"/>
                    <a:gd name="T12" fmla="*/ 59 w 89"/>
                    <a:gd name="T13" fmla="*/ 4 h 39"/>
                    <a:gd name="T14" fmla="*/ 48 w 89"/>
                    <a:gd name="T15" fmla="*/ 4 h 39"/>
                    <a:gd name="T16" fmla="*/ 38 w 89"/>
                    <a:gd name="T17" fmla="*/ 3 h 39"/>
                    <a:gd name="T18" fmla="*/ 27 w 89"/>
                    <a:gd name="T19" fmla="*/ 3 h 39"/>
                    <a:gd name="T20" fmla="*/ 19 w 89"/>
                    <a:gd name="T21" fmla="*/ 3 h 39"/>
                    <a:gd name="T22" fmla="*/ 13 w 89"/>
                    <a:gd name="T23" fmla="*/ 2 h 39"/>
                    <a:gd name="T24" fmla="*/ 9 w 89"/>
                    <a:gd name="T25" fmla="*/ 2 h 39"/>
                    <a:gd name="T26" fmla="*/ 7 w 89"/>
                    <a:gd name="T27" fmla="*/ 2 h 39"/>
                    <a:gd name="T28" fmla="*/ 4 w 89"/>
                    <a:gd name="T29" fmla="*/ 0 h 39"/>
                    <a:gd name="T30" fmla="*/ 2 w 89"/>
                    <a:gd name="T31" fmla="*/ 2 h 39"/>
                    <a:gd name="T32" fmla="*/ 1 w 89"/>
                    <a:gd name="T33" fmla="*/ 4 h 39"/>
                    <a:gd name="T34" fmla="*/ 0 w 89"/>
                    <a:gd name="T35" fmla="*/ 11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1 w 89"/>
                    <a:gd name="T41" fmla="*/ 30 h 39"/>
                    <a:gd name="T42" fmla="*/ 1 w 89"/>
                    <a:gd name="T43" fmla="*/ 32 h 39"/>
                    <a:gd name="T44" fmla="*/ 2 w 89"/>
                    <a:gd name="T45" fmla="*/ 34 h 39"/>
                    <a:gd name="T46" fmla="*/ 5 w 89"/>
                    <a:gd name="T47" fmla="*/ 36 h 39"/>
                    <a:gd name="T48" fmla="*/ 8 w 89"/>
                    <a:gd name="T49" fmla="*/ 37 h 39"/>
                    <a:gd name="T50" fmla="*/ 13 w 89"/>
                    <a:gd name="T51" fmla="*/ 37 h 39"/>
                    <a:gd name="T52" fmla="*/ 20 w 89"/>
                    <a:gd name="T53" fmla="*/ 38 h 39"/>
                    <a:gd name="T54" fmla="*/ 31 w 89"/>
                    <a:gd name="T55" fmla="*/ 38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6 w 89"/>
                    <a:gd name="T61" fmla="*/ 39 h 39"/>
                    <a:gd name="T62" fmla="*/ 75 w 89"/>
                    <a:gd name="T63" fmla="*/ 38 h 39"/>
                    <a:gd name="T64" fmla="*/ 81 w 89"/>
                    <a:gd name="T65" fmla="*/ 37 h 39"/>
                    <a:gd name="T66" fmla="*/ 85 w 89"/>
                    <a:gd name="T67" fmla="*/ 36 h 39"/>
                    <a:gd name="T68" fmla="*/ 87 w 89"/>
                    <a:gd name="T69" fmla="*/ 34 h 39"/>
                    <a:gd name="T70" fmla="*/ 88 w 89"/>
                    <a:gd name="T71" fmla="*/ 32 h 39"/>
                    <a:gd name="T72" fmla="*/ 89 w 89"/>
                    <a:gd name="T73" fmla="*/ 29 h 39"/>
                    <a:gd name="T74" fmla="*/ 89 w 89"/>
                    <a:gd name="T75" fmla="*/ 24 h 39"/>
                    <a:gd name="T76" fmla="*/ 88 w 89"/>
                    <a:gd name="T77" fmla="*/ 16 h 39"/>
                    <a:gd name="T78" fmla="*/ 87 w 89"/>
                    <a:gd name="T79" fmla="*/ 9 h 39"/>
                    <a:gd name="T80" fmla="*/ 87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6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9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6" name="Freeform 635"/>
                <p:cNvSpPr>
                  <a:spLocks/>
                </p:cNvSpPr>
                <p:nvPr/>
              </p:nvSpPr>
              <p:spPr bwMode="auto">
                <a:xfrm>
                  <a:off x="2372" y="3189"/>
                  <a:ext cx="89" cy="39"/>
                </a:xfrm>
                <a:custGeom>
                  <a:avLst/>
                  <a:gdLst>
                    <a:gd name="T0" fmla="*/ 87 w 89"/>
                    <a:gd name="T1" fmla="*/ 5 h 39"/>
                    <a:gd name="T2" fmla="*/ 87 w 89"/>
                    <a:gd name="T3" fmla="*/ 5 h 39"/>
                    <a:gd name="T4" fmla="*/ 86 w 89"/>
                    <a:gd name="T5" fmla="*/ 3 h 39"/>
                    <a:gd name="T6" fmla="*/ 83 w 89"/>
                    <a:gd name="T7" fmla="*/ 0 h 39"/>
                    <a:gd name="T8" fmla="*/ 81 w 89"/>
                    <a:gd name="T9" fmla="*/ 0 h 39"/>
                    <a:gd name="T10" fmla="*/ 76 w 89"/>
                    <a:gd name="T11" fmla="*/ 2 h 39"/>
                    <a:gd name="T12" fmla="*/ 76 w 89"/>
                    <a:gd name="T13" fmla="*/ 2 h 39"/>
                    <a:gd name="T14" fmla="*/ 68 w 89"/>
                    <a:gd name="T15" fmla="*/ 3 h 39"/>
                    <a:gd name="T16" fmla="*/ 59 w 89"/>
                    <a:gd name="T17" fmla="*/ 4 h 39"/>
                    <a:gd name="T18" fmla="*/ 48 w 89"/>
                    <a:gd name="T19" fmla="*/ 4 h 39"/>
                    <a:gd name="T20" fmla="*/ 38 w 89"/>
                    <a:gd name="T21" fmla="*/ 3 h 39"/>
                    <a:gd name="T22" fmla="*/ 27 w 89"/>
                    <a:gd name="T23" fmla="*/ 3 h 39"/>
                    <a:gd name="T24" fmla="*/ 19 w 89"/>
                    <a:gd name="T25" fmla="*/ 3 h 39"/>
                    <a:gd name="T26" fmla="*/ 13 w 89"/>
                    <a:gd name="T27" fmla="*/ 2 h 39"/>
                    <a:gd name="T28" fmla="*/ 9 w 89"/>
                    <a:gd name="T29" fmla="*/ 2 h 39"/>
                    <a:gd name="T30" fmla="*/ 9 w 89"/>
                    <a:gd name="T31" fmla="*/ 2 h 39"/>
                    <a:gd name="T32" fmla="*/ 7 w 89"/>
                    <a:gd name="T33" fmla="*/ 2 h 39"/>
                    <a:gd name="T34" fmla="*/ 4 w 89"/>
                    <a:gd name="T35" fmla="*/ 0 h 39"/>
                    <a:gd name="T36" fmla="*/ 2 w 89"/>
                    <a:gd name="T37" fmla="*/ 2 h 39"/>
                    <a:gd name="T38" fmla="*/ 1 w 89"/>
                    <a:gd name="T39" fmla="*/ 4 h 39"/>
                    <a:gd name="T40" fmla="*/ 1 w 89"/>
                    <a:gd name="T41" fmla="*/ 4 h 39"/>
                    <a:gd name="T42" fmla="*/ 0 w 89"/>
                    <a:gd name="T43" fmla="*/ 11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1 w 89"/>
                    <a:gd name="T49" fmla="*/ 30 h 39"/>
                    <a:gd name="T50" fmla="*/ 1 w 89"/>
                    <a:gd name="T51" fmla="*/ 30 h 39"/>
                    <a:gd name="T52" fmla="*/ 1 w 89"/>
                    <a:gd name="T53" fmla="*/ 32 h 39"/>
                    <a:gd name="T54" fmla="*/ 2 w 89"/>
                    <a:gd name="T55" fmla="*/ 34 h 39"/>
                    <a:gd name="T56" fmla="*/ 5 w 89"/>
                    <a:gd name="T57" fmla="*/ 36 h 39"/>
                    <a:gd name="T58" fmla="*/ 8 w 89"/>
                    <a:gd name="T59" fmla="*/ 37 h 39"/>
                    <a:gd name="T60" fmla="*/ 8 w 89"/>
                    <a:gd name="T61" fmla="*/ 37 h 39"/>
                    <a:gd name="T62" fmla="*/ 13 w 89"/>
                    <a:gd name="T63" fmla="*/ 37 h 39"/>
                    <a:gd name="T64" fmla="*/ 20 w 89"/>
                    <a:gd name="T65" fmla="*/ 38 h 39"/>
                    <a:gd name="T66" fmla="*/ 31 w 89"/>
                    <a:gd name="T67" fmla="*/ 38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6 w 89"/>
                    <a:gd name="T73" fmla="*/ 39 h 39"/>
                    <a:gd name="T74" fmla="*/ 75 w 89"/>
                    <a:gd name="T75" fmla="*/ 38 h 39"/>
                    <a:gd name="T76" fmla="*/ 81 w 89"/>
                    <a:gd name="T77" fmla="*/ 37 h 39"/>
                    <a:gd name="T78" fmla="*/ 81 w 89"/>
                    <a:gd name="T79" fmla="*/ 37 h 39"/>
                    <a:gd name="T80" fmla="*/ 85 w 89"/>
                    <a:gd name="T81" fmla="*/ 36 h 39"/>
                    <a:gd name="T82" fmla="*/ 87 w 89"/>
                    <a:gd name="T83" fmla="*/ 34 h 39"/>
                    <a:gd name="T84" fmla="*/ 88 w 89"/>
                    <a:gd name="T85" fmla="*/ 32 h 39"/>
                    <a:gd name="T86" fmla="*/ 89 w 89"/>
                    <a:gd name="T87" fmla="*/ 29 h 39"/>
                    <a:gd name="T88" fmla="*/ 89 w 89"/>
                    <a:gd name="T89" fmla="*/ 29 h 39"/>
                    <a:gd name="T90" fmla="*/ 89 w 89"/>
                    <a:gd name="T91" fmla="*/ 24 h 39"/>
                    <a:gd name="T92" fmla="*/ 88 w 89"/>
                    <a:gd name="T93" fmla="*/ 16 h 39"/>
                    <a:gd name="T94" fmla="*/ 87 w 89"/>
                    <a:gd name="T95" fmla="*/ 9 h 39"/>
                    <a:gd name="T96" fmla="*/ 87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6" y="3"/>
                      </a:lnTo>
                      <a:lnTo>
                        <a:pt x="83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4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5" y="36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6" y="39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1" y="37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29"/>
                      </a:lnTo>
                      <a:lnTo>
                        <a:pt x="89" y="29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7" name="Freeform 636"/>
                <p:cNvSpPr>
                  <a:spLocks/>
                </p:cNvSpPr>
                <p:nvPr/>
              </p:nvSpPr>
              <p:spPr bwMode="auto">
                <a:xfrm>
                  <a:off x="2255" y="3189"/>
                  <a:ext cx="89" cy="39"/>
                </a:xfrm>
                <a:custGeom>
                  <a:avLst/>
                  <a:gdLst>
                    <a:gd name="T0" fmla="*/ 86 w 89"/>
                    <a:gd name="T1" fmla="*/ 5 h 39"/>
                    <a:gd name="T2" fmla="*/ 85 w 89"/>
                    <a:gd name="T3" fmla="*/ 3 h 39"/>
                    <a:gd name="T4" fmla="*/ 84 w 89"/>
                    <a:gd name="T5" fmla="*/ 0 h 39"/>
                    <a:gd name="T6" fmla="*/ 81 w 89"/>
                    <a:gd name="T7" fmla="*/ 0 h 39"/>
                    <a:gd name="T8" fmla="*/ 76 w 89"/>
                    <a:gd name="T9" fmla="*/ 2 h 39"/>
                    <a:gd name="T10" fmla="*/ 68 w 89"/>
                    <a:gd name="T11" fmla="*/ 3 h 39"/>
                    <a:gd name="T12" fmla="*/ 58 w 89"/>
                    <a:gd name="T13" fmla="*/ 4 h 39"/>
                    <a:gd name="T14" fmla="*/ 48 w 89"/>
                    <a:gd name="T15" fmla="*/ 4 h 39"/>
                    <a:gd name="T16" fmla="*/ 37 w 89"/>
                    <a:gd name="T17" fmla="*/ 3 h 39"/>
                    <a:gd name="T18" fmla="*/ 27 w 89"/>
                    <a:gd name="T19" fmla="*/ 3 h 39"/>
                    <a:gd name="T20" fmla="*/ 18 w 89"/>
                    <a:gd name="T21" fmla="*/ 3 h 39"/>
                    <a:gd name="T22" fmla="*/ 13 w 89"/>
                    <a:gd name="T23" fmla="*/ 2 h 39"/>
                    <a:gd name="T24" fmla="*/ 9 w 89"/>
                    <a:gd name="T25" fmla="*/ 2 h 39"/>
                    <a:gd name="T26" fmla="*/ 7 w 89"/>
                    <a:gd name="T27" fmla="*/ 2 h 39"/>
                    <a:gd name="T28" fmla="*/ 3 w 89"/>
                    <a:gd name="T29" fmla="*/ 0 h 39"/>
                    <a:gd name="T30" fmla="*/ 2 w 89"/>
                    <a:gd name="T31" fmla="*/ 2 h 39"/>
                    <a:gd name="T32" fmla="*/ 1 w 89"/>
                    <a:gd name="T33" fmla="*/ 4 h 39"/>
                    <a:gd name="T34" fmla="*/ 0 w 89"/>
                    <a:gd name="T35" fmla="*/ 11 h 39"/>
                    <a:gd name="T36" fmla="*/ 0 w 89"/>
                    <a:gd name="T37" fmla="*/ 18 h 39"/>
                    <a:gd name="T38" fmla="*/ 0 w 89"/>
                    <a:gd name="T39" fmla="*/ 25 h 39"/>
                    <a:gd name="T40" fmla="*/ 1 w 89"/>
                    <a:gd name="T41" fmla="*/ 30 h 39"/>
                    <a:gd name="T42" fmla="*/ 2 w 89"/>
                    <a:gd name="T43" fmla="*/ 32 h 39"/>
                    <a:gd name="T44" fmla="*/ 3 w 89"/>
                    <a:gd name="T45" fmla="*/ 34 h 39"/>
                    <a:gd name="T46" fmla="*/ 4 w 89"/>
                    <a:gd name="T47" fmla="*/ 36 h 39"/>
                    <a:gd name="T48" fmla="*/ 8 w 89"/>
                    <a:gd name="T49" fmla="*/ 37 h 39"/>
                    <a:gd name="T50" fmla="*/ 13 w 89"/>
                    <a:gd name="T51" fmla="*/ 37 h 39"/>
                    <a:gd name="T52" fmla="*/ 20 w 89"/>
                    <a:gd name="T53" fmla="*/ 38 h 39"/>
                    <a:gd name="T54" fmla="*/ 30 w 89"/>
                    <a:gd name="T55" fmla="*/ 38 h 39"/>
                    <a:gd name="T56" fmla="*/ 42 w 89"/>
                    <a:gd name="T57" fmla="*/ 39 h 39"/>
                    <a:gd name="T58" fmla="*/ 54 w 89"/>
                    <a:gd name="T59" fmla="*/ 39 h 39"/>
                    <a:gd name="T60" fmla="*/ 65 w 89"/>
                    <a:gd name="T61" fmla="*/ 39 h 39"/>
                    <a:gd name="T62" fmla="*/ 75 w 89"/>
                    <a:gd name="T63" fmla="*/ 38 h 39"/>
                    <a:gd name="T64" fmla="*/ 81 w 89"/>
                    <a:gd name="T65" fmla="*/ 37 h 39"/>
                    <a:gd name="T66" fmla="*/ 84 w 89"/>
                    <a:gd name="T67" fmla="*/ 36 h 39"/>
                    <a:gd name="T68" fmla="*/ 86 w 89"/>
                    <a:gd name="T69" fmla="*/ 34 h 39"/>
                    <a:gd name="T70" fmla="*/ 88 w 89"/>
                    <a:gd name="T71" fmla="*/ 32 h 39"/>
                    <a:gd name="T72" fmla="*/ 89 w 89"/>
                    <a:gd name="T73" fmla="*/ 29 h 39"/>
                    <a:gd name="T74" fmla="*/ 89 w 89"/>
                    <a:gd name="T75" fmla="*/ 24 h 39"/>
                    <a:gd name="T76" fmla="*/ 88 w 89"/>
                    <a:gd name="T77" fmla="*/ 16 h 39"/>
                    <a:gd name="T78" fmla="*/ 86 w 89"/>
                    <a:gd name="T79" fmla="*/ 9 h 39"/>
                    <a:gd name="T80" fmla="*/ 86 w 89"/>
                    <a:gd name="T81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39">
                      <a:moveTo>
                        <a:pt x="86" y="5"/>
                      </a:moveTo>
                      <a:lnTo>
                        <a:pt x="85" y="3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3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6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9" y="29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8" name="Freeform 637"/>
                <p:cNvSpPr>
                  <a:spLocks/>
                </p:cNvSpPr>
                <p:nvPr/>
              </p:nvSpPr>
              <p:spPr bwMode="auto">
                <a:xfrm>
                  <a:off x="2255" y="3189"/>
                  <a:ext cx="89" cy="39"/>
                </a:xfrm>
                <a:custGeom>
                  <a:avLst/>
                  <a:gdLst>
                    <a:gd name="T0" fmla="*/ 86 w 89"/>
                    <a:gd name="T1" fmla="*/ 5 h 39"/>
                    <a:gd name="T2" fmla="*/ 86 w 89"/>
                    <a:gd name="T3" fmla="*/ 5 h 39"/>
                    <a:gd name="T4" fmla="*/ 85 w 89"/>
                    <a:gd name="T5" fmla="*/ 3 h 39"/>
                    <a:gd name="T6" fmla="*/ 84 w 89"/>
                    <a:gd name="T7" fmla="*/ 0 h 39"/>
                    <a:gd name="T8" fmla="*/ 81 w 89"/>
                    <a:gd name="T9" fmla="*/ 0 h 39"/>
                    <a:gd name="T10" fmla="*/ 76 w 89"/>
                    <a:gd name="T11" fmla="*/ 2 h 39"/>
                    <a:gd name="T12" fmla="*/ 76 w 89"/>
                    <a:gd name="T13" fmla="*/ 2 h 39"/>
                    <a:gd name="T14" fmla="*/ 68 w 89"/>
                    <a:gd name="T15" fmla="*/ 3 h 39"/>
                    <a:gd name="T16" fmla="*/ 58 w 89"/>
                    <a:gd name="T17" fmla="*/ 4 h 39"/>
                    <a:gd name="T18" fmla="*/ 48 w 89"/>
                    <a:gd name="T19" fmla="*/ 4 h 39"/>
                    <a:gd name="T20" fmla="*/ 37 w 89"/>
                    <a:gd name="T21" fmla="*/ 3 h 39"/>
                    <a:gd name="T22" fmla="*/ 27 w 89"/>
                    <a:gd name="T23" fmla="*/ 3 h 39"/>
                    <a:gd name="T24" fmla="*/ 18 w 89"/>
                    <a:gd name="T25" fmla="*/ 3 h 39"/>
                    <a:gd name="T26" fmla="*/ 13 w 89"/>
                    <a:gd name="T27" fmla="*/ 2 h 39"/>
                    <a:gd name="T28" fmla="*/ 9 w 89"/>
                    <a:gd name="T29" fmla="*/ 2 h 39"/>
                    <a:gd name="T30" fmla="*/ 9 w 89"/>
                    <a:gd name="T31" fmla="*/ 2 h 39"/>
                    <a:gd name="T32" fmla="*/ 7 w 89"/>
                    <a:gd name="T33" fmla="*/ 2 h 39"/>
                    <a:gd name="T34" fmla="*/ 3 w 89"/>
                    <a:gd name="T35" fmla="*/ 0 h 39"/>
                    <a:gd name="T36" fmla="*/ 2 w 89"/>
                    <a:gd name="T37" fmla="*/ 2 h 39"/>
                    <a:gd name="T38" fmla="*/ 1 w 89"/>
                    <a:gd name="T39" fmla="*/ 4 h 39"/>
                    <a:gd name="T40" fmla="*/ 1 w 89"/>
                    <a:gd name="T41" fmla="*/ 4 h 39"/>
                    <a:gd name="T42" fmla="*/ 0 w 89"/>
                    <a:gd name="T43" fmla="*/ 11 h 39"/>
                    <a:gd name="T44" fmla="*/ 0 w 89"/>
                    <a:gd name="T45" fmla="*/ 18 h 39"/>
                    <a:gd name="T46" fmla="*/ 0 w 89"/>
                    <a:gd name="T47" fmla="*/ 25 h 39"/>
                    <a:gd name="T48" fmla="*/ 1 w 89"/>
                    <a:gd name="T49" fmla="*/ 30 h 39"/>
                    <a:gd name="T50" fmla="*/ 1 w 89"/>
                    <a:gd name="T51" fmla="*/ 30 h 39"/>
                    <a:gd name="T52" fmla="*/ 2 w 89"/>
                    <a:gd name="T53" fmla="*/ 32 h 39"/>
                    <a:gd name="T54" fmla="*/ 3 w 89"/>
                    <a:gd name="T55" fmla="*/ 34 h 39"/>
                    <a:gd name="T56" fmla="*/ 4 w 89"/>
                    <a:gd name="T57" fmla="*/ 36 h 39"/>
                    <a:gd name="T58" fmla="*/ 8 w 89"/>
                    <a:gd name="T59" fmla="*/ 37 h 39"/>
                    <a:gd name="T60" fmla="*/ 8 w 89"/>
                    <a:gd name="T61" fmla="*/ 37 h 39"/>
                    <a:gd name="T62" fmla="*/ 13 w 89"/>
                    <a:gd name="T63" fmla="*/ 37 h 39"/>
                    <a:gd name="T64" fmla="*/ 20 w 89"/>
                    <a:gd name="T65" fmla="*/ 38 h 39"/>
                    <a:gd name="T66" fmla="*/ 30 w 89"/>
                    <a:gd name="T67" fmla="*/ 38 h 39"/>
                    <a:gd name="T68" fmla="*/ 42 w 89"/>
                    <a:gd name="T69" fmla="*/ 39 h 39"/>
                    <a:gd name="T70" fmla="*/ 54 w 89"/>
                    <a:gd name="T71" fmla="*/ 39 h 39"/>
                    <a:gd name="T72" fmla="*/ 65 w 89"/>
                    <a:gd name="T73" fmla="*/ 39 h 39"/>
                    <a:gd name="T74" fmla="*/ 75 w 89"/>
                    <a:gd name="T75" fmla="*/ 38 h 39"/>
                    <a:gd name="T76" fmla="*/ 81 w 89"/>
                    <a:gd name="T77" fmla="*/ 37 h 39"/>
                    <a:gd name="T78" fmla="*/ 81 w 89"/>
                    <a:gd name="T79" fmla="*/ 37 h 39"/>
                    <a:gd name="T80" fmla="*/ 84 w 89"/>
                    <a:gd name="T81" fmla="*/ 36 h 39"/>
                    <a:gd name="T82" fmla="*/ 86 w 89"/>
                    <a:gd name="T83" fmla="*/ 34 h 39"/>
                    <a:gd name="T84" fmla="*/ 88 w 89"/>
                    <a:gd name="T85" fmla="*/ 32 h 39"/>
                    <a:gd name="T86" fmla="*/ 89 w 89"/>
                    <a:gd name="T87" fmla="*/ 29 h 39"/>
                    <a:gd name="T88" fmla="*/ 89 w 89"/>
                    <a:gd name="T89" fmla="*/ 29 h 39"/>
                    <a:gd name="T90" fmla="*/ 89 w 89"/>
                    <a:gd name="T91" fmla="*/ 24 h 39"/>
                    <a:gd name="T92" fmla="*/ 88 w 89"/>
                    <a:gd name="T93" fmla="*/ 16 h 39"/>
                    <a:gd name="T94" fmla="*/ 86 w 89"/>
                    <a:gd name="T95" fmla="*/ 9 h 39"/>
                    <a:gd name="T96" fmla="*/ 86 w 89"/>
                    <a:gd name="T97" fmla="*/ 5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39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5" y="3"/>
                      </a:lnTo>
                      <a:lnTo>
                        <a:pt x="84" y="0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8" y="4"/>
                      </a:lnTo>
                      <a:lnTo>
                        <a:pt x="48" y="4"/>
                      </a:lnTo>
                      <a:lnTo>
                        <a:pt x="37" y="3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3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7" y="2"/>
                      </a:lnTo>
                      <a:lnTo>
                        <a:pt x="3" y="0"/>
                      </a:lnTo>
                      <a:lnTo>
                        <a:pt x="2" y="2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6"/>
                      </a:lnTo>
                      <a:lnTo>
                        <a:pt x="8" y="37"/>
                      </a:lnTo>
                      <a:lnTo>
                        <a:pt x="8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0" y="38"/>
                      </a:lnTo>
                      <a:lnTo>
                        <a:pt x="42" y="39"/>
                      </a:lnTo>
                      <a:lnTo>
                        <a:pt x="54" y="39"/>
                      </a:lnTo>
                      <a:lnTo>
                        <a:pt x="65" y="39"/>
                      </a:lnTo>
                      <a:lnTo>
                        <a:pt x="75" y="38"/>
                      </a:lnTo>
                      <a:lnTo>
                        <a:pt x="81" y="37"/>
                      </a:lnTo>
                      <a:lnTo>
                        <a:pt x="81" y="37"/>
                      </a:lnTo>
                      <a:lnTo>
                        <a:pt x="84" y="36"/>
                      </a:lnTo>
                      <a:lnTo>
                        <a:pt x="86" y="34"/>
                      </a:lnTo>
                      <a:lnTo>
                        <a:pt x="88" y="32"/>
                      </a:lnTo>
                      <a:lnTo>
                        <a:pt x="89" y="29"/>
                      </a:lnTo>
                      <a:lnTo>
                        <a:pt x="89" y="29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9" name="Freeform 638"/>
                <p:cNvSpPr>
                  <a:spLocks/>
                </p:cNvSpPr>
                <p:nvPr/>
              </p:nvSpPr>
              <p:spPr bwMode="auto">
                <a:xfrm>
                  <a:off x="2140" y="3189"/>
                  <a:ext cx="88" cy="40"/>
                </a:xfrm>
                <a:custGeom>
                  <a:avLst/>
                  <a:gdLst>
                    <a:gd name="T0" fmla="*/ 86 w 88"/>
                    <a:gd name="T1" fmla="*/ 5 h 40"/>
                    <a:gd name="T2" fmla="*/ 85 w 88"/>
                    <a:gd name="T3" fmla="*/ 3 h 40"/>
                    <a:gd name="T4" fmla="*/ 83 w 88"/>
                    <a:gd name="T5" fmla="*/ 0 h 40"/>
                    <a:gd name="T6" fmla="*/ 79 w 88"/>
                    <a:gd name="T7" fmla="*/ 0 h 40"/>
                    <a:gd name="T8" fmla="*/ 75 w 88"/>
                    <a:gd name="T9" fmla="*/ 2 h 40"/>
                    <a:gd name="T10" fmla="*/ 66 w 88"/>
                    <a:gd name="T11" fmla="*/ 3 h 40"/>
                    <a:gd name="T12" fmla="*/ 57 w 88"/>
                    <a:gd name="T13" fmla="*/ 4 h 40"/>
                    <a:gd name="T14" fmla="*/ 47 w 88"/>
                    <a:gd name="T15" fmla="*/ 4 h 40"/>
                    <a:gd name="T16" fmla="*/ 36 w 88"/>
                    <a:gd name="T17" fmla="*/ 3 h 40"/>
                    <a:gd name="T18" fmla="*/ 27 w 88"/>
                    <a:gd name="T19" fmla="*/ 3 h 40"/>
                    <a:gd name="T20" fmla="*/ 18 w 88"/>
                    <a:gd name="T21" fmla="*/ 3 h 40"/>
                    <a:gd name="T22" fmla="*/ 12 w 88"/>
                    <a:gd name="T23" fmla="*/ 2 h 40"/>
                    <a:gd name="T24" fmla="*/ 9 w 88"/>
                    <a:gd name="T25" fmla="*/ 2 h 40"/>
                    <a:gd name="T26" fmla="*/ 5 w 88"/>
                    <a:gd name="T27" fmla="*/ 2 h 40"/>
                    <a:gd name="T28" fmla="*/ 3 w 88"/>
                    <a:gd name="T29" fmla="*/ 0 h 40"/>
                    <a:gd name="T30" fmla="*/ 1 w 88"/>
                    <a:gd name="T31" fmla="*/ 2 h 40"/>
                    <a:gd name="T32" fmla="*/ 0 w 88"/>
                    <a:gd name="T33" fmla="*/ 4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30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3 w 88"/>
                    <a:gd name="T47" fmla="*/ 36 h 40"/>
                    <a:gd name="T48" fmla="*/ 7 w 88"/>
                    <a:gd name="T49" fmla="*/ 37 h 40"/>
                    <a:gd name="T50" fmla="*/ 11 w 88"/>
                    <a:gd name="T51" fmla="*/ 38 h 40"/>
                    <a:gd name="T52" fmla="*/ 20 w 88"/>
                    <a:gd name="T53" fmla="*/ 38 h 40"/>
                    <a:gd name="T54" fmla="*/ 30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4 w 88"/>
                    <a:gd name="T61" fmla="*/ 39 h 40"/>
                    <a:gd name="T62" fmla="*/ 74 w 88"/>
                    <a:gd name="T63" fmla="*/ 39 h 40"/>
                    <a:gd name="T64" fmla="*/ 79 w 88"/>
                    <a:gd name="T65" fmla="*/ 38 h 40"/>
                    <a:gd name="T66" fmla="*/ 83 w 88"/>
                    <a:gd name="T67" fmla="*/ 36 h 40"/>
                    <a:gd name="T68" fmla="*/ 85 w 88"/>
                    <a:gd name="T69" fmla="*/ 34 h 40"/>
                    <a:gd name="T70" fmla="*/ 88 w 88"/>
                    <a:gd name="T71" fmla="*/ 32 h 40"/>
                    <a:gd name="T72" fmla="*/ 88 w 88"/>
                    <a:gd name="T73" fmla="*/ 30 h 40"/>
                    <a:gd name="T74" fmla="*/ 88 w 88"/>
                    <a:gd name="T75" fmla="*/ 24 h 40"/>
                    <a:gd name="T76" fmla="*/ 88 w 88"/>
                    <a:gd name="T77" fmla="*/ 16 h 40"/>
                    <a:gd name="T78" fmla="*/ 86 w 88"/>
                    <a:gd name="T79" fmla="*/ 9 h 40"/>
                    <a:gd name="T80" fmla="*/ 86 w 88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6" y="5"/>
                      </a:moveTo>
                      <a:lnTo>
                        <a:pt x="85" y="3"/>
                      </a:lnTo>
                      <a:lnTo>
                        <a:pt x="83" y="0"/>
                      </a:lnTo>
                      <a:lnTo>
                        <a:pt x="79" y="0"/>
                      </a:lnTo>
                      <a:lnTo>
                        <a:pt x="75" y="2"/>
                      </a:lnTo>
                      <a:lnTo>
                        <a:pt x="66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2" y="2"/>
                      </a:lnTo>
                      <a:lnTo>
                        <a:pt x="9" y="2"/>
                      </a:lnTo>
                      <a:lnTo>
                        <a:pt x="5" y="2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11" y="38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79" y="38"/>
                      </a:lnTo>
                      <a:lnTo>
                        <a:pt x="83" y="36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0" name="Freeform 639"/>
                <p:cNvSpPr>
                  <a:spLocks/>
                </p:cNvSpPr>
                <p:nvPr/>
              </p:nvSpPr>
              <p:spPr bwMode="auto">
                <a:xfrm>
                  <a:off x="2140" y="3189"/>
                  <a:ext cx="88" cy="40"/>
                </a:xfrm>
                <a:custGeom>
                  <a:avLst/>
                  <a:gdLst>
                    <a:gd name="T0" fmla="*/ 86 w 88"/>
                    <a:gd name="T1" fmla="*/ 5 h 40"/>
                    <a:gd name="T2" fmla="*/ 86 w 88"/>
                    <a:gd name="T3" fmla="*/ 5 h 40"/>
                    <a:gd name="T4" fmla="*/ 85 w 88"/>
                    <a:gd name="T5" fmla="*/ 3 h 40"/>
                    <a:gd name="T6" fmla="*/ 83 w 88"/>
                    <a:gd name="T7" fmla="*/ 0 h 40"/>
                    <a:gd name="T8" fmla="*/ 79 w 88"/>
                    <a:gd name="T9" fmla="*/ 0 h 40"/>
                    <a:gd name="T10" fmla="*/ 75 w 88"/>
                    <a:gd name="T11" fmla="*/ 2 h 40"/>
                    <a:gd name="T12" fmla="*/ 75 w 88"/>
                    <a:gd name="T13" fmla="*/ 2 h 40"/>
                    <a:gd name="T14" fmla="*/ 66 w 88"/>
                    <a:gd name="T15" fmla="*/ 3 h 40"/>
                    <a:gd name="T16" fmla="*/ 57 w 88"/>
                    <a:gd name="T17" fmla="*/ 4 h 40"/>
                    <a:gd name="T18" fmla="*/ 47 w 88"/>
                    <a:gd name="T19" fmla="*/ 4 h 40"/>
                    <a:gd name="T20" fmla="*/ 36 w 88"/>
                    <a:gd name="T21" fmla="*/ 3 h 40"/>
                    <a:gd name="T22" fmla="*/ 27 w 88"/>
                    <a:gd name="T23" fmla="*/ 3 h 40"/>
                    <a:gd name="T24" fmla="*/ 18 w 88"/>
                    <a:gd name="T25" fmla="*/ 3 h 40"/>
                    <a:gd name="T26" fmla="*/ 12 w 88"/>
                    <a:gd name="T27" fmla="*/ 2 h 40"/>
                    <a:gd name="T28" fmla="*/ 9 w 88"/>
                    <a:gd name="T29" fmla="*/ 2 h 40"/>
                    <a:gd name="T30" fmla="*/ 9 w 88"/>
                    <a:gd name="T31" fmla="*/ 2 h 40"/>
                    <a:gd name="T32" fmla="*/ 5 w 88"/>
                    <a:gd name="T33" fmla="*/ 2 h 40"/>
                    <a:gd name="T34" fmla="*/ 3 w 88"/>
                    <a:gd name="T35" fmla="*/ 0 h 40"/>
                    <a:gd name="T36" fmla="*/ 1 w 88"/>
                    <a:gd name="T37" fmla="*/ 2 h 40"/>
                    <a:gd name="T38" fmla="*/ 0 w 88"/>
                    <a:gd name="T39" fmla="*/ 4 h 40"/>
                    <a:gd name="T40" fmla="*/ 0 w 88"/>
                    <a:gd name="T41" fmla="*/ 4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30 h 40"/>
                    <a:gd name="T50" fmla="*/ 0 w 88"/>
                    <a:gd name="T51" fmla="*/ 30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3 w 88"/>
                    <a:gd name="T57" fmla="*/ 36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1 w 88"/>
                    <a:gd name="T63" fmla="*/ 38 h 40"/>
                    <a:gd name="T64" fmla="*/ 20 w 88"/>
                    <a:gd name="T65" fmla="*/ 38 h 40"/>
                    <a:gd name="T66" fmla="*/ 30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4 w 88"/>
                    <a:gd name="T73" fmla="*/ 39 h 40"/>
                    <a:gd name="T74" fmla="*/ 74 w 88"/>
                    <a:gd name="T75" fmla="*/ 39 h 40"/>
                    <a:gd name="T76" fmla="*/ 79 w 88"/>
                    <a:gd name="T77" fmla="*/ 38 h 40"/>
                    <a:gd name="T78" fmla="*/ 79 w 88"/>
                    <a:gd name="T79" fmla="*/ 38 h 40"/>
                    <a:gd name="T80" fmla="*/ 83 w 88"/>
                    <a:gd name="T81" fmla="*/ 36 h 40"/>
                    <a:gd name="T82" fmla="*/ 85 w 88"/>
                    <a:gd name="T83" fmla="*/ 34 h 40"/>
                    <a:gd name="T84" fmla="*/ 88 w 88"/>
                    <a:gd name="T85" fmla="*/ 32 h 40"/>
                    <a:gd name="T86" fmla="*/ 88 w 88"/>
                    <a:gd name="T87" fmla="*/ 30 h 40"/>
                    <a:gd name="T88" fmla="*/ 88 w 88"/>
                    <a:gd name="T89" fmla="*/ 30 h 40"/>
                    <a:gd name="T90" fmla="*/ 88 w 88"/>
                    <a:gd name="T91" fmla="*/ 24 h 40"/>
                    <a:gd name="T92" fmla="*/ 88 w 88"/>
                    <a:gd name="T93" fmla="*/ 16 h 40"/>
                    <a:gd name="T94" fmla="*/ 86 w 88"/>
                    <a:gd name="T95" fmla="*/ 9 h 40"/>
                    <a:gd name="T96" fmla="*/ 86 w 88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6" y="5"/>
                      </a:moveTo>
                      <a:lnTo>
                        <a:pt x="86" y="5"/>
                      </a:lnTo>
                      <a:lnTo>
                        <a:pt x="85" y="3"/>
                      </a:lnTo>
                      <a:lnTo>
                        <a:pt x="83" y="0"/>
                      </a:lnTo>
                      <a:lnTo>
                        <a:pt x="79" y="0"/>
                      </a:lnTo>
                      <a:lnTo>
                        <a:pt x="75" y="2"/>
                      </a:lnTo>
                      <a:lnTo>
                        <a:pt x="75" y="2"/>
                      </a:lnTo>
                      <a:lnTo>
                        <a:pt x="66" y="3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8" y="3"/>
                      </a:lnTo>
                      <a:lnTo>
                        <a:pt x="12" y="2"/>
                      </a:lnTo>
                      <a:lnTo>
                        <a:pt x="9" y="2"/>
                      </a:lnTo>
                      <a:lnTo>
                        <a:pt x="9" y="2"/>
                      </a:lnTo>
                      <a:lnTo>
                        <a:pt x="5" y="2"/>
                      </a:lnTo>
                      <a:lnTo>
                        <a:pt x="3" y="0"/>
                      </a:lnTo>
                      <a:lnTo>
                        <a:pt x="1" y="2"/>
                      </a:lnTo>
                      <a:lnTo>
                        <a:pt x="0" y="4"/>
                      </a:lnTo>
                      <a:lnTo>
                        <a:pt x="0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1" y="38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79" y="38"/>
                      </a:lnTo>
                      <a:lnTo>
                        <a:pt x="79" y="38"/>
                      </a:lnTo>
                      <a:lnTo>
                        <a:pt x="83" y="36"/>
                      </a:lnTo>
                      <a:lnTo>
                        <a:pt x="85" y="34"/>
                      </a:lnTo>
                      <a:lnTo>
                        <a:pt x="88" y="32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6" y="9"/>
                      </a:lnTo>
                      <a:lnTo>
                        <a:pt x="86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1" name="Freeform 640"/>
                <p:cNvSpPr>
                  <a:spLocks/>
                </p:cNvSpPr>
                <p:nvPr/>
              </p:nvSpPr>
              <p:spPr bwMode="auto">
                <a:xfrm>
                  <a:off x="2022" y="3189"/>
                  <a:ext cx="89" cy="40"/>
                </a:xfrm>
                <a:custGeom>
                  <a:avLst/>
                  <a:gdLst>
                    <a:gd name="T0" fmla="*/ 87 w 89"/>
                    <a:gd name="T1" fmla="*/ 5 h 40"/>
                    <a:gd name="T2" fmla="*/ 87 w 89"/>
                    <a:gd name="T3" fmla="*/ 3 h 40"/>
                    <a:gd name="T4" fmla="*/ 85 w 89"/>
                    <a:gd name="T5" fmla="*/ 2 h 40"/>
                    <a:gd name="T6" fmla="*/ 81 w 89"/>
                    <a:gd name="T7" fmla="*/ 0 h 40"/>
                    <a:gd name="T8" fmla="*/ 76 w 89"/>
                    <a:gd name="T9" fmla="*/ 2 h 40"/>
                    <a:gd name="T10" fmla="*/ 68 w 89"/>
                    <a:gd name="T11" fmla="*/ 3 h 40"/>
                    <a:gd name="T12" fmla="*/ 59 w 89"/>
                    <a:gd name="T13" fmla="*/ 4 h 40"/>
                    <a:gd name="T14" fmla="*/ 48 w 89"/>
                    <a:gd name="T15" fmla="*/ 4 h 40"/>
                    <a:gd name="T16" fmla="*/ 38 w 89"/>
                    <a:gd name="T17" fmla="*/ 3 h 40"/>
                    <a:gd name="T18" fmla="*/ 27 w 89"/>
                    <a:gd name="T19" fmla="*/ 3 h 40"/>
                    <a:gd name="T20" fmla="*/ 19 w 89"/>
                    <a:gd name="T21" fmla="*/ 3 h 40"/>
                    <a:gd name="T22" fmla="*/ 13 w 89"/>
                    <a:gd name="T23" fmla="*/ 2 h 40"/>
                    <a:gd name="T24" fmla="*/ 10 w 89"/>
                    <a:gd name="T25" fmla="*/ 2 h 40"/>
                    <a:gd name="T26" fmla="*/ 7 w 89"/>
                    <a:gd name="T27" fmla="*/ 2 h 40"/>
                    <a:gd name="T28" fmla="*/ 5 w 89"/>
                    <a:gd name="T29" fmla="*/ 0 h 40"/>
                    <a:gd name="T30" fmla="*/ 3 w 89"/>
                    <a:gd name="T31" fmla="*/ 2 h 40"/>
                    <a:gd name="T32" fmla="*/ 1 w 89"/>
                    <a:gd name="T33" fmla="*/ 4 h 40"/>
                    <a:gd name="T34" fmla="*/ 0 w 89"/>
                    <a:gd name="T35" fmla="*/ 11 h 40"/>
                    <a:gd name="T36" fmla="*/ 0 w 89"/>
                    <a:gd name="T37" fmla="*/ 18 h 40"/>
                    <a:gd name="T38" fmla="*/ 0 w 89"/>
                    <a:gd name="T39" fmla="*/ 25 h 40"/>
                    <a:gd name="T40" fmla="*/ 1 w 89"/>
                    <a:gd name="T41" fmla="*/ 30 h 40"/>
                    <a:gd name="T42" fmla="*/ 3 w 89"/>
                    <a:gd name="T43" fmla="*/ 32 h 40"/>
                    <a:gd name="T44" fmla="*/ 4 w 89"/>
                    <a:gd name="T45" fmla="*/ 34 h 40"/>
                    <a:gd name="T46" fmla="*/ 5 w 89"/>
                    <a:gd name="T47" fmla="*/ 37 h 40"/>
                    <a:gd name="T48" fmla="*/ 8 w 89"/>
                    <a:gd name="T49" fmla="*/ 38 h 40"/>
                    <a:gd name="T50" fmla="*/ 13 w 89"/>
                    <a:gd name="T51" fmla="*/ 38 h 40"/>
                    <a:gd name="T52" fmla="*/ 20 w 89"/>
                    <a:gd name="T53" fmla="*/ 39 h 40"/>
                    <a:gd name="T54" fmla="*/ 31 w 89"/>
                    <a:gd name="T55" fmla="*/ 39 h 40"/>
                    <a:gd name="T56" fmla="*/ 42 w 89"/>
                    <a:gd name="T57" fmla="*/ 39 h 40"/>
                    <a:gd name="T58" fmla="*/ 54 w 89"/>
                    <a:gd name="T59" fmla="*/ 40 h 40"/>
                    <a:gd name="T60" fmla="*/ 66 w 89"/>
                    <a:gd name="T61" fmla="*/ 39 h 40"/>
                    <a:gd name="T62" fmla="*/ 75 w 89"/>
                    <a:gd name="T63" fmla="*/ 39 h 40"/>
                    <a:gd name="T64" fmla="*/ 81 w 89"/>
                    <a:gd name="T65" fmla="*/ 38 h 40"/>
                    <a:gd name="T66" fmla="*/ 85 w 89"/>
                    <a:gd name="T67" fmla="*/ 36 h 40"/>
                    <a:gd name="T68" fmla="*/ 87 w 89"/>
                    <a:gd name="T69" fmla="*/ 34 h 40"/>
                    <a:gd name="T70" fmla="*/ 88 w 89"/>
                    <a:gd name="T71" fmla="*/ 32 h 40"/>
                    <a:gd name="T72" fmla="*/ 89 w 89"/>
                    <a:gd name="T73" fmla="*/ 30 h 40"/>
                    <a:gd name="T74" fmla="*/ 89 w 89"/>
                    <a:gd name="T75" fmla="*/ 24 h 40"/>
                    <a:gd name="T76" fmla="*/ 88 w 89"/>
                    <a:gd name="T77" fmla="*/ 16 h 40"/>
                    <a:gd name="T78" fmla="*/ 87 w 89"/>
                    <a:gd name="T79" fmla="*/ 9 h 40"/>
                    <a:gd name="T80" fmla="*/ 87 w 89"/>
                    <a:gd name="T81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9" h="40">
                      <a:moveTo>
                        <a:pt x="87" y="5"/>
                      </a:moveTo>
                      <a:lnTo>
                        <a:pt x="87" y="3"/>
                      </a:lnTo>
                      <a:lnTo>
                        <a:pt x="85" y="2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7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2" name="Freeform 641"/>
                <p:cNvSpPr>
                  <a:spLocks/>
                </p:cNvSpPr>
                <p:nvPr/>
              </p:nvSpPr>
              <p:spPr bwMode="auto">
                <a:xfrm>
                  <a:off x="2022" y="3189"/>
                  <a:ext cx="89" cy="40"/>
                </a:xfrm>
                <a:custGeom>
                  <a:avLst/>
                  <a:gdLst>
                    <a:gd name="T0" fmla="*/ 87 w 89"/>
                    <a:gd name="T1" fmla="*/ 5 h 40"/>
                    <a:gd name="T2" fmla="*/ 87 w 89"/>
                    <a:gd name="T3" fmla="*/ 5 h 40"/>
                    <a:gd name="T4" fmla="*/ 87 w 89"/>
                    <a:gd name="T5" fmla="*/ 3 h 40"/>
                    <a:gd name="T6" fmla="*/ 85 w 89"/>
                    <a:gd name="T7" fmla="*/ 2 h 40"/>
                    <a:gd name="T8" fmla="*/ 81 w 89"/>
                    <a:gd name="T9" fmla="*/ 0 h 40"/>
                    <a:gd name="T10" fmla="*/ 76 w 89"/>
                    <a:gd name="T11" fmla="*/ 2 h 40"/>
                    <a:gd name="T12" fmla="*/ 76 w 89"/>
                    <a:gd name="T13" fmla="*/ 2 h 40"/>
                    <a:gd name="T14" fmla="*/ 68 w 89"/>
                    <a:gd name="T15" fmla="*/ 3 h 40"/>
                    <a:gd name="T16" fmla="*/ 59 w 89"/>
                    <a:gd name="T17" fmla="*/ 4 h 40"/>
                    <a:gd name="T18" fmla="*/ 48 w 89"/>
                    <a:gd name="T19" fmla="*/ 4 h 40"/>
                    <a:gd name="T20" fmla="*/ 38 w 89"/>
                    <a:gd name="T21" fmla="*/ 3 h 40"/>
                    <a:gd name="T22" fmla="*/ 27 w 89"/>
                    <a:gd name="T23" fmla="*/ 3 h 40"/>
                    <a:gd name="T24" fmla="*/ 19 w 89"/>
                    <a:gd name="T25" fmla="*/ 3 h 40"/>
                    <a:gd name="T26" fmla="*/ 13 w 89"/>
                    <a:gd name="T27" fmla="*/ 2 h 40"/>
                    <a:gd name="T28" fmla="*/ 10 w 89"/>
                    <a:gd name="T29" fmla="*/ 2 h 40"/>
                    <a:gd name="T30" fmla="*/ 10 w 89"/>
                    <a:gd name="T31" fmla="*/ 2 h 40"/>
                    <a:gd name="T32" fmla="*/ 7 w 89"/>
                    <a:gd name="T33" fmla="*/ 2 h 40"/>
                    <a:gd name="T34" fmla="*/ 5 w 89"/>
                    <a:gd name="T35" fmla="*/ 0 h 40"/>
                    <a:gd name="T36" fmla="*/ 3 w 89"/>
                    <a:gd name="T37" fmla="*/ 2 h 40"/>
                    <a:gd name="T38" fmla="*/ 1 w 89"/>
                    <a:gd name="T39" fmla="*/ 4 h 40"/>
                    <a:gd name="T40" fmla="*/ 1 w 89"/>
                    <a:gd name="T41" fmla="*/ 4 h 40"/>
                    <a:gd name="T42" fmla="*/ 0 w 89"/>
                    <a:gd name="T43" fmla="*/ 11 h 40"/>
                    <a:gd name="T44" fmla="*/ 0 w 89"/>
                    <a:gd name="T45" fmla="*/ 18 h 40"/>
                    <a:gd name="T46" fmla="*/ 0 w 89"/>
                    <a:gd name="T47" fmla="*/ 25 h 40"/>
                    <a:gd name="T48" fmla="*/ 1 w 89"/>
                    <a:gd name="T49" fmla="*/ 30 h 40"/>
                    <a:gd name="T50" fmla="*/ 1 w 89"/>
                    <a:gd name="T51" fmla="*/ 30 h 40"/>
                    <a:gd name="T52" fmla="*/ 3 w 89"/>
                    <a:gd name="T53" fmla="*/ 32 h 40"/>
                    <a:gd name="T54" fmla="*/ 4 w 89"/>
                    <a:gd name="T55" fmla="*/ 34 h 40"/>
                    <a:gd name="T56" fmla="*/ 5 w 89"/>
                    <a:gd name="T57" fmla="*/ 37 h 40"/>
                    <a:gd name="T58" fmla="*/ 8 w 89"/>
                    <a:gd name="T59" fmla="*/ 38 h 40"/>
                    <a:gd name="T60" fmla="*/ 8 w 89"/>
                    <a:gd name="T61" fmla="*/ 38 h 40"/>
                    <a:gd name="T62" fmla="*/ 13 w 89"/>
                    <a:gd name="T63" fmla="*/ 38 h 40"/>
                    <a:gd name="T64" fmla="*/ 20 w 89"/>
                    <a:gd name="T65" fmla="*/ 39 h 40"/>
                    <a:gd name="T66" fmla="*/ 31 w 89"/>
                    <a:gd name="T67" fmla="*/ 39 h 40"/>
                    <a:gd name="T68" fmla="*/ 42 w 89"/>
                    <a:gd name="T69" fmla="*/ 39 h 40"/>
                    <a:gd name="T70" fmla="*/ 54 w 89"/>
                    <a:gd name="T71" fmla="*/ 40 h 40"/>
                    <a:gd name="T72" fmla="*/ 66 w 89"/>
                    <a:gd name="T73" fmla="*/ 39 h 40"/>
                    <a:gd name="T74" fmla="*/ 75 w 89"/>
                    <a:gd name="T75" fmla="*/ 39 h 40"/>
                    <a:gd name="T76" fmla="*/ 81 w 89"/>
                    <a:gd name="T77" fmla="*/ 38 h 40"/>
                    <a:gd name="T78" fmla="*/ 81 w 89"/>
                    <a:gd name="T79" fmla="*/ 38 h 40"/>
                    <a:gd name="T80" fmla="*/ 85 w 89"/>
                    <a:gd name="T81" fmla="*/ 36 h 40"/>
                    <a:gd name="T82" fmla="*/ 87 w 89"/>
                    <a:gd name="T83" fmla="*/ 34 h 40"/>
                    <a:gd name="T84" fmla="*/ 88 w 89"/>
                    <a:gd name="T85" fmla="*/ 32 h 40"/>
                    <a:gd name="T86" fmla="*/ 89 w 89"/>
                    <a:gd name="T87" fmla="*/ 30 h 40"/>
                    <a:gd name="T88" fmla="*/ 89 w 89"/>
                    <a:gd name="T89" fmla="*/ 30 h 40"/>
                    <a:gd name="T90" fmla="*/ 89 w 89"/>
                    <a:gd name="T91" fmla="*/ 24 h 40"/>
                    <a:gd name="T92" fmla="*/ 88 w 89"/>
                    <a:gd name="T93" fmla="*/ 16 h 40"/>
                    <a:gd name="T94" fmla="*/ 87 w 89"/>
                    <a:gd name="T95" fmla="*/ 9 h 40"/>
                    <a:gd name="T96" fmla="*/ 87 w 89"/>
                    <a:gd name="T97" fmla="*/ 5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9" h="40">
                      <a:moveTo>
                        <a:pt x="87" y="5"/>
                      </a:moveTo>
                      <a:lnTo>
                        <a:pt x="87" y="5"/>
                      </a:lnTo>
                      <a:lnTo>
                        <a:pt x="87" y="3"/>
                      </a:lnTo>
                      <a:lnTo>
                        <a:pt x="85" y="2"/>
                      </a:lnTo>
                      <a:lnTo>
                        <a:pt x="81" y="0"/>
                      </a:lnTo>
                      <a:lnTo>
                        <a:pt x="76" y="2"/>
                      </a:lnTo>
                      <a:lnTo>
                        <a:pt x="76" y="2"/>
                      </a:lnTo>
                      <a:lnTo>
                        <a:pt x="68" y="3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2"/>
                      </a:lnTo>
                      <a:lnTo>
                        <a:pt x="10" y="2"/>
                      </a:lnTo>
                      <a:lnTo>
                        <a:pt x="10" y="2"/>
                      </a:lnTo>
                      <a:lnTo>
                        <a:pt x="7" y="2"/>
                      </a:lnTo>
                      <a:lnTo>
                        <a:pt x="5" y="0"/>
                      </a:lnTo>
                      <a:lnTo>
                        <a:pt x="3" y="2"/>
                      </a:lnTo>
                      <a:lnTo>
                        <a:pt x="1" y="4"/>
                      </a:lnTo>
                      <a:lnTo>
                        <a:pt x="1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1" y="30"/>
                      </a:lnTo>
                      <a:lnTo>
                        <a:pt x="1" y="30"/>
                      </a:lnTo>
                      <a:lnTo>
                        <a:pt x="3" y="32"/>
                      </a:lnTo>
                      <a:lnTo>
                        <a:pt x="4" y="34"/>
                      </a:lnTo>
                      <a:lnTo>
                        <a:pt x="5" y="37"/>
                      </a:lnTo>
                      <a:lnTo>
                        <a:pt x="8" y="38"/>
                      </a:lnTo>
                      <a:lnTo>
                        <a:pt x="8" y="38"/>
                      </a:lnTo>
                      <a:lnTo>
                        <a:pt x="13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6" y="39"/>
                      </a:lnTo>
                      <a:lnTo>
                        <a:pt x="75" y="39"/>
                      </a:lnTo>
                      <a:lnTo>
                        <a:pt x="81" y="38"/>
                      </a:lnTo>
                      <a:lnTo>
                        <a:pt x="81" y="38"/>
                      </a:lnTo>
                      <a:lnTo>
                        <a:pt x="85" y="36"/>
                      </a:lnTo>
                      <a:lnTo>
                        <a:pt x="87" y="34"/>
                      </a:lnTo>
                      <a:lnTo>
                        <a:pt x="88" y="32"/>
                      </a:lnTo>
                      <a:lnTo>
                        <a:pt x="89" y="30"/>
                      </a:lnTo>
                      <a:lnTo>
                        <a:pt x="89" y="30"/>
                      </a:lnTo>
                      <a:lnTo>
                        <a:pt x="89" y="24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5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3" name="Freeform 642"/>
                <p:cNvSpPr>
                  <a:spLocks/>
                </p:cNvSpPr>
                <p:nvPr/>
              </p:nvSpPr>
              <p:spPr bwMode="auto">
                <a:xfrm>
                  <a:off x="3741" y="3319"/>
                  <a:ext cx="88" cy="39"/>
                </a:xfrm>
                <a:custGeom>
                  <a:avLst/>
                  <a:gdLst>
                    <a:gd name="T0" fmla="*/ 87 w 88"/>
                    <a:gd name="T1" fmla="*/ 7 h 39"/>
                    <a:gd name="T2" fmla="*/ 86 w 88"/>
                    <a:gd name="T3" fmla="*/ 4 h 39"/>
                    <a:gd name="T4" fmla="*/ 83 w 88"/>
                    <a:gd name="T5" fmla="*/ 2 h 39"/>
                    <a:gd name="T6" fmla="*/ 80 w 88"/>
                    <a:gd name="T7" fmla="*/ 2 h 39"/>
                    <a:gd name="T8" fmla="*/ 75 w 88"/>
                    <a:gd name="T9" fmla="*/ 3 h 39"/>
                    <a:gd name="T10" fmla="*/ 67 w 88"/>
                    <a:gd name="T11" fmla="*/ 4 h 39"/>
                    <a:gd name="T12" fmla="*/ 57 w 88"/>
                    <a:gd name="T13" fmla="*/ 4 h 39"/>
                    <a:gd name="T14" fmla="*/ 47 w 88"/>
                    <a:gd name="T15" fmla="*/ 4 h 39"/>
                    <a:gd name="T16" fmla="*/ 36 w 88"/>
                    <a:gd name="T17" fmla="*/ 3 h 39"/>
                    <a:gd name="T18" fmla="*/ 27 w 88"/>
                    <a:gd name="T19" fmla="*/ 3 h 39"/>
                    <a:gd name="T20" fmla="*/ 19 w 88"/>
                    <a:gd name="T21" fmla="*/ 2 h 39"/>
                    <a:gd name="T22" fmla="*/ 13 w 88"/>
                    <a:gd name="T23" fmla="*/ 1 h 39"/>
                    <a:gd name="T24" fmla="*/ 9 w 88"/>
                    <a:gd name="T25" fmla="*/ 1 h 39"/>
                    <a:gd name="T26" fmla="*/ 7 w 88"/>
                    <a:gd name="T27" fmla="*/ 1 h 39"/>
                    <a:gd name="T28" fmla="*/ 3 w 88"/>
                    <a:gd name="T29" fmla="*/ 0 h 39"/>
                    <a:gd name="T30" fmla="*/ 1 w 88"/>
                    <a:gd name="T31" fmla="*/ 1 h 39"/>
                    <a:gd name="T32" fmla="*/ 0 w 88"/>
                    <a:gd name="T33" fmla="*/ 3 h 39"/>
                    <a:gd name="T34" fmla="*/ 0 w 88"/>
                    <a:gd name="T35" fmla="*/ 10 h 39"/>
                    <a:gd name="T36" fmla="*/ 0 w 88"/>
                    <a:gd name="T37" fmla="*/ 17 h 39"/>
                    <a:gd name="T38" fmla="*/ 0 w 88"/>
                    <a:gd name="T39" fmla="*/ 24 h 39"/>
                    <a:gd name="T40" fmla="*/ 0 w 88"/>
                    <a:gd name="T41" fmla="*/ 29 h 39"/>
                    <a:gd name="T42" fmla="*/ 0 w 88"/>
                    <a:gd name="T43" fmla="*/ 32 h 39"/>
                    <a:gd name="T44" fmla="*/ 1 w 88"/>
                    <a:gd name="T45" fmla="*/ 35 h 39"/>
                    <a:gd name="T46" fmla="*/ 3 w 88"/>
                    <a:gd name="T47" fmla="*/ 36 h 39"/>
                    <a:gd name="T48" fmla="*/ 7 w 88"/>
                    <a:gd name="T49" fmla="*/ 37 h 39"/>
                    <a:gd name="T50" fmla="*/ 12 w 88"/>
                    <a:gd name="T51" fmla="*/ 37 h 39"/>
                    <a:gd name="T52" fmla="*/ 19 w 88"/>
                    <a:gd name="T53" fmla="*/ 38 h 39"/>
                    <a:gd name="T54" fmla="*/ 29 w 88"/>
                    <a:gd name="T55" fmla="*/ 39 h 39"/>
                    <a:gd name="T56" fmla="*/ 41 w 88"/>
                    <a:gd name="T57" fmla="*/ 39 h 39"/>
                    <a:gd name="T58" fmla="*/ 53 w 88"/>
                    <a:gd name="T59" fmla="*/ 39 h 39"/>
                    <a:gd name="T60" fmla="*/ 64 w 88"/>
                    <a:gd name="T61" fmla="*/ 39 h 39"/>
                    <a:gd name="T62" fmla="*/ 74 w 88"/>
                    <a:gd name="T63" fmla="*/ 39 h 39"/>
                    <a:gd name="T64" fmla="*/ 80 w 88"/>
                    <a:gd name="T65" fmla="*/ 38 h 39"/>
                    <a:gd name="T66" fmla="*/ 83 w 88"/>
                    <a:gd name="T67" fmla="*/ 37 h 39"/>
                    <a:gd name="T68" fmla="*/ 86 w 88"/>
                    <a:gd name="T69" fmla="*/ 36 h 39"/>
                    <a:gd name="T70" fmla="*/ 87 w 88"/>
                    <a:gd name="T71" fmla="*/ 34 h 39"/>
                    <a:gd name="T72" fmla="*/ 88 w 88"/>
                    <a:gd name="T73" fmla="*/ 30 h 39"/>
                    <a:gd name="T74" fmla="*/ 88 w 88"/>
                    <a:gd name="T75" fmla="*/ 25 h 39"/>
                    <a:gd name="T76" fmla="*/ 88 w 88"/>
                    <a:gd name="T77" fmla="*/ 17 h 39"/>
                    <a:gd name="T78" fmla="*/ 87 w 88"/>
                    <a:gd name="T79" fmla="*/ 10 h 39"/>
                    <a:gd name="T80" fmla="*/ 87 w 88"/>
                    <a:gd name="T81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7"/>
                      </a:moveTo>
                      <a:lnTo>
                        <a:pt x="86" y="4"/>
                      </a:lnTo>
                      <a:lnTo>
                        <a:pt x="83" y="2"/>
                      </a:lnTo>
                      <a:lnTo>
                        <a:pt x="80" y="2"/>
                      </a:lnTo>
                      <a:lnTo>
                        <a:pt x="75" y="3"/>
                      </a:lnTo>
                      <a:lnTo>
                        <a:pt x="67" y="4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32"/>
                      </a:lnTo>
                      <a:lnTo>
                        <a:pt x="1" y="35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19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39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6" y="36"/>
                      </a:lnTo>
                      <a:lnTo>
                        <a:pt x="87" y="34"/>
                      </a:lnTo>
                      <a:lnTo>
                        <a:pt x="88" y="30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4" name="Freeform 643"/>
                <p:cNvSpPr>
                  <a:spLocks/>
                </p:cNvSpPr>
                <p:nvPr/>
              </p:nvSpPr>
              <p:spPr bwMode="auto">
                <a:xfrm>
                  <a:off x="3741" y="3319"/>
                  <a:ext cx="88" cy="39"/>
                </a:xfrm>
                <a:custGeom>
                  <a:avLst/>
                  <a:gdLst>
                    <a:gd name="T0" fmla="*/ 87 w 88"/>
                    <a:gd name="T1" fmla="*/ 7 h 39"/>
                    <a:gd name="T2" fmla="*/ 87 w 88"/>
                    <a:gd name="T3" fmla="*/ 7 h 39"/>
                    <a:gd name="T4" fmla="*/ 86 w 88"/>
                    <a:gd name="T5" fmla="*/ 4 h 39"/>
                    <a:gd name="T6" fmla="*/ 83 w 88"/>
                    <a:gd name="T7" fmla="*/ 2 h 39"/>
                    <a:gd name="T8" fmla="*/ 80 w 88"/>
                    <a:gd name="T9" fmla="*/ 2 h 39"/>
                    <a:gd name="T10" fmla="*/ 75 w 88"/>
                    <a:gd name="T11" fmla="*/ 3 h 39"/>
                    <a:gd name="T12" fmla="*/ 75 w 88"/>
                    <a:gd name="T13" fmla="*/ 3 h 39"/>
                    <a:gd name="T14" fmla="*/ 67 w 88"/>
                    <a:gd name="T15" fmla="*/ 4 h 39"/>
                    <a:gd name="T16" fmla="*/ 57 w 88"/>
                    <a:gd name="T17" fmla="*/ 4 h 39"/>
                    <a:gd name="T18" fmla="*/ 47 w 88"/>
                    <a:gd name="T19" fmla="*/ 4 h 39"/>
                    <a:gd name="T20" fmla="*/ 36 w 88"/>
                    <a:gd name="T21" fmla="*/ 3 h 39"/>
                    <a:gd name="T22" fmla="*/ 27 w 88"/>
                    <a:gd name="T23" fmla="*/ 3 h 39"/>
                    <a:gd name="T24" fmla="*/ 19 w 88"/>
                    <a:gd name="T25" fmla="*/ 2 h 39"/>
                    <a:gd name="T26" fmla="*/ 13 w 88"/>
                    <a:gd name="T27" fmla="*/ 1 h 39"/>
                    <a:gd name="T28" fmla="*/ 9 w 88"/>
                    <a:gd name="T29" fmla="*/ 1 h 39"/>
                    <a:gd name="T30" fmla="*/ 9 w 88"/>
                    <a:gd name="T31" fmla="*/ 1 h 39"/>
                    <a:gd name="T32" fmla="*/ 7 w 88"/>
                    <a:gd name="T33" fmla="*/ 1 h 39"/>
                    <a:gd name="T34" fmla="*/ 3 w 88"/>
                    <a:gd name="T35" fmla="*/ 0 h 39"/>
                    <a:gd name="T36" fmla="*/ 1 w 88"/>
                    <a:gd name="T37" fmla="*/ 1 h 39"/>
                    <a:gd name="T38" fmla="*/ 0 w 88"/>
                    <a:gd name="T39" fmla="*/ 3 h 39"/>
                    <a:gd name="T40" fmla="*/ 0 w 88"/>
                    <a:gd name="T41" fmla="*/ 3 h 39"/>
                    <a:gd name="T42" fmla="*/ 0 w 88"/>
                    <a:gd name="T43" fmla="*/ 10 h 39"/>
                    <a:gd name="T44" fmla="*/ 0 w 88"/>
                    <a:gd name="T45" fmla="*/ 17 h 39"/>
                    <a:gd name="T46" fmla="*/ 0 w 88"/>
                    <a:gd name="T47" fmla="*/ 24 h 39"/>
                    <a:gd name="T48" fmla="*/ 0 w 88"/>
                    <a:gd name="T49" fmla="*/ 29 h 39"/>
                    <a:gd name="T50" fmla="*/ 0 w 88"/>
                    <a:gd name="T51" fmla="*/ 29 h 39"/>
                    <a:gd name="T52" fmla="*/ 0 w 88"/>
                    <a:gd name="T53" fmla="*/ 32 h 39"/>
                    <a:gd name="T54" fmla="*/ 1 w 88"/>
                    <a:gd name="T55" fmla="*/ 35 h 39"/>
                    <a:gd name="T56" fmla="*/ 3 w 88"/>
                    <a:gd name="T57" fmla="*/ 36 h 39"/>
                    <a:gd name="T58" fmla="*/ 7 w 88"/>
                    <a:gd name="T59" fmla="*/ 37 h 39"/>
                    <a:gd name="T60" fmla="*/ 7 w 88"/>
                    <a:gd name="T61" fmla="*/ 37 h 39"/>
                    <a:gd name="T62" fmla="*/ 12 w 88"/>
                    <a:gd name="T63" fmla="*/ 37 h 39"/>
                    <a:gd name="T64" fmla="*/ 19 w 88"/>
                    <a:gd name="T65" fmla="*/ 38 h 39"/>
                    <a:gd name="T66" fmla="*/ 29 w 88"/>
                    <a:gd name="T67" fmla="*/ 39 h 39"/>
                    <a:gd name="T68" fmla="*/ 41 w 88"/>
                    <a:gd name="T69" fmla="*/ 39 h 39"/>
                    <a:gd name="T70" fmla="*/ 53 w 88"/>
                    <a:gd name="T71" fmla="*/ 39 h 39"/>
                    <a:gd name="T72" fmla="*/ 64 w 88"/>
                    <a:gd name="T73" fmla="*/ 39 h 39"/>
                    <a:gd name="T74" fmla="*/ 74 w 88"/>
                    <a:gd name="T75" fmla="*/ 39 h 39"/>
                    <a:gd name="T76" fmla="*/ 80 w 88"/>
                    <a:gd name="T77" fmla="*/ 38 h 39"/>
                    <a:gd name="T78" fmla="*/ 80 w 88"/>
                    <a:gd name="T79" fmla="*/ 38 h 39"/>
                    <a:gd name="T80" fmla="*/ 83 w 88"/>
                    <a:gd name="T81" fmla="*/ 37 h 39"/>
                    <a:gd name="T82" fmla="*/ 86 w 88"/>
                    <a:gd name="T83" fmla="*/ 36 h 39"/>
                    <a:gd name="T84" fmla="*/ 87 w 88"/>
                    <a:gd name="T85" fmla="*/ 34 h 39"/>
                    <a:gd name="T86" fmla="*/ 88 w 88"/>
                    <a:gd name="T87" fmla="*/ 30 h 39"/>
                    <a:gd name="T88" fmla="*/ 88 w 88"/>
                    <a:gd name="T89" fmla="*/ 30 h 39"/>
                    <a:gd name="T90" fmla="*/ 88 w 88"/>
                    <a:gd name="T91" fmla="*/ 25 h 39"/>
                    <a:gd name="T92" fmla="*/ 88 w 88"/>
                    <a:gd name="T93" fmla="*/ 17 h 39"/>
                    <a:gd name="T94" fmla="*/ 87 w 88"/>
                    <a:gd name="T95" fmla="*/ 10 h 39"/>
                    <a:gd name="T96" fmla="*/ 87 w 88"/>
                    <a:gd name="T97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7"/>
                      </a:moveTo>
                      <a:lnTo>
                        <a:pt x="87" y="7"/>
                      </a:lnTo>
                      <a:lnTo>
                        <a:pt x="86" y="4"/>
                      </a:lnTo>
                      <a:lnTo>
                        <a:pt x="83" y="2"/>
                      </a:lnTo>
                      <a:lnTo>
                        <a:pt x="80" y="2"/>
                      </a:lnTo>
                      <a:lnTo>
                        <a:pt x="75" y="3"/>
                      </a:lnTo>
                      <a:lnTo>
                        <a:pt x="75" y="3"/>
                      </a:lnTo>
                      <a:lnTo>
                        <a:pt x="67" y="4"/>
                      </a:lnTo>
                      <a:lnTo>
                        <a:pt x="57" y="4"/>
                      </a:lnTo>
                      <a:lnTo>
                        <a:pt x="47" y="4"/>
                      </a:lnTo>
                      <a:lnTo>
                        <a:pt x="36" y="3"/>
                      </a:lnTo>
                      <a:lnTo>
                        <a:pt x="27" y="3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0" y="32"/>
                      </a:lnTo>
                      <a:lnTo>
                        <a:pt x="1" y="35"/>
                      </a:lnTo>
                      <a:lnTo>
                        <a:pt x="3" y="36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19" y="38"/>
                      </a:lnTo>
                      <a:lnTo>
                        <a:pt x="29" y="39"/>
                      </a:lnTo>
                      <a:lnTo>
                        <a:pt x="41" y="39"/>
                      </a:lnTo>
                      <a:lnTo>
                        <a:pt x="53" y="39"/>
                      </a:lnTo>
                      <a:lnTo>
                        <a:pt x="64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3" y="37"/>
                      </a:lnTo>
                      <a:lnTo>
                        <a:pt x="86" y="36"/>
                      </a:lnTo>
                      <a:lnTo>
                        <a:pt x="87" y="34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5" name="Freeform 644"/>
                <p:cNvSpPr>
                  <a:spLocks/>
                </p:cNvSpPr>
                <p:nvPr/>
              </p:nvSpPr>
              <p:spPr bwMode="auto">
                <a:xfrm>
                  <a:off x="3852" y="3319"/>
                  <a:ext cx="88" cy="39"/>
                </a:xfrm>
                <a:custGeom>
                  <a:avLst/>
                  <a:gdLst>
                    <a:gd name="T0" fmla="*/ 87 w 88"/>
                    <a:gd name="T1" fmla="*/ 7 h 39"/>
                    <a:gd name="T2" fmla="*/ 86 w 88"/>
                    <a:gd name="T3" fmla="*/ 4 h 39"/>
                    <a:gd name="T4" fmla="*/ 84 w 88"/>
                    <a:gd name="T5" fmla="*/ 2 h 39"/>
                    <a:gd name="T6" fmla="*/ 81 w 88"/>
                    <a:gd name="T7" fmla="*/ 2 h 39"/>
                    <a:gd name="T8" fmla="*/ 77 w 88"/>
                    <a:gd name="T9" fmla="*/ 3 h 39"/>
                    <a:gd name="T10" fmla="*/ 68 w 88"/>
                    <a:gd name="T11" fmla="*/ 4 h 39"/>
                    <a:gd name="T12" fmla="*/ 58 w 88"/>
                    <a:gd name="T13" fmla="*/ 4 h 39"/>
                    <a:gd name="T14" fmla="*/ 47 w 88"/>
                    <a:gd name="T15" fmla="*/ 4 h 39"/>
                    <a:gd name="T16" fmla="*/ 37 w 88"/>
                    <a:gd name="T17" fmla="*/ 3 h 39"/>
                    <a:gd name="T18" fmla="*/ 27 w 88"/>
                    <a:gd name="T19" fmla="*/ 2 h 39"/>
                    <a:gd name="T20" fmla="*/ 19 w 88"/>
                    <a:gd name="T21" fmla="*/ 2 h 39"/>
                    <a:gd name="T22" fmla="*/ 13 w 88"/>
                    <a:gd name="T23" fmla="*/ 1 h 39"/>
                    <a:gd name="T24" fmla="*/ 10 w 88"/>
                    <a:gd name="T25" fmla="*/ 1 h 39"/>
                    <a:gd name="T26" fmla="*/ 7 w 88"/>
                    <a:gd name="T27" fmla="*/ 1 h 39"/>
                    <a:gd name="T28" fmla="*/ 4 w 88"/>
                    <a:gd name="T29" fmla="*/ 0 h 39"/>
                    <a:gd name="T30" fmla="*/ 2 w 88"/>
                    <a:gd name="T31" fmla="*/ 1 h 39"/>
                    <a:gd name="T32" fmla="*/ 0 w 88"/>
                    <a:gd name="T33" fmla="*/ 3 h 39"/>
                    <a:gd name="T34" fmla="*/ 0 w 88"/>
                    <a:gd name="T35" fmla="*/ 10 h 39"/>
                    <a:gd name="T36" fmla="*/ 0 w 88"/>
                    <a:gd name="T37" fmla="*/ 17 h 39"/>
                    <a:gd name="T38" fmla="*/ 0 w 88"/>
                    <a:gd name="T39" fmla="*/ 24 h 39"/>
                    <a:gd name="T40" fmla="*/ 0 w 88"/>
                    <a:gd name="T41" fmla="*/ 29 h 39"/>
                    <a:gd name="T42" fmla="*/ 2 w 88"/>
                    <a:gd name="T43" fmla="*/ 31 h 39"/>
                    <a:gd name="T44" fmla="*/ 3 w 88"/>
                    <a:gd name="T45" fmla="*/ 34 h 39"/>
                    <a:gd name="T46" fmla="*/ 4 w 88"/>
                    <a:gd name="T47" fmla="*/ 36 h 39"/>
                    <a:gd name="T48" fmla="*/ 7 w 88"/>
                    <a:gd name="T49" fmla="*/ 37 h 39"/>
                    <a:gd name="T50" fmla="*/ 12 w 88"/>
                    <a:gd name="T51" fmla="*/ 37 h 39"/>
                    <a:gd name="T52" fmla="*/ 19 w 88"/>
                    <a:gd name="T53" fmla="*/ 38 h 39"/>
                    <a:gd name="T54" fmla="*/ 30 w 88"/>
                    <a:gd name="T55" fmla="*/ 39 h 39"/>
                    <a:gd name="T56" fmla="*/ 41 w 88"/>
                    <a:gd name="T57" fmla="*/ 39 h 39"/>
                    <a:gd name="T58" fmla="*/ 53 w 88"/>
                    <a:gd name="T59" fmla="*/ 39 h 39"/>
                    <a:gd name="T60" fmla="*/ 65 w 88"/>
                    <a:gd name="T61" fmla="*/ 39 h 39"/>
                    <a:gd name="T62" fmla="*/ 74 w 88"/>
                    <a:gd name="T63" fmla="*/ 39 h 39"/>
                    <a:gd name="T64" fmla="*/ 80 w 88"/>
                    <a:gd name="T65" fmla="*/ 38 h 39"/>
                    <a:gd name="T66" fmla="*/ 84 w 88"/>
                    <a:gd name="T67" fmla="*/ 37 h 39"/>
                    <a:gd name="T68" fmla="*/ 86 w 88"/>
                    <a:gd name="T69" fmla="*/ 35 h 39"/>
                    <a:gd name="T70" fmla="*/ 87 w 88"/>
                    <a:gd name="T71" fmla="*/ 32 h 39"/>
                    <a:gd name="T72" fmla="*/ 88 w 88"/>
                    <a:gd name="T73" fmla="*/ 30 h 39"/>
                    <a:gd name="T74" fmla="*/ 88 w 88"/>
                    <a:gd name="T75" fmla="*/ 24 h 39"/>
                    <a:gd name="T76" fmla="*/ 88 w 88"/>
                    <a:gd name="T77" fmla="*/ 16 h 39"/>
                    <a:gd name="T78" fmla="*/ 87 w 88"/>
                    <a:gd name="T79" fmla="*/ 10 h 39"/>
                    <a:gd name="T80" fmla="*/ 87 w 88"/>
                    <a:gd name="T81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39">
                      <a:moveTo>
                        <a:pt x="87" y="7"/>
                      </a:moveTo>
                      <a:lnTo>
                        <a:pt x="86" y="4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7" y="3"/>
                      </a:lnTo>
                      <a:lnTo>
                        <a:pt x="68" y="4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2" y="31"/>
                      </a:lnTo>
                      <a:lnTo>
                        <a:pt x="3" y="34"/>
                      </a:lnTo>
                      <a:lnTo>
                        <a:pt x="4" y="36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19" y="38"/>
                      </a:lnTo>
                      <a:lnTo>
                        <a:pt x="30" y="39"/>
                      </a:lnTo>
                      <a:lnTo>
                        <a:pt x="41" y="39"/>
                      </a:lnTo>
                      <a:lnTo>
                        <a:pt x="53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6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10"/>
                      </a:lnTo>
                      <a:lnTo>
                        <a:pt x="87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6" name="Freeform 645"/>
                <p:cNvSpPr>
                  <a:spLocks/>
                </p:cNvSpPr>
                <p:nvPr/>
              </p:nvSpPr>
              <p:spPr bwMode="auto">
                <a:xfrm>
                  <a:off x="3852" y="3319"/>
                  <a:ext cx="88" cy="39"/>
                </a:xfrm>
                <a:custGeom>
                  <a:avLst/>
                  <a:gdLst>
                    <a:gd name="T0" fmla="*/ 87 w 88"/>
                    <a:gd name="T1" fmla="*/ 7 h 39"/>
                    <a:gd name="T2" fmla="*/ 87 w 88"/>
                    <a:gd name="T3" fmla="*/ 7 h 39"/>
                    <a:gd name="T4" fmla="*/ 86 w 88"/>
                    <a:gd name="T5" fmla="*/ 4 h 39"/>
                    <a:gd name="T6" fmla="*/ 84 w 88"/>
                    <a:gd name="T7" fmla="*/ 2 h 39"/>
                    <a:gd name="T8" fmla="*/ 81 w 88"/>
                    <a:gd name="T9" fmla="*/ 2 h 39"/>
                    <a:gd name="T10" fmla="*/ 77 w 88"/>
                    <a:gd name="T11" fmla="*/ 3 h 39"/>
                    <a:gd name="T12" fmla="*/ 77 w 88"/>
                    <a:gd name="T13" fmla="*/ 3 h 39"/>
                    <a:gd name="T14" fmla="*/ 68 w 88"/>
                    <a:gd name="T15" fmla="*/ 4 h 39"/>
                    <a:gd name="T16" fmla="*/ 58 w 88"/>
                    <a:gd name="T17" fmla="*/ 4 h 39"/>
                    <a:gd name="T18" fmla="*/ 47 w 88"/>
                    <a:gd name="T19" fmla="*/ 4 h 39"/>
                    <a:gd name="T20" fmla="*/ 37 w 88"/>
                    <a:gd name="T21" fmla="*/ 3 h 39"/>
                    <a:gd name="T22" fmla="*/ 27 w 88"/>
                    <a:gd name="T23" fmla="*/ 2 h 39"/>
                    <a:gd name="T24" fmla="*/ 19 w 88"/>
                    <a:gd name="T25" fmla="*/ 2 h 39"/>
                    <a:gd name="T26" fmla="*/ 13 w 88"/>
                    <a:gd name="T27" fmla="*/ 1 h 39"/>
                    <a:gd name="T28" fmla="*/ 10 w 88"/>
                    <a:gd name="T29" fmla="*/ 1 h 39"/>
                    <a:gd name="T30" fmla="*/ 10 w 88"/>
                    <a:gd name="T31" fmla="*/ 1 h 39"/>
                    <a:gd name="T32" fmla="*/ 7 w 88"/>
                    <a:gd name="T33" fmla="*/ 1 h 39"/>
                    <a:gd name="T34" fmla="*/ 4 w 88"/>
                    <a:gd name="T35" fmla="*/ 0 h 39"/>
                    <a:gd name="T36" fmla="*/ 2 w 88"/>
                    <a:gd name="T37" fmla="*/ 1 h 39"/>
                    <a:gd name="T38" fmla="*/ 0 w 88"/>
                    <a:gd name="T39" fmla="*/ 3 h 39"/>
                    <a:gd name="T40" fmla="*/ 0 w 88"/>
                    <a:gd name="T41" fmla="*/ 3 h 39"/>
                    <a:gd name="T42" fmla="*/ 0 w 88"/>
                    <a:gd name="T43" fmla="*/ 10 h 39"/>
                    <a:gd name="T44" fmla="*/ 0 w 88"/>
                    <a:gd name="T45" fmla="*/ 17 h 39"/>
                    <a:gd name="T46" fmla="*/ 0 w 88"/>
                    <a:gd name="T47" fmla="*/ 24 h 39"/>
                    <a:gd name="T48" fmla="*/ 0 w 88"/>
                    <a:gd name="T49" fmla="*/ 29 h 39"/>
                    <a:gd name="T50" fmla="*/ 0 w 88"/>
                    <a:gd name="T51" fmla="*/ 29 h 39"/>
                    <a:gd name="T52" fmla="*/ 2 w 88"/>
                    <a:gd name="T53" fmla="*/ 31 h 39"/>
                    <a:gd name="T54" fmla="*/ 3 w 88"/>
                    <a:gd name="T55" fmla="*/ 34 h 39"/>
                    <a:gd name="T56" fmla="*/ 4 w 88"/>
                    <a:gd name="T57" fmla="*/ 36 h 39"/>
                    <a:gd name="T58" fmla="*/ 7 w 88"/>
                    <a:gd name="T59" fmla="*/ 37 h 39"/>
                    <a:gd name="T60" fmla="*/ 7 w 88"/>
                    <a:gd name="T61" fmla="*/ 37 h 39"/>
                    <a:gd name="T62" fmla="*/ 12 w 88"/>
                    <a:gd name="T63" fmla="*/ 37 h 39"/>
                    <a:gd name="T64" fmla="*/ 19 w 88"/>
                    <a:gd name="T65" fmla="*/ 38 h 39"/>
                    <a:gd name="T66" fmla="*/ 30 w 88"/>
                    <a:gd name="T67" fmla="*/ 39 h 39"/>
                    <a:gd name="T68" fmla="*/ 41 w 88"/>
                    <a:gd name="T69" fmla="*/ 39 h 39"/>
                    <a:gd name="T70" fmla="*/ 53 w 88"/>
                    <a:gd name="T71" fmla="*/ 39 h 39"/>
                    <a:gd name="T72" fmla="*/ 65 w 88"/>
                    <a:gd name="T73" fmla="*/ 39 h 39"/>
                    <a:gd name="T74" fmla="*/ 74 w 88"/>
                    <a:gd name="T75" fmla="*/ 39 h 39"/>
                    <a:gd name="T76" fmla="*/ 80 w 88"/>
                    <a:gd name="T77" fmla="*/ 38 h 39"/>
                    <a:gd name="T78" fmla="*/ 80 w 88"/>
                    <a:gd name="T79" fmla="*/ 38 h 39"/>
                    <a:gd name="T80" fmla="*/ 84 w 88"/>
                    <a:gd name="T81" fmla="*/ 37 h 39"/>
                    <a:gd name="T82" fmla="*/ 86 w 88"/>
                    <a:gd name="T83" fmla="*/ 35 h 39"/>
                    <a:gd name="T84" fmla="*/ 87 w 88"/>
                    <a:gd name="T85" fmla="*/ 32 h 39"/>
                    <a:gd name="T86" fmla="*/ 88 w 88"/>
                    <a:gd name="T87" fmla="*/ 30 h 39"/>
                    <a:gd name="T88" fmla="*/ 88 w 88"/>
                    <a:gd name="T89" fmla="*/ 30 h 39"/>
                    <a:gd name="T90" fmla="*/ 88 w 88"/>
                    <a:gd name="T91" fmla="*/ 24 h 39"/>
                    <a:gd name="T92" fmla="*/ 88 w 88"/>
                    <a:gd name="T93" fmla="*/ 16 h 39"/>
                    <a:gd name="T94" fmla="*/ 87 w 88"/>
                    <a:gd name="T95" fmla="*/ 10 h 39"/>
                    <a:gd name="T96" fmla="*/ 87 w 88"/>
                    <a:gd name="T97" fmla="*/ 7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39">
                      <a:moveTo>
                        <a:pt x="87" y="7"/>
                      </a:moveTo>
                      <a:lnTo>
                        <a:pt x="87" y="7"/>
                      </a:lnTo>
                      <a:lnTo>
                        <a:pt x="86" y="4"/>
                      </a:lnTo>
                      <a:lnTo>
                        <a:pt x="84" y="2"/>
                      </a:lnTo>
                      <a:lnTo>
                        <a:pt x="81" y="2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68" y="4"/>
                      </a:lnTo>
                      <a:lnTo>
                        <a:pt x="58" y="4"/>
                      </a:lnTo>
                      <a:lnTo>
                        <a:pt x="47" y="4"/>
                      </a:lnTo>
                      <a:lnTo>
                        <a:pt x="37" y="3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1"/>
                      </a:lnTo>
                      <a:lnTo>
                        <a:pt x="0" y="3"/>
                      </a:lnTo>
                      <a:lnTo>
                        <a:pt x="0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2" y="31"/>
                      </a:lnTo>
                      <a:lnTo>
                        <a:pt x="3" y="34"/>
                      </a:lnTo>
                      <a:lnTo>
                        <a:pt x="4" y="36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19" y="38"/>
                      </a:lnTo>
                      <a:lnTo>
                        <a:pt x="30" y="39"/>
                      </a:lnTo>
                      <a:lnTo>
                        <a:pt x="41" y="39"/>
                      </a:lnTo>
                      <a:lnTo>
                        <a:pt x="53" y="39"/>
                      </a:lnTo>
                      <a:lnTo>
                        <a:pt x="65" y="39"/>
                      </a:lnTo>
                      <a:lnTo>
                        <a:pt x="74" y="39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6" y="35"/>
                      </a:lnTo>
                      <a:lnTo>
                        <a:pt x="87" y="32"/>
                      </a:lnTo>
                      <a:lnTo>
                        <a:pt x="88" y="30"/>
                      </a:lnTo>
                      <a:lnTo>
                        <a:pt x="88" y="30"/>
                      </a:lnTo>
                      <a:lnTo>
                        <a:pt x="88" y="24"/>
                      </a:lnTo>
                      <a:lnTo>
                        <a:pt x="88" y="16"/>
                      </a:lnTo>
                      <a:lnTo>
                        <a:pt x="87" y="10"/>
                      </a:lnTo>
                      <a:lnTo>
                        <a:pt x="87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7" name="Freeform 646"/>
                <p:cNvSpPr>
                  <a:spLocks/>
                </p:cNvSpPr>
                <p:nvPr/>
              </p:nvSpPr>
              <p:spPr bwMode="auto">
                <a:xfrm>
                  <a:off x="3622" y="3320"/>
                  <a:ext cx="90" cy="40"/>
                </a:xfrm>
                <a:custGeom>
                  <a:avLst/>
                  <a:gdLst>
                    <a:gd name="T0" fmla="*/ 88 w 90"/>
                    <a:gd name="T1" fmla="*/ 7 h 40"/>
                    <a:gd name="T2" fmla="*/ 87 w 90"/>
                    <a:gd name="T3" fmla="*/ 4 h 40"/>
                    <a:gd name="T4" fmla="*/ 85 w 90"/>
                    <a:gd name="T5" fmla="*/ 2 h 40"/>
                    <a:gd name="T6" fmla="*/ 81 w 90"/>
                    <a:gd name="T7" fmla="*/ 2 h 40"/>
                    <a:gd name="T8" fmla="*/ 77 w 90"/>
                    <a:gd name="T9" fmla="*/ 3 h 40"/>
                    <a:gd name="T10" fmla="*/ 68 w 90"/>
                    <a:gd name="T11" fmla="*/ 4 h 40"/>
                    <a:gd name="T12" fmla="*/ 59 w 90"/>
                    <a:gd name="T13" fmla="*/ 4 h 40"/>
                    <a:gd name="T14" fmla="*/ 48 w 90"/>
                    <a:gd name="T15" fmla="*/ 4 h 40"/>
                    <a:gd name="T16" fmla="*/ 38 w 90"/>
                    <a:gd name="T17" fmla="*/ 3 h 40"/>
                    <a:gd name="T18" fmla="*/ 28 w 90"/>
                    <a:gd name="T19" fmla="*/ 2 h 40"/>
                    <a:gd name="T20" fmla="*/ 20 w 90"/>
                    <a:gd name="T21" fmla="*/ 2 h 40"/>
                    <a:gd name="T22" fmla="*/ 14 w 90"/>
                    <a:gd name="T23" fmla="*/ 1 h 40"/>
                    <a:gd name="T24" fmla="*/ 11 w 90"/>
                    <a:gd name="T25" fmla="*/ 1 h 40"/>
                    <a:gd name="T26" fmla="*/ 7 w 90"/>
                    <a:gd name="T27" fmla="*/ 1 h 40"/>
                    <a:gd name="T28" fmla="*/ 5 w 90"/>
                    <a:gd name="T29" fmla="*/ 0 h 40"/>
                    <a:gd name="T30" fmla="*/ 3 w 90"/>
                    <a:gd name="T31" fmla="*/ 1 h 40"/>
                    <a:gd name="T32" fmla="*/ 1 w 90"/>
                    <a:gd name="T33" fmla="*/ 3 h 40"/>
                    <a:gd name="T34" fmla="*/ 0 w 90"/>
                    <a:gd name="T35" fmla="*/ 10 h 40"/>
                    <a:gd name="T36" fmla="*/ 0 w 90"/>
                    <a:gd name="T37" fmla="*/ 17 h 40"/>
                    <a:gd name="T38" fmla="*/ 0 w 90"/>
                    <a:gd name="T39" fmla="*/ 24 h 40"/>
                    <a:gd name="T40" fmla="*/ 1 w 90"/>
                    <a:gd name="T41" fmla="*/ 29 h 40"/>
                    <a:gd name="T42" fmla="*/ 1 w 90"/>
                    <a:gd name="T43" fmla="*/ 31 h 40"/>
                    <a:gd name="T44" fmla="*/ 3 w 90"/>
                    <a:gd name="T45" fmla="*/ 34 h 40"/>
                    <a:gd name="T46" fmla="*/ 5 w 90"/>
                    <a:gd name="T47" fmla="*/ 36 h 40"/>
                    <a:gd name="T48" fmla="*/ 9 w 90"/>
                    <a:gd name="T49" fmla="*/ 37 h 40"/>
                    <a:gd name="T50" fmla="*/ 13 w 90"/>
                    <a:gd name="T51" fmla="*/ 37 h 40"/>
                    <a:gd name="T52" fmla="*/ 20 w 90"/>
                    <a:gd name="T53" fmla="*/ 38 h 40"/>
                    <a:gd name="T54" fmla="*/ 31 w 90"/>
                    <a:gd name="T55" fmla="*/ 40 h 40"/>
                    <a:gd name="T56" fmla="*/ 43 w 90"/>
                    <a:gd name="T57" fmla="*/ 40 h 40"/>
                    <a:gd name="T58" fmla="*/ 54 w 90"/>
                    <a:gd name="T59" fmla="*/ 40 h 40"/>
                    <a:gd name="T60" fmla="*/ 65 w 90"/>
                    <a:gd name="T61" fmla="*/ 40 h 40"/>
                    <a:gd name="T62" fmla="*/ 74 w 90"/>
                    <a:gd name="T63" fmla="*/ 40 h 40"/>
                    <a:gd name="T64" fmla="*/ 80 w 90"/>
                    <a:gd name="T65" fmla="*/ 38 h 40"/>
                    <a:gd name="T66" fmla="*/ 84 w 90"/>
                    <a:gd name="T67" fmla="*/ 37 h 40"/>
                    <a:gd name="T68" fmla="*/ 87 w 90"/>
                    <a:gd name="T69" fmla="*/ 36 h 40"/>
                    <a:gd name="T70" fmla="*/ 88 w 90"/>
                    <a:gd name="T71" fmla="*/ 34 h 40"/>
                    <a:gd name="T72" fmla="*/ 90 w 90"/>
                    <a:gd name="T73" fmla="*/ 30 h 40"/>
                    <a:gd name="T74" fmla="*/ 90 w 90"/>
                    <a:gd name="T75" fmla="*/ 26 h 40"/>
                    <a:gd name="T76" fmla="*/ 90 w 90"/>
                    <a:gd name="T77" fmla="*/ 17 h 40"/>
                    <a:gd name="T78" fmla="*/ 88 w 90"/>
                    <a:gd name="T79" fmla="*/ 10 h 40"/>
                    <a:gd name="T80" fmla="*/ 88 w 90"/>
                    <a:gd name="T81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90" h="40">
                      <a:moveTo>
                        <a:pt x="88" y="7"/>
                      </a:moveTo>
                      <a:lnTo>
                        <a:pt x="87" y="4"/>
                      </a:lnTo>
                      <a:lnTo>
                        <a:pt x="85" y="2"/>
                      </a:lnTo>
                      <a:lnTo>
                        <a:pt x="81" y="2"/>
                      </a:lnTo>
                      <a:lnTo>
                        <a:pt x="77" y="3"/>
                      </a:lnTo>
                      <a:lnTo>
                        <a:pt x="68" y="4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31"/>
                      </a:lnTo>
                      <a:lnTo>
                        <a:pt x="3" y="34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40"/>
                      </a:lnTo>
                      <a:lnTo>
                        <a:pt x="43" y="40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7" y="36"/>
                      </a:lnTo>
                      <a:lnTo>
                        <a:pt x="88" y="34"/>
                      </a:lnTo>
                      <a:lnTo>
                        <a:pt x="90" y="30"/>
                      </a:lnTo>
                      <a:lnTo>
                        <a:pt x="90" y="26"/>
                      </a:lnTo>
                      <a:lnTo>
                        <a:pt x="90" y="17"/>
                      </a:lnTo>
                      <a:lnTo>
                        <a:pt x="88" y="10"/>
                      </a:lnTo>
                      <a:lnTo>
                        <a:pt x="88" y="7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8" name="Freeform 647"/>
                <p:cNvSpPr>
                  <a:spLocks/>
                </p:cNvSpPr>
                <p:nvPr/>
              </p:nvSpPr>
              <p:spPr bwMode="auto">
                <a:xfrm>
                  <a:off x="3622" y="3320"/>
                  <a:ext cx="90" cy="40"/>
                </a:xfrm>
                <a:custGeom>
                  <a:avLst/>
                  <a:gdLst>
                    <a:gd name="T0" fmla="*/ 88 w 90"/>
                    <a:gd name="T1" fmla="*/ 7 h 40"/>
                    <a:gd name="T2" fmla="*/ 88 w 90"/>
                    <a:gd name="T3" fmla="*/ 7 h 40"/>
                    <a:gd name="T4" fmla="*/ 87 w 90"/>
                    <a:gd name="T5" fmla="*/ 4 h 40"/>
                    <a:gd name="T6" fmla="*/ 85 w 90"/>
                    <a:gd name="T7" fmla="*/ 2 h 40"/>
                    <a:gd name="T8" fmla="*/ 81 w 90"/>
                    <a:gd name="T9" fmla="*/ 2 h 40"/>
                    <a:gd name="T10" fmla="*/ 77 w 90"/>
                    <a:gd name="T11" fmla="*/ 3 h 40"/>
                    <a:gd name="T12" fmla="*/ 77 w 90"/>
                    <a:gd name="T13" fmla="*/ 3 h 40"/>
                    <a:gd name="T14" fmla="*/ 68 w 90"/>
                    <a:gd name="T15" fmla="*/ 4 h 40"/>
                    <a:gd name="T16" fmla="*/ 59 w 90"/>
                    <a:gd name="T17" fmla="*/ 4 h 40"/>
                    <a:gd name="T18" fmla="*/ 48 w 90"/>
                    <a:gd name="T19" fmla="*/ 4 h 40"/>
                    <a:gd name="T20" fmla="*/ 38 w 90"/>
                    <a:gd name="T21" fmla="*/ 3 h 40"/>
                    <a:gd name="T22" fmla="*/ 28 w 90"/>
                    <a:gd name="T23" fmla="*/ 2 h 40"/>
                    <a:gd name="T24" fmla="*/ 20 w 90"/>
                    <a:gd name="T25" fmla="*/ 2 h 40"/>
                    <a:gd name="T26" fmla="*/ 14 w 90"/>
                    <a:gd name="T27" fmla="*/ 1 h 40"/>
                    <a:gd name="T28" fmla="*/ 11 w 90"/>
                    <a:gd name="T29" fmla="*/ 1 h 40"/>
                    <a:gd name="T30" fmla="*/ 11 w 90"/>
                    <a:gd name="T31" fmla="*/ 1 h 40"/>
                    <a:gd name="T32" fmla="*/ 7 w 90"/>
                    <a:gd name="T33" fmla="*/ 1 h 40"/>
                    <a:gd name="T34" fmla="*/ 5 w 90"/>
                    <a:gd name="T35" fmla="*/ 0 h 40"/>
                    <a:gd name="T36" fmla="*/ 3 w 90"/>
                    <a:gd name="T37" fmla="*/ 1 h 40"/>
                    <a:gd name="T38" fmla="*/ 1 w 90"/>
                    <a:gd name="T39" fmla="*/ 3 h 40"/>
                    <a:gd name="T40" fmla="*/ 1 w 90"/>
                    <a:gd name="T41" fmla="*/ 3 h 40"/>
                    <a:gd name="T42" fmla="*/ 0 w 90"/>
                    <a:gd name="T43" fmla="*/ 10 h 40"/>
                    <a:gd name="T44" fmla="*/ 0 w 90"/>
                    <a:gd name="T45" fmla="*/ 17 h 40"/>
                    <a:gd name="T46" fmla="*/ 0 w 90"/>
                    <a:gd name="T47" fmla="*/ 24 h 40"/>
                    <a:gd name="T48" fmla="*/ 1 w 90"/>
                    <a:gd name="T49" fmla="*/ 29 h 40"/>
                    <a:gd name="T50" fmla="*/ 1 w 90"/>
                    <a:gd name="T51" fmla="*/ 29 h 40"/>
                    <a:gd name="T52" fmla="*/ 1 w 90"/>
                    <a:gd name="T53" fmla="*/ 31 h 40"/>
                    <a:gd name="T54" fmla="*/ 3 w 90"/>
                    <a:gd name="T55" fmla="*/ 34 h 40"/>
                    <a:gd name="T56" fmla="*/ 5 w 90"/>
                    <a:gd name="T57" fmla="*/ 36 h 40"/>
                    <a:gd name="T58" fmla="*/ 9 w 90"/>
                    <a:gd name="T59" fmla="*/ 37 h 40"/>
                    <a:gd name="T60" fmla="*/ 9 w 90"/>
                    <a:gd name="T61" fmla="*/ 37 h 40"/>
                    <a:gd name="T62" fmla="*/ 13 w 90"/>
                    <a:gd name="T63" fmla="*/ 37 h 40"/>
                    <a:gd name="T64" fmla="*/ 20 w 90"/>
                    <a:gd name="T65" fmla="*/ 38 h 40"/>
                    <a:gd name="T66" fmla="*/ 31 w 90"/>
                    <a:gd name="T67" fmla="*/ 40 h 40"/>
                    <a:gd name="T68" fmla="*/ 43 w 90"/>
                    <a:gd name="T69" fmla="*/ 40 h 40"/>
                    <a:gd name="T70" fmla="*/ 54 w 90"/>
                    <a:gd name="T71" fmla="*/ 40 h 40"/>
                    <a:gd name="T72" fmla="*/ 65 w 90"/>
                    <a:gd name="T73" fmla="*/ 40 h 40"/>
                    <a:gd name="T74" fmla="*/ 74 w 90"/>
                    <a:gd name="T75" fmla="*/ 40 h 40"/>
                    <a:gd name="T76" fmla="*/ 80 w 90"/>
                    <a:gd name="T77" fmla="*/ 38 h 40"/>
                    <a:gd name="T78" fmla="*/ 80 w 90"/>
                    <a:gd name="T79" fmla="*/ 38 h 40"/>
                    <a:gd name="T80" fmla="*/ 84 w 90"/>
                    <a:gd name="T81" fmla="*/ 37 h 40"/>
                    <a:gd name="T82" fmla="*/ 87 w 90"/>
                    <a:gd name="T83" fmla="*/ 36 h 40"/>
                    <a:gd name="T84" fmla="*/ 88 w 90"/>
                    <a:gd name="T85" fmla="*/ 34 h 40"/>
                    <a:gd name="T86" fmla="*/ 90 w 90"/>
                    <a:gd name="T87" fmla="*/ 30 h 40"/>
                    <a:gd name="T88" fmla="*/ 90 w 90"/>
                    <a:gd name="T89" fmla="*/ 30 h 40"/>
                    <a:gd name="T90" fmla="*/ 90 w 90"/>
                    <a:gd name="T91" fmla="*/ 26 h 40"/>
                    <a:gd name="T92" fmla="*/ 90 w 90"/>
                    <a:gd name="T93" fmla="*/ 17 h 40"/>
                    <a:gd name="T94" fmla="*/ 88 w 90"/>
                    <a:gd name="T95" fmla="*/ 10 h 40"/>
                    <a:gd name="T96" fmla="*/ 88 w 90"/>
                    <a:gd name="T97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90" h="40">
                      <a:moveTo>
                        <a:pt x="88" y="7"/>
                      </a:moveTo>
                      <a:lnTo>
                        <a:pt x="88" y="7"/>
                      </a:lnTo>
                      <a:lnTo>
                        <a:pt x="87" y="4"/>
                      </a:lnTo>
                      <a:lnTo>
                        <a:pt x="85" y="2"/>
                      </a:lnTo>
                      <a:lnTo>
                        <a:pt x="81" y="2"/>
                      </a:lnTo>
                      <a:lnTo>
                        <a:pt x="77" y="3"/>
                      </a:lnTo>
                      <a:lnTo>
                        <a:pt x="77" y="3"/>
                      </a:lnTo>
                      <a:lnTo>
                        <a:pt x="68" y="4"/>
                      </a:lnTo>
                      <a:lnTo>
                        <a:pt x="59" y="4"/>
                      </a:lnTo>
                      <a:lnTo>
                        <a:pt x="48" y="4"/>
                      </a:lnTo>
                      <a:lnTo>
                        <a:pt x="38" y="3"/>
                      </a:lnTo>
                      <a:lnTo>
                        <a:pt x="28" y="2"/>
                      </a:lnTo>
                      <a:lnTo>
                        <a:pt x="20" y="2"/>
                      </a:lnTo>
                      <a:lnTo>
                        <a:pt x="14" y="1"/>
                      </a:lnTo>
                      <a:lnTo>
                        <a:pt x="11" y="1"/>
                      </a:lnTo>
                      <a:lnTo>
                        <a:pt x="11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0" y="17"/>
                      </a:lnTo>
                      <a:lnTo>
                        <a:pt x="0" y="24"/>
                      </a:lnTo>
                      <a:lnTo>
                        <a:pt x="1" y="29"/>
                      </a:lnTo>
                      <a:lnTo>
                        <a:pt x="1" y="29"/>
                      </a:lnTo>
                      <a:lnTo>
                        <a:pt x="1" y="31"/>
                      </a:lnTo>
                      <a:lnTo>
                        <a:pt x="3" y="34"/>
                      </a:lnTo>
                      <a:lnTo>
                        <a:pt x="5" y="36"/>
                      </a:lnTo>
                      <a:lnTo>
                        <a:pt x="9" y="37"/>
                      </a:lnTo>
                      <a:lnTo>
                        <a:pt x="9" y="37"/>
                      </a:lnTo>
                      <a:lnTo>
                        <a:pt x="13" y="37"/>
                      </a:lnTo>
                      <a:lnTo>
                        <a:pt x="20" y="38"/>
                      </a:lnTo>
                      <a:lnTo>
                        <a:pt x="31" y="40"/>
                      </a:lnTo>
                      <a:lnTo>
                        <a:pt x="43" y="40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8"/>
                      </a:lnTo>
                      <a:lnTo>
                        <a:pt x="80" y="38"/>
                      </a:lnTo>
                      <a:lnTo>
                        <a:pt x="84" y="37"/>
                      </a:lnTo>
                      <a:lnTo>
                        <a:pt x="87" y="36"/>
                      </a:lnTo>
                      <a:lnTo>
                        <a:pt x="88" y="34"/>
                      </a:lnTo>
                      <a:lnTo>
                        <a:pt x="90" y="30"/>
                      </a:lnTo>
                      <a:lnTo>
                        <a:pt x="90" y="30"/>
                      </a:lnTo>
                      <a:lnTo>
                        <a:pt x="90" y="26"/>
                      </a:lnTo>
                      <a:lnTo>
                        <a:pt x="90" y="17"/>
                      </a:lnTo>
                      <a:lnTo>
                        <a:pt x="88" y="10"/>
                      </a:lnTo>
                      <a:lnTo>
                        <a:pt x="88" y="7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9" name="Freeform 648"/>
                <p:cNvSpPr>
                  <a:spLocks/>
                </p:cNvSpPr>
                <p:nvPr/>
              </p:nvSpPr>
              <p:spPr bwMode="auto">
                <a:xfrm>
                  <a:off x="3749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6 w 88"/>
                    <a:gd name="T3" fmla="*/ 4 h 40"/>
                    <a:gd name="T4" fmla="*/ 85 w 88"/>
                    <a:gd name="T5" fmla="*/ 3 h 40"/>
                    <a:gd name="T6" fmla="*/ 81 w 88"/>
                    <a:gd name="T7" fmla="*/ 3 h 40"/>
                    <a:gd name="T8" fmla="*/ 76 w 88"/>
                    <a:gd name="T9" fmla="*/ 3 h 40"/>
                    <a:gd name="T10" fmla="*/ 68 w 88"/>
                    <a:gd name="T11" fmla="*/ 4 h 40"/>
                    <a:gd name="T12" fmla="*/ 59 w 88"/>
                    <a:gd name="T13" fmla="*/ 5 h 40"/>
                    <a:gd name="T14" fmla="*/ 48 w 88"/>
                    <a:gd name="T15" fmla="*/ 4 h 40"/>
                    <a:gd name="T16" fmla="*/ 38 w 88"/>
                    <a:gd name="T17" fmla="*/ 4 h 40"/>
                    <a:gd name="T18" fmla="*/ 27 w 88"/>
                    <a:gd name="T19" fmla="*/ 3 h 40"/>
                    <a:gd name="T20" fmla="*/ 19 w 88"/>
                    <a:gd name="T21" fmla="*/ 3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4 w 88"/>
                    <a:gd name="T29" fmla="*/ 0 h 40"/>
                    <a:gd name="T30" fmla="*/ 2 w 88"/>
                    <a:gd name="T31" fmla="*/ 0 h 40"/>
                    <a:gd name="T32" fmla="*/ 1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30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4 w 88"/>
                    <a:gd name="T47" fmla="*/ 35 h 40"/>
                    <a:gd name="T48" fmla="*/ 7 w 88"/>
                    <a:gd name="T49" fmla="*/ 37 h 40"/>
                    <a:gd name="T50" fmla="*/ 12 w 88"/>
                    <a:gd name="T51" fmla="*/ 37 h 40"/>
                    <a:gd name="T52" fmla="*/ 20 w 88"/>
                    <a:gd name="T53" fmla="*/ 38 h 40"/>
                    <a:gd name="T54" fmla="*/ 31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5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9 h 40"/>
                    <a:gd name="T66" fmla="*/ 83 w 88"/>
                    <a:gd name="T67" fmla="*/ 37 h 40"/>
                    <a:gd name="T68" fmla="*/ 86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7 h 40"/>
                    <a:gd name="T78" fmla="*/ 87 w 88"/>
                    <a:gd name="T79" fmla="*/ 10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6" y="4"/>
                      </a:lnTo>
                      <a:lnTo>
                        <a:pt x="85" y="3"/>
                      </a:lnTo>
                      <a:lnTo>
                        <a:pt x="81" y="3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0" name="Freeform 649"/>
                <p:cNvSpPr>
                  <a:spLocks/>
                </p:cNvSpPr>
                <p:nvPr/>
              </p:nvSpPr>
              <p:spPr bwMode="auto">
                <a:xfrm>
                  <a:off x="3749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6 w 88"/>
                    <a:gd name="T5" fmla="*/ 4 h 40"/>
                    <a:gd name="T6" fmla="*/ 85 w 88"/>
                    <a:gd name="T7" fmla="*/ 3 h 40"/>
                    <a:gd name="T8" fmla="*/ 81 w 88"/>
                    <a:gd name="T9" fmla="*/ 3 h 40"/>
                    <a:gd name="T10" fmla="*/ 76 w 88"/>
                    <a:gd name="T11" fmla="*/ 3 h 40"/>
                    <a:gd name="T12" fmla="*/ 76 w 88"/>
                    <a:gd name="T13" fmla="*/ 3 h 40"/>
                    <a:gd name="T14" fmla="*/ 68 w 88"/>
                    <a:gd name="T15" fmla="*/ 4 h 40"/>
                    <a:gd name="T16" fmla="*/ 59 w 88"/>
                    <a:gd name="T17" fmla="*/ 5 h 40"/>
                    <a:gd name="T18" fmla="*/ 48 w 88"/>
                    <a:gd name="T19" fmla="*/ 4 h 40"/>
                    <a:gd name="T20" fmla="*/ 38 w 88"/>
                    <a:gd name="T21" fmla="*/ 4 h 40"/>
                    <a:gd name="T22" fmla="*/ 27 w 88"/>
                    <a:gd name="T23" fmla="*/ 3 h 40"/>
                    <a:gd name="T24" fmla="*/ 19 w 88"/>
                    <a:gd name="T25" fmla="*/ 3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4 w 88"/>
                    <a:gd name="T35" fmla="*/ 0 h 40"/>
                    <a:gd name="T36" fmla="*/ 2 w 88"/>
                    <a:gd name="T37" fmla="*/ 0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30 h 40"/>
                    <a:gd name="T50" fmla="*/ 0 w 88"/>
                    <a:gd name="T51" fmla="*/ 30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4 w 88"/>
                    <a:gd name="T57" fmla="*/ 35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2 w 88"/>
                    <a:gd name="T63" fmla="*/ 37 h 40"/>
                    <a:gd name="T64" fmla="*/ 20 w 88"/>
                    <a:gd name="T65" fmla="*/ 38 h 40"/>
                    <a:gd name="T66" fmla="*/ 31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5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9 h 40"/>
                    <a:gd name="T78" fmla="*/ 80 w 88"/>
                    <a:gd name="T79" fmla="*/ 39 h 40"/>
                    <a:gd name="T80" fmla="*/ 83 w 88"/>
                    <a:gd name="T81" fmla="*/ 37 h 40"/>
                    <a:gd name="T82" fmla="*/ 86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7 h 40"/>
                    <a:gd name="T94" fmla="*/ 87 w 88"/>
                    <a:gd name="T95" fmla="*/ 10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6" y="4"/>
                      </a:lnTo>
                      <a:lnTo>
                        <a:pt x="85" y="3"/>
                      </a:lnTo>
                      <a:lnTo>
                        <a:pt x="81" y="3"/>
                      </a:lnTo>
                      <a:lnTo>
                        <a:pt x="76" y="3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4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30"/>
                      </a:lnTo>
                      <a:lnTo>
                        <a:pt x="0" y="30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4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1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1" name="Freeform 650"/>
                <p:cNvSpPr>
                  <a:spLocks/>
                </p:cNvSpPr>
                <p:nvPr/>
              </p:nvSpPr>
              <p:spPr bwMode="auto">
                <a:xfrm>
                  <a:off x="3863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6 w 88"/>
                    <a:gd name="T3" fmla="*/ 4 h 40"/>
                    <a:gd name="T4" fmla="*/ 84 w 88"/>
                    <a:gd name="T5" fmla="*/ 1 h 40"/>
                    <a:gd name="T6" fmla="*/ 81 w 88"/>
                    <a:gd name="T7" fmla="*/ 1 h 40"/>
                    <a:gd name="T8" fmla="*/ 76 w 88"/>
                    <a:gd name="T9" fmla="*/ 3 h 40"/>
                    <a:gd name="T10" fmla="*/ 68 w 88"/>
                    <a:gd name="T11" fmla="*/ 4 h 40"/>
                    <a:gd name="T12" fmla="*/ 59 w 88"/>
                    <a:gd name="T13" fmla="*/ 5 h 40"/>
                    <a:gd name="T14" fmla="*/ 48 w 88"/>
                    <a:gd name="T15" fmla="*/ 4 h 40"/>
                    <a:gd name="T16" fmla="*/ 38 w 88"/>
                    <a:gd name="T17" fmla="*/ 4 h 40"/>
                    <a:gd name="T18" fmla="*/ 27 w 88"/>
                    <a:gd name="T19" fmla="*/ 3 h 40"/>
                    <a:gd name="T20" fmla="*/ 19 w 88"/>
                    <a:gd name="T21" fmla="*/ 3 h 40"/>
                    <a:gd name="T22" fmla="*/ 13 w 88"/>
                    <a:gd name="T23" fmla="*/ 1 h 40"/>
                    <a:gd name="T24" fmla="*/ 9 w 88"/>
                    <a:gd name="T25" fmla="*/ 1 h 40"/>
                    <a:gd name="T26" fmla="*/ 7 w 88"/>
                    <a:gd name="T27" fmla="*/ 1 h 40"/>
                    <a:gd name="T28" fmla="*/ 3 w 88"/>
                    <a:gd name="T29" fmla="*/ 0 h 40"/>
                    <a:gd name="T30" fmla="*/ 2 w 88"/>
                    <a:gd name="T31" fmla="*/ 0 h 40"/>
                    <a:gd name="T32" fmla="*/ 1 w 88"/>
                    <a:gd name="T33" fmla="*/ 3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8 h 40"/>
                    <a:gd name="T42" fmla="*/ 1 w 88"/>
                    <a:gd name="T43" fmla="*/ 32 h 40"/>
                    <a:gd name="T44" fmla="*/ 2 w 88"/>
                    <a:gd name="T45" fmla="*/ 34 h 40"/>
                    <a:gd name="T46" fmla="*/ 3 w 88"/>
                    <a:gd name="T47" fmla="*/ 35 h 40"/>
                    <a:gd name="T48" fmla="*/ 7 w 88"/>
                    <a:gd name="T49" fmla="*/ 37 h 40"/>
                    <a:gd name="T50" fmla="*/ 12 w 88"/>
                    <a:gd name="T51" fmla="*/ 37 h 40"/>
                    <a:gd name="T52" fmla="*/ 20 w 88"/>
                    <a:gd name="T53" fmla="*/ 38 h 40"/>
                    <a:gd name="T54" fmla="*/ 30 w 88"/>
                    <a:gd name="T55" fmla="*/ 39 h 40"/>
                    <a:gd name="T56" fmla="*/ 42 w 88"/>
                    <a:gd name="T57" fmla="*/ 39 h 40"/>
                    <a:gd name="T58" fmla="*/ 54 w 88"/>
                    <a:gd name="T59" fmla="*/ 40 h 40"/>
                    <a:gd name="T60" fmla="*/ 65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9 h 40"/>
                    <a:gd name="T66" fmla="*/ 83 w 88"/>
                    <a:gd name="T67" fmla="*/ 37 h 40"/>
                    <a:gd name="T68" fmla="*/ 86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7 h 40"/>
                    <a:gd name="T78" fmla="*/ 87 w 88"/>
                    <a:gd name="T79" fmla="*/ 10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6" y="4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2" name="Freeform 651"/>
                <p:cNvSpPr>
                  <a:spLocks/>
                </p:cNvSpPr>
                <p:nvPr/>
              </p:nvSpPr>
              <p:spPr bwMode="auto">
                <a:xfrm>
                  <a:off x="3863" y="3383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6 w 88"/>
                    <a:gd name="T5" fmla="*/ 4 h 40"/>
                    <a:gd name="T6" fmla="*/ 84 w 88"/>
                    <a:gd name="T7" fmla="*/ 1 h 40"/>
                    <a:gd name="T8" fmla="*/ 81 w 88"/>
                    <a:gd name="T9" fmla="*/ 1 h 40"/>
                    <a:gd name="T10" fmla="*/ 76 w 88"/>
                    <a:gd name="T11" fmla="*/ 3 h 40"/>
                    <a:gd name="T12" fmla="*/ 76 w 88"/>
                    <a:gd name="T13" fmla="*/ 3 h 40"/>
                    <a:gd name="T14" fmla="*/ 68 w 88"/>
                    <a:gd name="T15" fmla="*/ 4 h 40"/>
                    <a:gd name="T16" fmla="*/ 59 w 88"/>
                    <a:gd name="T17" fmla="*/ 5 h 40"/>
                    <a:gd name="T18" fmla="*/ 48 w 88"/>
                    <a:gd name="T19" fmla="*/ 4 h 40"/>
                    <a:gd name="T20" fmla="*/ 38 w 88"/>
                    <a:gd name="T21" fmla="*/ 4 h 40"/>
                    <a:gd name="T22" fmla="*/ 27 w 88"/>
                    <a:gd name="T23" fmla="*/ 3 h 40"/>
                    <a:gd name="T24" fmla="*/ 19 w 88"/>
                    <a:gd name="T25" fmla="*/ 3 h 40"/>
                    <a:gd name="T26" fmla="*/ 13 w 88"/>
                    <a:gd name="T27" fmla="*/ 1 h 40"/>
                    <a:gd name="T28" fmla="*/ 9 w 88"/>
                    <a:gd name="T29" fmla="*/ 1 h 40"/>
                    <a:gd name="T30" fmla="*/ 9 w 88"/>
                    <a:gd name="T31" fmla="*/ 1 h 40"/>
                    <a:gd name="T32" fmla="*/ 7 w 88"/>
                    <a:gd name="T33" fmla="*/ 1 h 40"/>
                    <a:gd name="T34" fmla="*/ 3 w 88"/>
                    <a:gd name="T35" fmla="*/ 0 h 40"/>
                    <a:gd name="T36" fmla="*/ 2 w 88"/>
                    <a:gd name="T37" fmla="*/ 0 h 40"/>
                    <a:gd name="T38" fmla="*/ 1 w 88"/>
                    <a:gd name="T39" fmla="*/ 3 h 40"/>
                    <a:gd name="T40" fmla="*/ 1 w 88"/>
                    <a:gd name="T41" fmla="*/ 3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8 h 40"/>
                    <a:gd name="T50" fmla="*/ 0 w 88"/>
                    <a:gd name="T51" fmla="*/ 28 h 40"/>
                    <a:gd name="T52" fmla="*/ 1 w 88"/>
                    <a:gd name="T53" fmla="*/ 32 h 40"/>
                    <a:gd name="T54" fmla="*/ 2 w 88"/>
                    <a:gd name="T55" fmla="*/ 34 h 40"/>
                    <a:gd name="T56" fmla="*/ 3 w 88"/>
                    <a:gd name="T57" fmla="*/ 35 h 40"/>
                    <a:gd name="T58" fmla="*/ 7 w 88"/>
                    <a:gd name="T59" fmla="*/ 37 h 40"/>
                    <a:gd name="T60" fmla="*/ 7 w 88"/>
                    <a:gd name="T61" fmla="*/ 37 h 40"/>
                    <a:gd name="T62" fmla="*/ 12 w 88"/>
                    <a:gd name="T63" fmla="*/ 37 h 40"/>
                    <a:gd name="T64" fmla="*/ 20 w 88"/>
                    <a:gd name="T65" fmla="*/ 38 h 40"/>
                    <a:gd name="T66" fmla="*/ 30 w 88"/>
                    <a:gd name="T67" fmla="*/ 39 h 40"/>
                    <a:gd name="T68" fmla="*/ 42 w 88"/>
                    <a:gd name="T69" fmla="*/ 39 h 40"/>
                    <a:gd name="T70" fmla="*/ 54 w 88"/>
                    <a:gd name="T71" fmla="*/ 40 h 40"/>
                    <a:gd name="T72" fmla="*/ 65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9 h 40"/>
                    <a:gd name="T78" fmla="*/ 80 w 88"/>
                    <a:gd name="T79" fmla="*/ 39 h 40"/>
                    <a:gd name="T80" fmla="*/ 83 w 88"/>
                    <a:gd name="T81" fmla="*/ 37 h 40"/>
                    <a:gd name="T82" fmla="*/ 86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7 h 40"/>
                    <a:gd name="T94" fmla="*/ 87 w 88"/>
                    <a:gd name="T95" fmla="*/ 10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6" y="4"/>
                      </a:lnTo>
                      <a:lnTo>
                        <a:pt x="84" y="1"/>
                      </a:lnTo>
                      <a:lnTo>
                        <a:pt x="81" y="1"/>
                      </a:lnTo>
                      <a:lnTo>
                        <a:pt x="76" y="3"/>
                      </a:lnTo>
                      <a:lnTo>
                        <a:pt x="76" y="3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3"/>
                      </a:lnTo>
                      <a:lnTo>
                        <a:pt x="19" y="3"/>
                      </a:lnTo>
                      <a:lnTo>
                        <a:pt x="13" y="1"/>
                      </a:lnTo>
                      <a:lnTo>
                        <a:pt x="9" y="1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3" y="0"/>
                      </a:lnTo>
                      <a:lnTo>
                        <a:pt x="2" y="0"/>
                      </a:lnTo>
                      <a:lnTo>
                        <a:pt x="1" y="3"/>
                      </a:lnTo>
                      <a:lnTo>
                        <a:pt x="1" y="3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8"/>
                      </a:lnTo>
                      <a:lnTo>
                        <a:pt x="0" y="28"/>
                      </a:lnTo>
                      <a:lnTo>
                        <a:pt x="1" y="32"/>
                      </a:lnTo>
                      <a:lnTo>
                        <a:pt x="2" y="34"/>
                      </a:lnTo>
                      <a:lnTo>
                        <a:pt x="3" y="35"/>
                      </a:lnTo>
                      <a:lnTo>
                        <a:pt x="7" y="37"/>
                      </a:lnTo>
                      <a:lnTo>
                        <a:pt x="7" y="37"/>
                      </a:lnTo>
                      <a:lnTo>
                        <a:pt x="12" y="37"/>
                      </a:lnTo>
                      <a:lnTo>
                        <a:pt x="20" y="38"/>
                      </a:lnTo>
                      <a:lnTo>
                        <a:pt x="30" y="39"/>
                      </a:lnTo>
                      <a:lnTo>
                        <a:pt x="42" y="39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3" y="37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7"/>
                      </a:lnTo>
                      <a:lnTo>
                        <a:pt x="87" y="10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3" name="Freeform 652"/>
                <p:cNvSpPr>
                  <a:spLocks/>
                </p:cNvSpPr>
                <p:nvPr/>
              </p:nvSpPr>
              <p:spPr bwMode="auto">
                <a:xfrm>
                  <a:off x="3629" y="3382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6 w 88"/>
                    <a:gd name="T3" fmla="*/ 4 h 40"/>
                    <a:gd name="T4" fmla="*/ 85 w 88"/>
                    <a:gd name="T5" fmla="*/ 2 h 40"/>
                    <a:gd name="T6" fmla="*/ 81 w 88"/>
                    <a:gd name="T7" fmla="*/ 2 h 40"/>
                    <a:gd name="T8" fmla="*/ 77 w 88"/>
                    <a:gd name="T9" fmla="*/ 2 h 40"/>
                    <a:gd name="T10" fmla="*/ 68 w 88"/>
                    <a:gd name="T11" fmla="*/ 4 h 40"/>
                    <a:gd name="T12" fmla="*/ 59 w 88"/>
                    <a:gd name="T13" fmla="*/ 5 h 40"/>
                    <a:gd name="T14" fmla="*/ 48 w 88"/>
                    <a:gd name="T15" fmla="*/ 4 h 40"/>
                    <a:gd name="T16" fmla="*/ 38 w 88"/>
                    <a:gd name="T17" fmla="*/ 4 h 40"/>
                    <a:gd name="T18" fmla="*/ 27 w 88"/>
                    <a:gd name="T19" fmla="*/ 2 h 40"/>
                    <a:gd name="T20" fmla="*/ 19 w 88"/>
                    <a:gd name="T21" fmla="*/ 2 h 40"/>
                    <a:gd name="T22" fmla="*/ 13 w 88"/>
                    <a:gd name="T23" fmla="*/ 1 h 40"/>
                    <a:gd name="T24" fmla="*/ 10 w 88"/>
                    <a:gd name="T25" fmla="*/ 1 h 40"/>
                    <a:gd name="T26" fmla="*/ 7 w 88"/>
                    <a:gd name="T27" fmla="*/ 1 h 40"/>
                    <a:gd name="T28" fmla="*/ 5 w 88"/>
                    <a:gd name="T29" fmla="*/ 0 h 40"/>
                    <a:gd name="T30" fmla="*/ 3 w 88"/>
                    <a:gd name="T31" fmla="*/ 1 h 40"/>
                    <a:gd name="T32" fmla="*/ 2 w 88"/>
                    <a:gd name="T33" fmla="*/ 4 h 40"/>
                    <a:gd name="T34" fmla="*/ 0 w 88"/>
                    <a:gd name="T35" fmla="*/ 11 h 40"/>
                    <a:gd name="T36" fmla="*/ 0 w 88"/>
                    <a:gd name="T37" fmla="*/ 18 h 40"/>
                    <a:gd name="T38" fmla="*/ 0 w 88"/>
                    <a:gd name="T39" fmla="*/ 25 h 40"/>
                    <a:gd name="T40" fmla="*/ 0 w 88"/>
                    <a:gd name="T41" fmla="*/ 29 h 40"/>
                    <a:gd name="T42" fmla="*/ 2 w 88"/>
                    <a:gd name="T43" fmla="*/ 32 h 40"/>
                    <a:gd name="T44" fmla="*/ 3 w 88"/>
                    <a:gd name="T45" fmla="*/ 34 h 40"/>
                    <a:gd name="T46" fmla="*/ 4 w 88"/>
                    <a:gd name="T47" fmla="*/ 35 h 40"/>
                    <a:gd name="T48" fmla="*/ 7 w 88"/>
                    <a:gd name="T49" fmla="*/ 36 h 40"/>
                    <a:gd name="T50" fmla="*/ 12 w 88"/>
                    <a:gd name="T51" fmla="*/ 38 h 40"/>
                    <a:gd name="T52" fmla="*/ 20 w 88"/>
                    <a:gd name="T53" fmla="*/ 39 h 40"/>
                    <a:gd name="T54" fmla="*/ 31 w 88"/>
                    <a:gd name="T55" fmla="*/ 39 h 40"/>
                    <a:gd name="T56" fmla="*/ 43 w 88"/>
                    <a:gd name="T57" fmla="*/ 40 h 40"/>
                    <a:gd name="T58" fmla="*/ 54 w 88"/>
                    <a:gd name="T59" fmla="*/ 40 h 40"/>
                    <a:gd name="T60" fmla="*/ 65 w 88"/>
                    <a:gd name="T61" fmla="*/ 40 h 40"/>
                    <a:gd name="T62" fmla="*/ 74 w 88"/>
                    <a:gd name="T63" fmla="*/ 40 h 40"/>
                    <a:gd name="T64" fmla="*/ 80 w 88"/>
                    <a:gd name="T65" fmla="*/ 39 h 40"/>
                    <a:gd name="T66" fmla="*/ 84 w 88"/>
                    <a:gd name="T67" fmla="*/ 38 h 40"/>
                    <a:gd name="T68" fmla="*/ 86 w 88"/>
                    <a:gd name="T69" fmla="*/ 35 h 40"/>
                    <a:gd name="T70" fmla="*/ 88 w 88"/>
                    <a:gd name="T71" fmla="*/ 33 h 40"/>
                    <a:gd name="T72" fmla="*/ 88 w 88"/>
                    <a:gd name="T73" fmla="*/ 31 h 40"/>
                    <a:gd name="T74" fmla="*/ 88 w 88"/>
                    <a:gd name="T75" fmla="*/ 25 h 40"/>
                    <a:gd name="T76" fmla="*/ 88 w 88"/>
                    <a:gd name="T77" fmla="*/ 16 h 40"/>
                    <a:gd name="T78" fmla="*/ 87 w 88"/>
                    <a:gd name="T79" fmla="*/ 9 h 40"/>
                    <a:gd name="T80" fmla="*/ 87 w 88"/>
                    <a:gd name="T81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6" y="4"/>
                      </a:lnTo>
                      <a:lnTo>
                        <a:pt x="85" y="2"/>
                      </a:lnTo>
                      <a:lnTo>
                        <a:pt x="81" y="2"/>
                      </a:lnTo>
                      <a:lnTo>
                        <a:pt x="77" y="2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3" y="40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  <a:close/>
                    </a:path>
                  </a:pathLst>
                </a:custGeom>
                <a:solidFill>
                  <a:srgbClr val="E5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4" name="Freeform 653"/>
                <p:cNvSpPr>
                  <a:spLocks/>
                </p:cNvSpPr>
                <p:nvPr/>
              </p:nvSpPr>
              <p:spPr bwMode="auto">
                <a:xfrm>
                  <a:off x="3629" y="3382"/>
                  <a:ext cx="88" cy="40"/>
                </a:xfrm>
                <a:custGeom>
                  <a:avLst/>
                  <a:gdLst>
                    <a:gd name="T0" fmla="*/ 87 w 88"/>
                    <a:gd name="T1" fmla="*/ 6 h 40"/>
                    <a:gd name="T2" fmla="*/ 87 w 88"/>
                    <a:gd name="T3" fmla="*/ 6 h 40"/>
                    <a:gd name="T4" fmla="*/ 86 w 88"/>
                    <a:gd name="T5" fmla="*/ 4 h 40"/>
                    <a:gd name="T6" fmla="*/ 85 w 88"/>
                    <a:gd name="T7" fmla="*/ 2 h 40"/>
                    <a:gd name="T8" fmla="*/ 81 w 88"/>
                    <a:gd name="T9" fmla="*/ 2 h 40"/>
                    <a:gd name="T10" fmla="*/ 77 w 88"/>
                    <a:gd name="T11" fmla="*/ 2 h 40"/>
                    <a:gd name="T12" fmla="*/ 77 w 88"/>
                    <a:gd name="T13" fmla="*/ 2 h 40"/>
                    <a:gd name="T14" fmla="*/ 68 w 88"/>
                    <a:gd name="T15" fmla="*/ 4 h 40"/>
                    <a:gd name="T16" fmla="*/ 59 w 88"/>
                    <a:gd name="T17" fmla="*/ 5 h 40"/>
                    <a:gd name="T18" fmla="*/ 48 w 88"/>
                    <a:gd name="T19" fmla="*/ 4 h 40"/>
                    <a:gd name="T20" fmla="*/ 38 w 88"/>
                    <a:gd name="T21" fmla="*/ 4 h 40"/>
                    <a:gd name="T22" fmla="*/ 27 w 88"/>
                    <a:gd name="T23" fmla="*/ 2 h 40"/>
                    <a:gd name="T24" fmla="*/ 19 w 88"/>
                    <a:gd name="T25" fmla="*/ 2 h 40"/>
                    <a:gd name="T26" fmla="*/ 13 w 88"/>
                    <a:gd name="T27" fmla="*/ 1 h 40"/>
                    <a:gd name="T28" fmla="*/ 10 w 88"/>
                    <a:gd name="T29" fmla="*/ 1 h 40"/>
                    <a:gd name="T30" fmla="*/ 10 w 88"/>
                    <a:gd name="T31" fmla="*/ 1 h 40"/>
                    <a:gd name="T32" fmla="*/ 7 w 88"/>
                    <a:gd name="T33" fmla="*/ 1 h 40"/>
                    <a:gd name="T34" fmla="*/ 5 w 88"/>
                    <a:gd name="T35" fmla="*/ 0 h 40"/>
                    <a:gd name="T36" fmla="*/ 3 w 88"/>
                    <a:gd name="T37" fmla="*/ 1 h 40"/>
                    <a:gd name="T38" fmla="*/ 2 w 88"/>
                    <a:gd name="T39" fmla="*/ 4 h 40"/>
                    <a:gd name="T40" fmla="*/ 2 w 88"/>
                    <a:gd name="T41" fmla="*/ 4 h 40"/>
                    <a:gd name="T42" fmla="*/ 0 w 88"/>
                    <a:gd name="T43" fmla="*/ 11 h 40"/>
                    <a:gd name="T44" fmla="*/ 0 w 88"/>
                    <a:gd name="T45" fmla="*/ 18 h 40"/>
                    <a:gd name="T46" fmla="*/ 0 w 88"/>
                    <a:gd name="T47" fmla="*/ 25 h 40"/>
                    <a:gd name="T48" fmla="*/ 0 w 88"/>
                    <a:gd name="T49" fmla="*/ 29 h 40"/>
                    <a:gd name="T50" fmla="*/ 0 w 88"/>
                    <a:gd name="T51" fmla="*/ 29 h 40"/>
                    <a:gd name="T52" fmla="*/ 2 w 88"/>
                    <a:gd name="T53" fmla="*/ 32 h 40"/>
                    <a:gd name="T54" fmla="*/ 3 w 88"/>
                    <a:gd name="T55" fmla="*/ 34 h 40"/>
                    <a:gd name="T56" fmla="*/ 4 w 88"/>
                    <a:gd name="T57" fmla="*/ 35 h 40"/>
                    <a:gd name="T58" fmla="*/ 7 w 88"/>
                    <a:gd name="T59" fmla="*/ 36 h 40"/>
                    <a:gd name="T60" fmla="*/ 7 w 88"/>
                    <a:gd name="T61" fmla="*/ 36 h 40"/>
                    <a:gd name="T62" fmla="*/ 12 w 88"/>
                    <a:gd name="T63" fmla="*/ 38 h 40"/>
                    <a:gd name="T64" fmla="*/ 20 w 88"/>
                    <a:gd name="T65" fmla="*/ 39 h 40"/>
                    <a:gd name="T66" fmla="*/ 31 w 88"/>
                    <a:gd name="T67" fmla="*/ 39 h 40"/>
                    <a:gd name="T68" fmla="*/ 43 w 88"/>
                    <a:gd name="T69" fmla="*/ 40 h 40"/>
                    <a:gd name="T70" fmla="*/ 54 w 88"/>
                    <a:gd name="T71" fmla="*/ 40 h 40"/>
                    <a:gd name="T72" fmla="*/ 65 w 88"/>
                    <a:gd name="T73" fmla="*/ 40 h 40"/>
                    <a:gd name="T74" fmla="*/ 74 w 88"/>
                    <a:gd name="T75" fmla="*/ 40 h 40"/>
                    <a:gd name="T76" fmla="*/ 80 w 88"/>
                    <a:gd name="T77" fmla="*/ 39 h 40"/>
                    <a:gd name="T78" fmla="*/ 80 w 88"/>
                    <a:gd name="T79" fmla="*/ 39 h 40"/>
                    <a:gd name="T80" fmla="*/ 84 w 88"/>
                    <a:gd name="T81" fmla="*/ 38 h 40"/>
                    <a:gd name="T82" fmla="*/ 86 w 88"/>
                    <a:gd name="T83" fmla="*/ 35 h 40"/>
                    <a:gd name="T84" fmla="*/ 88 w 88"/>
                    <a:gd name="T85" fmla="*/ 33 h 40"/>
                    <a:gd name="T86" fmla="*/ 88 w 88"/>
                    <a:gd name="T87" fmla="*/ 31 h 40"/>
                    <a:gd name="T88" fmla="*/ 88 w 88"/>
                    <a:gd name="T89" fmla="*/ 31 h 40"/>
                    <a:gd name="T90" fmla="*/ 88 w 88"/>
                    <a:gd name="T91" fmla="*/ 25 h 40"/>
                    <a:gd name="T92" fmla="*/ 88 w 88"/>
                    <a:gd name="T93" fmla="*/ 16 h 40"/>
                    <a:gd name="T94" fmla="*/ 87 w 88"/>
                    <a:gd name="T95" fmla="*/ 9 h 40"/>
                    <a:gd name="T96" fmla="*/ 87 w 88"/>
                    <a:gd name="T97" fmla="*/ 6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88" h="40">
                      <a:moveTo>
                        <a:pt x="87" y="6"/>
                      </a:moveTo>
                      <a:lnTo>
                        <a:pt x="87" y="6"/>
                      </a:lnTo>
                      <a:lnTo>
                        <a:pt x="86" y="4"/>
                      </a:lnTo>
                      <a:lnTo>
                        <a:pt x="85" y="2"/>
                      </a:lnTo>
                      <a:lnTo>
                        <a:pt x="81" y="2"/>
                      </a:lnTo>
                      <a:lnTo>
                        <a:pt x="77" y="2"/>
                      </a:lnTo>
                      <a:lnTo>
                        <a:pt x="77" y="2"/>
                      </a:lnTo>
                      <a:lnTo>
                        <a:pt x="68" y="4"/>
                      </a:lnTo>
                      <a:lnTo>
                        <a:pt x="59" y="5"/>
                      </a:lnTo>
                      <a:lnTo>
                        <a:pt x="48" y="4"/>
                      </a:lnTo>
                      <a:lnTo>
                        <a:pt x="38" y="4"/>
                      </a:lnTo>
                      <a:lnTo>
                        <a:pt x="27" y="2"/>
                      </a:lnTo>
                      <a:lnTo>
                        <a:pt x="19" y="2"/>
                      </a:lnTo>
                      <a:lnTo>
                        <a:pt x="13" y="1"/>
                      </a:lnTo>
                      <a:lnTo>
                        <a:pt x="10" y="1"/>
                      </a:lnTo>
                      <a:lnTo>
                        <a:pt x="10" y="1"/>
                      </a:lnTo>
                      <a:lnTo>
                        <a:pt x="7" y="1"/>
                      </a:lnTo>
                      <a:lnTo>
                        <a:pt x="5" y="0"/>
                      </a:lnTo>
                      <a:lnTo>
                        <a:pt x="3" y="1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0" y="11"/>
                      </a:lnTo>
                      <a:lnTo>
                        <a:pt x="0" y="18"/>
                      </a:lnTo>
                      <a:lnTo>
                        <a:pt x="0" y="25"/>
                      </a:lnTo>
                      <a:lnTo>
                        <a:pt x="0" y="29"/>
                      </a:lnTo>
                      <a:lnTo>
                        <a:pt x="0" y="29"/>
                      </a:lnTo>
                      <a:lnTo>
                        <a:pt x="2" y="32"/>
                      </a:lnTo>
                      <a:lnTo>
                        <a:pt x="3" y="34"/>
                      </a:lnTo>
                      <a:lnTo>
                        <a:pt x="4" y="35"/>
                      </a:lnTo>
                      <a:lnTo>
                        <a:pt x="7" y="36"/>
                      </a:lnTo>
                      <a:lnTo>
                        <a:pt x="7" y="36"/>
                      </a:lnTo>
                      <a:lnTo>
                        <a:pt x="12" y="38"/>
                      </a:lnTo>
                      <a:lnTo>
                        <a:pt x="20" y="39"/>
                      </a:lnTo>
                      <a:lnTo>
                        <a:pt x="31" y="39"/>
                      </a:lnTo>
                      <a:lnTo>
                        <a:pt x="43" y="40"/>
                      </a:lnTo>
                      <a:lnTo>
                        <a:pt x="54" y="40"/>
                      </a:lnTo>
                      <a:lnTo>
                        <a:pt x="65" y="40"/>
                      </a:lnTo>
                      <a:lnTo>
                        <a:pt x="74" y="40"/>
                      </a:lnTo>
                      <a:lnTo>
                        <a:pt x="80" y="39"/>
                      </a:lnTo>
                      <a:lnTo>
                        <a:pt x="80" y="39"/>
                      </a:lnTo>
                      <a:lnTo>
                        <a:pt x="84" y="38"/>
                      </a:lnTo>
                      <a:lnTo>
                        <a:pt x="86" y="35"/>
                      </a:lnTo>
                      <a:lnTo>
                        <a:pt x="88" y="33"/>
                      </a:lnTo>
                      <a:lnTo>
                        <a:pt x="88" y="31"/>
                      </a:lnTo>
                      <a:lnTo>
                        <a:pt x="88" y="31"/>
                      </a:lnTo>
                      <a:lnTo>
                        <a:pt x="88" y="25"/>
                      </a:lnTo>
                      <a:lnTo>
                        <a:pt x="88" y="16"/>
                      </a:lnTo>
                      <a:lnTo>
                        <a:pt x="87" y="9"/>
                      </a:lnTo>
                      <a:lnTo>
                        <a:pt x="87" y="6"/>
                      </a:lnTo>
                    </a:path>
                  </a:pathLst>
                </a:custGeom>
                <a:noFill/>
                <a:ln w="0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95" name="Freeform 654"/>
                <p:cNvSpPr>
                  <a:spLocks/>
                </p:cNvSpPr>
                <p:nvPr/>
              </p:nvSpPr>
              <p:spPr bwMode="auto">
                <a:xfrm>
                  <a:off x="1531" y="3785"/>
                  <a:ext cx="3184" cy="14"/>
                </a:xfrm>
                <a:custGeom>
                  <a:avLst/>
                  <a:gdLst>
                    <a:gd name="T0" fmla="*/ 0 w 3184"/>
                    <a:gd name="T1" fmla="*/ 7 h 14"/>
                    <a:gd name="T2" fmla="*/ 0 w 3184"/>
                    <a:gd name="T3" fmla="*/ 14 h 14"/>
                    <a:gd name="T4" fmla="*/ 3184 w 3184"/>
                    <a:gd name="T5" fmla="*/ 14 h 14"/>
                    <a:gd name="T6" fmla="*/ 3184 w 3184"/>
                    <a:gd name="T7" fmla="*/ 0 h 14"/>
                    <a:gd name="T8" fmla="*/ 0 w 3184"/>
                    <a:gd name="T9" fmla="*/ 0 h 14"/>
                    <a:gd name="T10" fmla="*/ 0 w 3184"/>
                    <a:gd name="T11" fmla="*/ 7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84" h="14">
                      <a:moveTo>
                        <a:pt x="0" y="7"/>
                      </a:moveTo>
                      <a:lnTo>
                        <a:pt x="0" y="14"/>
                      </a:lnTo>
                      <a:lnTo>
                        <a:pt x="3184" y="14"/>
                      </a:lnTo>
                      <a:lnTo>
                        <a:pt x="3184" y="0"/>
                      </a:lnTo>
                      <a:lnTo>
                        <a:pt x="0" y="0"/>
                      </a:lnTo>
                      <a:lnTo>
                        <a:pt x="0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pic>
          <p:nvPicPr>
            <p:cNvPr id="33" name="Picture 655" descr="pkuRed3S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0" y="2064"/>
              <a:ext cx="402" cy="1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836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计算机系统结构</a:t>
            </a:r>
            <a:endParaRPr lang="zh-CN" altLang="en-US" dirty="0"/>
          </a:p>
        </p:txBody>
      </p:sp>
      <p:sp>
        <p:nvSpPr>
          <p:cNvPr id="21" name="AutoShape 3"/>
          <p:cNvSpPr>
            <a:spLocks noChangeArrowheads="1"/>
          </p:cNvSpPr>
          <p:nvPr/>
        </p:nvSpPr>
        <p:spPr bwMode="auto">
          <a:xfrm>
            <a:off x="1835696" y="1193441"/>
            <a:ext cx="4722812" cy="469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2800">
                <a:solidFill>
                  <a:schemeClr val="tx1"/>
                </a:solidFill>
                <a:latin typeface="Calibri"/>
                <a:cs typeface="Calibri"/>
              </a:rPr>
              <a:t>Application</a:t>
            </a:r>
          </a:p>
        </p:txBody>
      </p:sp>
      <p:sp>
        <p:nvSpPr>
          <p:cNvPr id="22" name="AutoShape 4"/>
          <p:cNvSpPr>
            <a:spLocks noChangeArrowheads="1"/>
          </p:cNvSpPr>
          <p:nvPr/>
        </p:nvSpPr>
        <p:spPr bwMode="auto">
          <a:xfrm>
            <a:off x="1835696" y="3717032"/>
            <a:ext cx="4722813" cy="457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sz="3200">
                <a:solidFill>
                  <a:schemeClr val="tx1"/>
                </a:solidFill>
                <a:latin typeface="Calibri"/>
                <a:cs typeface="Calibri"/>
              </a:rPr>
              <a:t>Physics</a:t>
            </a: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4716016" y="2165123"/>
            <a:ext cx="2981739" cy="9538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1165" tIns="45583" rIns="91165" bIns="45583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pPr defTabSz="820738">
              <a:spcBef>
                <a:spcPct val="0"/>
              </a:spcBef>
            </a:pPr>
            <a:r>
              <a:rPr lang="en-US" sz="2800" dirty="0">
                <a:solidFill>
                  <a:schemeClr val="tx1"/>
                </a:solidFill>
                <a:latin typeface="Calibri"/>
                <a:cs typeface="Calibri"/>
              </a:rPr>
              <a:t>Gap too large to bridge in one step</a:t>
            </a:r>
          </a:p>
        </p:txBody>
      </p:sp>
      <p:sp>
        <p:nvSpPr>
          <p:cNvPr id="25" name="Line 6"/>
          <p:cNvSpPr>
            <a:spLocks noChangeShapeType="1"/>
          </p:cNvSpPr>
          <p:nvPr/>
        </p:nvSpPr>
        <p:spPr bwMode="auto">
          <a:xfrm flipH="1">
            <a:off x="4211960" y="1663341"/>
            <a:ext cx="0" cy="2053692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 wrap="square" lIns="91165" tIns="45583" rIns="91165" bIns="45583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600" kern="1200">
                <a:solidFill>
                  <a:schemeClr val="hlink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27" name="Text Box 9"/>
          <p:cNvSpPr txBox="1">
            <a:spLocks noChangeArrowheads="1"/>
          </p:cNvSpPr>
          <p:nvPr/>
        </p:nvSpPr>
        <p:spPr bwMode="auto">
          <a:xfrm>
            <a:off x="395536" y="4581128"/>
            <a:ext cx="8280920" cy="187220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tIns="91440" bIns="91440" anchor="ctr">
            <a:prstTxWarp prst="textNoShape">
              <a:avLst/>
            </a:prstTxWarp>
          </a:bodyPr>
          <a:lstStyle/>
          <a:p>
            <a:pPr eaLnBrk="1" hangingPunct="1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In its broadest definition, computer architecture is the </a:t>
            </a:r>
            <a:r>
              <a:rPr lang="en-US" sz="2400" i="1" dirty="0">
                <a:solidFill>
                  <a:srgbClr val="FF0000"/>
                </a:solidFill>
                <a:latin typeface="Calibri"/>
                <a:cs typeface="Calibri"/>
              </a:rPr>
              <a:t>design of the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i="1" dirty="0">
                <a:solidFill>
                  <a:srgbClr val="FF0000"/>
                </a:solidFill>
                <a:latin typeface="Calibri"/>
                <a:cs typeface="Calibri"/>
              </a:rPr>
              <a:t>abstraction layers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that allow us to implement information processing applications efficiently using available manufacturing technologies.</a:t>
            </a:r>
          </a:p>
        </p:txBody>
      </p:sp>
    </p:spTree>
    <p:extLst>
      <p:ext uri="{BB962C8B-B14F-4D97-AF65-F5344CB8AC3E}">
        <p14:creationId xmlns:p14="http://schemas.microsoft.com/office/powerpoint/2010/main" val="3682353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计算机系统结构</a:t>
            </a:r>
            <a:endParaRPr lang="zh-CN" altLang="en-US" dirty="0"/>
          </a:p>
        </p:txBody>
      </p:sp>
      <p:sp>
        <p:nvSpPr>
          <p:cNvPr id="4" name="AutoShape 3"/>
          <p:cNvSpPr>
            <a:spLocks noChangeArrowheads="1"/>
          </p:cNvSpPr>
          <p:nvPr/>
        </p:nvSpPr>
        <p:spPr bwMode="auto">
          <a:xfrm>
            <a:off x="2566120" y="2015902"/>
            <a:ext cx="4225925" cy="403225"/>
          </a:xfrm>
          <a:prstGeom prst="roundRect">
            <a:avLst>
              <a:gd name="adj" fmla="val 16667"/>
            </a:avLst>
          </a:prstGeom>
          <a:solidFill>
            <a:srgbClr val="F5B39B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Algorithm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2566120" y="4100289"/>
            <a:ext cx="4225925" cy="392113"/>
          </a:xfrm>
          <a:prstGeom prst="roundRect">
            <a:avLst>
              <a:gd name="adj" fmla="val 16667"/>
            </a:avLst>
          </a:prstGeom>
          <a:solidFill>
            <a:srgbClr val="FF8C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Gates/Register-Transfer Level (RTL)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2566120" y="1612677"/>
            <a:ext cx="4217988" cy="403225"/>
          </a:xfrm>
          <a:prstGeom prst="roundRect">
            <a:avLst>
              <a:gd name="adj" fmla="val 16667"/>
            </a:avLst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Application</a:t>
            </a:r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566120" y="3225577"/>
            <a:ext cx="4225925" cy="47148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Instruction Set Architecture (ISA)</a:t>
            </a:r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2566120" y="2822352"/>
            <a:ext cx="4214813" cy="403225"/>
          </a:xfrm>
          <a:prstGeom prst="roundRect">
            <a:avLst>
              <a:gd name="adj" fmla="val 16667"/>
            </a:avLst>
          </a:prstGeom>
          <a:solidFill>
            <a:srgbClr val="DC646A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Operating System/Virtual Machines</a:t>
            </a:r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2566120" y="3697064"/>
            <a:ext cx="4225925" cy="403225"/>
          </a:xfrm>
          <a:prstGeom prst="roundRect">
            <a:avLst>
              <a:gd name="adj" fmla="val 16667"/>
            </a:avLst>
          </a:prstGeom>
          <a:solidFill>
            <a:srgbClr val="FF640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Micro</a:t>
            </a:r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architecture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2566120" y="4906739"/>
            <a:ext cx="4225925" cy="458788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Devices</a:t>
            </a:r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>
            <a:off x="2566120" y="2419127"/>
            <a:ext cx="4225925" cy="403225"/>
          </a:xfrm>
          <a:prstGeom prst="roundRect">
            <a:avLst>
              <a:gd name="adj" fmla="val 16667"/>
            </a:avLst>
          </a:prstGeom>
          <a:solidFill>
            <a:srgbClr val="E6B39B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Programming Language</a:t>
            </a:r>
          </a:p>
        </p:txBody>
      </p: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2566120" y="4503514"/>
            <a:ext cx="4225925" cy="392113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Circuits</a:t>
            </a: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2566120" y="5346477"/>
            <a:ext cx="4225925" cy="458787"/>
          </a:xfrm>
          <a:prstGeom prst="roundRect">
            <a:avLst>
              <a:gd name="adj" fmla="val 16667"/>
            </a:avLst>
          </a:prstGeom>
          <a:solidFill>
            <a:srgbClr val="AFDDFF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lIns="91429" tIns="45714" rIns="91429" bIns="45714" anchor="ctr">
            <a:prstTxWarp prst="textNoShape">
              <a:avLst/>
            </a:prstTxWarp>
          </a:bodyPr>
          <a:lstStyle/>
          <a:p>
            <a:pPr algn="ctr" defTabSz="820738">
              <a:spcBef>
                <a:spcPct val="0"/>
              </a:spcBef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Physics</a:t>
            </a:r>
          </a:p>
        </p:txBody>
      </p:sp>
      <p:pic>
        <p:nvPicPr>
          <p:cNvPr id="14" name="Picture 2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520" y="1507232"/>
            <a:ext cx="2070100" cy="3848100"/>
          </a:xfrm>
          <a:prstGeom prst="rect">
            <a:avLst/>
          </a:prstGeom>
        </p:spPr>
      </p:pic>
      <p:grpSp>
        <p:nvGrpSpPr>
          <p:cNvPr id="15" name="Group 23"/>
          <p:cNvGrpSpPr/>
          <p:nvPr/>
        </p:nvGrpSpPr>
        <p:grpSpPr>
          <a:xfrm>
            <a:off x="6814360" y="1099532"/>
            <a:ext cx="2316864" cy="4203874"/>
            <a:chOff x="6575515" y="661258"/>
            <a:chExt cx="2316864" cy="4203874"/>
          </a:xfrm>
        </p:grpSpPr>
        <p:sp>
          <p:nvSpPr>
            <p:cNvPr id="16" name="TextBox 16"/>
            <p:cNvSpPr txBox="1"/>
            <p:nvPr/>
          </p:nvSpPr>
          <p:spPr>
            <a:xfrm>
              <a:off x="6637704" y="4114800"/>
              <a:ext cx="196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EE141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：集成电路</a:t>
              </a:r>
              <a:endParaRPr lang="en-US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637411" y="3733800"/>
              <a:ext cx="196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CS150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：数字系统</a:t>
              </a:r>
              <a:endParaRPr lang="en-US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6637411" y="2416403"/>
              <a:ext cx="196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CS162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：操作系统</a:t>
              </a:r>
              <a:endParaRPr lang="en-US" altLang="zh-CN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和系统编程</a:t>
              </a:r>
              <a:endParaRPr lang="en-US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637411" y="1600200"/>
              <a:ext cx="1505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CS170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：算法</a:t>
              </a:r>
              <a:endParaRPr lang="en-US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637411" y="1840339"/>
              <a:ext cx="1967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CS164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：编程语言</a:t>
              </a:r>
              <a:endParaRPr lang="en-US" altLang="zh-CN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和编译器</a:t>
              </a:r>
              <a:endParaRPr lang="en-US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6637411" y="4495800"/>
              <a:ext cx="19672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EE143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：制造工艺</a:t>
              </a:r>
              <a:endParaRPr lang="en-US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010400" y="3048000"/>
              <a:ext cx="17363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CS152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：计算机</a:t>
              </a:r>
              <a:endParaRPr lang="en-US" altLang="zh-CN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  <a:p>
              <a:r>
                <a:rPr lang="zh-CN" altLang="en-US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系统结构</a:t>
              </a:r>
              <a:endParaRPr lang="en-US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</p:txBody>
        </p:sp>
        <p:sp>
          <p:nvSpPr>
            <p:cNvPr id="23" name="Right Brace 37"/>
            <p:cNvSpPr/>
            <p:nvPr/>
          </p:nvSpPr>
          <p:spPr bwMode="auto">
            <a:xfrm>
              <a:off x="6629400" y="3036838"/>
              <a:ext cx="381000" cy="479524"/>
            </a:xfrm>
            <a:prstGeom prst="rightBrace">
              <a:avLst/>
            </a:prstGeom>
            <a:solidFill>
              <a:schemeClr val="bg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>
                <a:ln>
                  <a:noFill/>
                </a:ln>
                <a:solidFill>
                  <a:schemeClr val="hlink"/>
                </a:solidFill>
                <a:effectLst/>
                <a:latin typeface="Times New Roman" pitchFamily="18" charset="0"/>
                <a:ea typeface="黑体" pitchFamily="49" charset="-122"/>
                <a:cs typeface="Calibri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6575515" y="661258"/>
              <a:ext cx="23168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u="sng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以美国</a:t>
              </a:r>
              <a:r>
                <a:rPr lang="en-US" altLang="zh-CN" sz="2400" u="sng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UCB</a:t>
              </a:r>
              <a:r>
                <a:rPr lang="en-US" sz="2400" u="sng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 </a:t>
              </a:r>
            </a:p>
            <a:p>
              <a:pPr algn="ctr"/>
              <a:r>
                <a:rPr lang="en-US" sz="2400" u="sng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EECS </a:t>
              </a:r>
              <a:r>
                <a:rPr lang="zh-CN" altLang="en-US" sz="2400" u="sng" dirty="0" smtClean="0">
                  <a:solidFill>
                    <a:srgbClr val="000000"/>
                  </a:solidFill>
                  <a:latin typeface="Times New Roman" pitchFamily="18" charset="0"/>
                  <a:ea typeface="黑体" pitchFamily="49" charset="-122"/>
                  <a:cs typeface="Calibri"/>
                </a:rPr>
                <a:t>课程为例</a:t>
              </a:r>
              <a:endParaRPr lang="en-US" sz="2400" u="sng" dirty="0" smtClean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06577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在不停变化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grpSp>
        <p:nvGrpSpPr>
          <p:cNvPr id="4" name="Group 21"/>
          <p:cNvGrpSpPr/>
          <p:nvPr/>
        </p:nvGrpSpPr>
        <p:grpSpPr>
          <a:xfrm>
            <a:off x="2590800" y="1371600"/>
            <a:ext cx="5867400" cy="4978063"/>
            <a:chOff x="2590800" y="1371600"/>
            <a:chExt cx="5867400" cy="4978063"/>
          </a:xfrm>
        </p:grpSpPr>
        <p:grpSp>
          <p:nvGrpSpPr>
            <p:cNvPr id="5" name="Group 19"/>
            <p:cNvGrpSpPr/>
            <p:nvPr/>
          </p:nvGrpSpPr>
          <p:grpSpPr>
            <a:xfrm>
              <a:off x="2590800" y="1371600"/>
              <a:ext cx="3886200" cy="4730476"/>
              <a:chOff x="2590800" y="1371600"/>
              <a:chExt cx="3886200" cy="4730476"/>
            </a:xfrm>
          </p:grpSpPr>
          <p:grpSp>
            <p:nvGrpSpPr>
              <p:cNvPr id="7" name="Group 18"/>
              <p:cNvGrpSpPr/>
              <p:nvPr/>
            </p:nvGrpSpPr>
            <p:grpSpPr>
              <a:xfrm>
                <a:off x="2590800" y="1371600"/>
                <a:ext cx="3886200" cy="4730476"/>
                <a:chOff x="2590800" y="1371600"/>
                <a:chExt cx="3886200" cy="4730476"/>
              </a:xfrm>
            </p:grpSpPr>
            <p:sp>
              <p:nvSpPr>
                <p:cNvPr id="9" name="Oval 14"/>
                <p:cNvSpPr/>
                <p:nvPr/>
              </p:nvSpPr>
              <p:spPr bwMode="auto">
                <a:xfrm>
                  <a:off x="2590800" y="1371600"/>
                  <a:ext cx="3886200" cy="2971800"/>
                </a:xfrm>
                <a:prstGeom prst="ellipse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  <p:sp>
              <p:nvSpPr>
                <p:cNvPr id="10" name="Manual Operation 11"/>
                <p:cNvSpPr/>
                <p:nvPr/>
              </p:nvSpPr>
              <p:spPr bwMode="auto">
                <a:xfrm rot="1534091" flipV="1">
                  <a:off x="3160816" y="4882876"/>
                  <a:ext cx="1600200" cy="1219200"/>
                </a:xfrm>
                <a:prstGeom prst="flowChartManualOperation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indent="0" algn="ctr" defTabSz="914400" rtl="0" eaLnBrk="0" fontAlgn="base" latinLnBrk="0" hangingPunct="0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600" b="0" i="0" u="none" strike="noStrike" cap="none" normalizeH="0" baseline="0" dirty="0" smtClean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Calibri"/>
                    <a:cs typeface="Calibri"/>
                  </a:endParaRPr>
                </a:p>
              </p:txBody>
            </p:sp>
            <p:cxnSp>
              <p:nvCxnSpPr>
                <p:cNvPr id="11" name="Straight Connector 13"/>
                <p:cNvCxnSpPr>
                  <a:stCxn id="10" idx="2"/>
                  <a:endCxn id="9" idx="4"/>
                </p:cNvCxnSpPr>
                <p:nvPr/>
              </p:nvCxnSpPr>
              <p:spPr bwMode="auto">
                <a:xfrm rot="5400000" flipH="1" flipV="1">
                  <a:off x="4079369" y="4488042"/>
                  <a:ext cx="599173" cy="309890"/>
                </a:xfrm>
                <a:prstGeom prst="line">
                  <a:avLst/>
                </a:prstGeom>
                <a:solidFill>
                  <a:schemeClr val="bg1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8" name="TextBox 17"/>
              <p:cNvSpPr txBox="1"/>
              <p:nvPr/>
            </p:nvSpPr>
            <p:spPr>
              <a:xfrm rot="1580343">
                <a:off x="3030863" y="5616560"/>
                <a:ext cx="15753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>
                    <a:solidFill>
                      <a:schemeClr val="bg1">
                        <a:lumMod val="95000"/>
                      </a:schemeClr>
                    </a:solidFill>
                    <a:latin typeface="Calibri"/>
                    <a:cs typeface="Calibri"/>
                  </a:rPr>
                  <a:t>Compatibility</a:t>
                </a:r>
              </a:p>
            </p:txBody>
          </p:sp>
        </p:grpSp>
        <p:sp>
          <p:nvSpPr>
            <p:cNvPr id="6" name="TextBox 20"/>
            <p:cNvSpPr txBox="1"/>
            <p:nvPr/>
          </p:nvSpPr>
          <p:spPr>
            <a:xfrm>
              <a:off x="4800600" y="5334000"/>
              <a:ext cx="3657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>
                  <a:solidFill>
                    <a:srgbClr val="000000"/>
                  </a:solidFill>
                  <a:latin typeface="Calibri"/>
                  <a:cs typeface="Calibri"/>
                </a:rPr>
                <a:t>Cost of software development makes compatibility a major force in market</a:t>
              </a:r>
              <a:endParaRPr lang="en-US" sz="2000" dirty="0">
                <a:solidFill>
                  <a:srgbClr val="000000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2" name="Rectangle 4"/>
          <p:cNvSpPr/>
          <p:nvPr/>
        </p:nvSpPr>
        <p:spPr bwMode="auto">
          <a:xfrm>
            <a:off x="3581400" y="1828800"/>
            <a:ext cx="1828800" cy="83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Calibri"/>
                <a:cs typeface="Calibri"/>
              </a:rPr>
              <a:t>Applications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3" name="Rectangle 5"/>
          <p:cNvSpPr/>
          <p:nvPr/>
        </p:nvSpPr>
        <p:spPr bwMode="auto">
          <a:xfrm>
            <a:off x="3581400" y="3124200"/>
            <a:ext cx="1828800" cy="8382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latin typeface="Calibri"/>
                <a:cs typeface="Calibri"/>
              </a:rPr>
              <a:t>Technology</a:t>
            </a:r>
            <a:endParaRPr kumimoji="0" lang="en-US" sz="2400" b="1" i="0" u="none" strike="noStrike" cap="none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4" name="Curved Right Arrow 6"/>
          <p:cNvSpPr/>
          <p:nvPr/>
        </p:nvSpPr>
        <p:spPr bwMode="auto">
          <a:xfrm>
            <a:off x="2895600" y="2209800"/>
            <a:ext cx="762000" cy="1447800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5" name="Curved Right Arrow 7"/>
          <p:cNvSpPr/>
          <p:nvPr/>
        </p:nvSpPr>
        <p:spPr bwMode="auto">
          <a:xfrm flipH="1" flipV="1">
            <a:off x="5334000" y="2209800"/>
            <a:ext cx="762000" cy="1447800"/>
          </a:xfrm>
          <a:prstGeom prst="curvedRightArrow">
            <a:avLst/>
          </a:prstGeom>
          <a:solidFill>
            <a:schemeClr val="accent6">
              <a:lumMod val="7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tx2"/>
              </a:solidFill>
              <a:effectLst/>
              <a:latin typeface="Calibri"/>
              <a:cs typeface="Calibri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0" y="1447800"/>
            <a:ext cx="30238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Applications suggest how to improve technology, provide revenue to fund development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6629400" y="1676400"/>
            <a:ext cx="213359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Calibri"/>
                <a:cs typeface="Calibri"/>
              </a:rPr>
              <a:t>Improved technologies make new applications possible</a:t>
            </a:r>
            <a:endParaRPr lang="en-US" sz="240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172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日常生活中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grpSp>
        <p:nvGrpSpPr>
          <p:cNvPr id="29" name="组合 28"/>
          <p:cNvGrpSpPr/>
          <p:nvPr/>
        </p:nvGrpSpPr>
        <p:grpSpPr>
          <a:xfrm>
            <a:off x="1" y="836712"/>
            <a:ext cx="9144000" cy="6021288"/>
            <a:chOff x="138113" y="474056"/>
            <a:chExt cx="9005887" cy="6383944"/>
          </a:xfrm>
        </p:grpSpPr>
        <p:pic>
          <p:nvPicPr>
            <p:cNvPr id="4" name="Picture 32" descr="Untitled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1550" y="2590800"/>
              <a:ext cx="2711450" cy="1476375"/>
            </a:xfrm>
            <a:prstGeom prst="rect">
              <a:avLst/>
            </a:prstGeom>
          </p:spPr>
        </p:pic>
        <p:pic>
          <p:nvPicPr>
            <p:cNvPr id="5" name="Picture 28" descr="Untitl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3201" y="1587500"/>
              <a:ext cx="3492799" cy="1231900"/>
            </a:xfrm>
            <a:prstGeom prst="rect">
              <a:avLst/>
            </a:prstGeom>
          </p:spPr>
        </p:pic>
        <p:pic>
          <p:nvPicPr>
            <p:cNvPr id="6" name="Picture 27" descr="Untitl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43000" y="1600200"/>
              <a:ext cx="1524000" cy="2433183"/>
            </a:xfrm>
            <a:prstGeom prst="rect">
              <a:avLst/>
            </a:prstGeom>
          </p:spPr>
        </p:pic>
        <p:pic>
          <p:nvPicPr>
            <p:cNvPr id="7" name="Picture 29" descr="Untitl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3000" y="474056"/>
              <a:ext cx="1625600" cy="1581266"/>
            </a:xfrm>
            <a:prstGeom prst="rect">
              <a:avLst/>
            </a:prstGeom>
          </p:spPr>
        </p:pic>
        <p:sp>
          <p:nvSpPr>
            <p:cNvPr id="8" name="Slide Number Placeholder 5"/>
            <p:cNvSpPr txBox="1">
              <a:spLocks/>
            </p:cNvSpPr>
            <p:nvPr/>
          </p:nvSpPr>
          <p:spPr>
            <a:xfrm>
              <a:off x="7162800" y="6565900"/>
              <a:ext cx="1905000" cy="292100"/>
            </a:xfrm>
            <a:prstGeom prst="rect">
              <a:avLst/>
            </a:prstGeom>
            <a:noFill/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fld id="{AEDD617F-2122-704A-91F3-34581B8C94AE}" type="slidenum">
                <a:rPr lang="en-US" smtClean="0"/>
                <a:pPr/>
                <a:t>15</a:t>
              </a:fld>
              <a:endParaRPr lang="en-US">
                <a:solidFill>
                  <a:srgbClr val="FBBA03"/>
                </a:solidFill>
              </a:endParaRPr>
            </a:p>
          </p:txBody>
        </p:sp>
        <p:pic>
          <p:nvPicPr>
            <p:cNvPr id="9" name="Picture 4" descr="sim_mokei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572000" y="4033838"/>
              <a:ext cx="4364038" cy="279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870075" y="4033838"/>
              <a:ext cx="3255963" cy="23637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3" descr="Untitl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03738" y="3657600"/>
              <a:ext cx="2582862" cy="1146170"/>
            </a:xfrm>
            <a:prstGeom prst="rect">
              <a:avLst/>
            </a:prstGeom>
          </p:spPr>
        </p:pic>
        <p:pic>
          <p:nvPicPr>
            <p:cNvPr id="12" name="Picture 27" descr="iphone_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762000" y="3276600"/>
              <a:ext cx="1425575" cy="2716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11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7040562" y="1949450"/>
              <a:ext cx="2103438" cy="2622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" name="Picture 31" descr="Untitled.pn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495800" y="2427402"/>
              <a:ext cx="2362200" cy="1430224"/>
            </a:xfrm>
            <a:prstGeom prst="rect">
              <a:avLst/>
            </a:prstGeom>
          </p:spPr>
        </p:pic>
        <p:pic>
          <p:nvPicPr>
            <p:cNvPr id="15" name="Picture 1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207963" y="673100"/>
              <a:ext cx="2216150" cy="8937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6934200" y="4159250"/>
              <a:ext cx="1593850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rgbClr val="FFFF00"/>
                  </a:solidFill>
                </a:rPr>
                <a:t>Robots</a:t>
              </a: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5334000" y="5988050"/>
              <a:ext cx="3255962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rgbClr val="B3FFD5"/>
                  </a:solidFill>
                </a:rPr>
                <a:t>Supercomputers</a:t>
              </a: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1939925" y="5641975"/>
              <a:ext cx="3255963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>
                  <a:solidFill>
                    <a:srgbClr val="FFFF00"/>
                  </a:solidFill>
                </a:rPr>
                <a:t>Automobiles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2701925" y="2884488"/>
              <a:ext cx="1662113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rgbClr val="FFFF00"/>
                  </a:solidFill>
                </a:rPr>
                <a:t>Laptops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3394075" y="1673225"/>
              <a:ext cx="1662113" cy="8858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chemeClr val="tx1"/>
                  </a:solidFill>
                </a:rPr>
                <a:t>Set-top boxes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685800" y="4267200"/>
              <a:ext cx="1593850" cy="902791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rgbClr val="FFC997"/>
                  </a:solidFill>
                </a:rPr>
                <a:t>Smart phones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5037137" y="2965704"/>
              <a:ext cx="1592263" cy="50114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rgbClr val="FFB862"/>
                  </a:solidFill>
                </a:rPr>
                <a:t>Servers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1143000" y="2543175"/>
              <a:ext cx="1593850" cy="885825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chemeClr val="tx1"/>
                  </a:solidFill>
                </a:rPr>
                <a:t>Media Players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138113" y="609600"/>
              <a:ext cx="2355850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chemeClr val="bg1"/>
                  </a:solidFill>
                </a:rPr>
                <a:t>Sensor Nets</a:t>
              </a:r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5189537" y="4022725"/>
              <a:ext cx="1592263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chemeClr val="bg1"/>
                  </a:solidFill>
                </a:rPr>
                <a:t>Routers</a:t>
              </a: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2355850" y="1069975"/>
              <a:ext cx="1800225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/>
                <a:t>Cameras</a:t>
              </a:r>
            </a:p>
          </p:txBody>
        </p:sp>
        <p:pic>
          <p:nvPicPr>
            <p:cNvPr id="27" name="Picture 30" descr="Untitled.png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19800" y="609600"/>
              <a:ext cx="1565275" cy="2317750"/>
            </a:xfrm>
            <a:prstGeom prst="rect">
              <a:avLst/>
            </a:prstGeom>
          </p:spPr>
        </p:pic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5791200" y="1371600"/>
              <a:ext cx="1524000" cy="48895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lIns="91165" tIns="45583" rIns="91165" bIns="45583" anchor="ctr">
              <a:prstTxWarp prst="textNoShape">
                <a:avLst/>
              </a:prstTxWarp>
              <a:spAutoFit/>
            </a:bodyPr>
            <a:lstStyle/>
            <a:p>
              <a:pPr algn="ctr" defTabSz="820738">
                <a:lnSpc>
                  <a:spcPct val="90000"/>
                </a:lnSpc>
                <a:buClr>
                  <a:schemeClr val="tx1"/>
                </a:buClr>
                <a:buFont typeface="Wingdings" charset="2"/>
                <a:buNone/>
              </a:pPr>
              <a:r>
                <a:rPr lang="en-US" sz="2900" b="1" dirty="0">
                  <a:solidFill>
                    <a:srgbClr val="FF0000"/>
                  </a:solidFill>
                </a:rPr>
                <a:t>Games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6611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之前的</a:t>
            </a:r>
            <a:r>
              <a:rPr lang="en-US" altLang="zh-CN" dirty="0" smtClean="0"/>
              <a:t>Architects</a:t>
            </a:r>
            <a:endParaRPr lang="zh-CN" altLang="en-US" dirty="0"/>
          </a:p>
        </p:txBody>
      </p:sp>
      <p:pic>
        <p:nvPicPr>
          <p:cNvPr id="4" name="Picture 2" descr="Draftsman/architect at work : Stock Ph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75210"/>
            <a:ext cx="5191125" cy="411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434" y="332656"/>
            <a:ext cx="2505075" cy="3076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2" t="8782" r="6166"/>
          <a:stretch/>
        </p:blipFill>
        <p:spPr>
          <a:xfrm>
            <a:off x="6012160" y="3573016"/>
            <a:ext cx="2654445" cy="287152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91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现在的</a:t>
            </a:r>
            <a:r>
              <a:rPr lang="en-US" altLang="zh-CN" dirty="0" smtClean="0"/>
              <a:t>Architects</a:t>
            </a:r>
            <a:endParaRPr lang="zh-CN" altLang="en-US" dirty="0"/>
          </a:p>
        </p:txBody>
      </p:sp>
      <p:pic>
        <p:nvPicPr>
          <p:cNvPr id="4" name="Picture 2" descr="http://www.phdcomics.com/comics/archive/phd120209s.gif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6"/>
          <a:stretch/>
        </p:blipFill>
        <p:spPr bwMode="auto">
          <a:xfrm>
            <a:off x="528464" y="1556210"/>
            <a:ext cx="1879209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ompil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5" t="21182" r="3402" b="2734"/>
          <a:stretch/>
        </p:blipFill>
        <p:spPr bwMode="auto">
          <a:xfrm>
            <a:off x="3347864" y="1175210"/>
            <a:ext cx="5276022" cy="373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 bwMode="auto">
          <a:xfrm>
            <a:off x="395536" y="5013176"/>
            <a:ext cx="9036496" cy="928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未来的计算机系统结构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开放的指令系统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芯际争霸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1204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开放</a:t>
            </a:r>
            <a:r>
              <a:rPr lang="zh-CN" altLang="en-US" dirty="0" smtClean="0"/>
              <a:t>的指令系统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052736"/>
            <a:ext cx="8229600" cy="4536504"/>
          </a:xfrm>
        </p:spPr>
        <p:txBody>
          <a:bodyPr/>
          <a:lstStyle/>
          <a:p>
            <a:r>
              <a:rPr lang="en-US" altLang="zh-CN" sz="2400" dirty="0" smtClean="0"/>
              <a:t>The war between CISC and RISC -&gt;x86 </a:t>
            </a:r>
            <a:r>
              <a:rPr lang="en-US" altLang="zh-CN" sz="2400" dirty="0"/>
              <a:t>and ARM</a:t>
            </a:r>
          </a:p>
          <a:p>
            <a:pPr lvl="1"/>
            <a:r>
              <a:rPr lang="en-US" altLang="zh-CN" sz="2000" dirty="0"/>
              <a:t>x86 impossible </a:t>
            </a:r>
            <a:r>
              <a:rPr lang="en-US" altLang="zh-CN" sz="2000" dirty="0" smtClean="0"/>
              <a:t>: </a:t>
            </a:r>
            <a:r>
              <a:rPr lang="en-US" altLang="zh-CN" sz="2000" dirty="0"/>
              <a:t>too complex, IP issue</a:t>
            </a:r>
          </a:p>
          <a:p>
            <a:pPr lvl="1"/>
            <a:r>
              <a:rPr lang="en-US" altLang="zh-CN" sz="2000" dirty="0"/>
              <a:t>ARM mostly impossible </a:t>
            </a:r>
            <a:r>
              <a:rPr lang="en-US" altLang="zh-CN" sz="2000" dirty="0" smtClean="0"/>
              <a:t>: complex</a:t>
            </a:r>
            <a:r>
              <a:rPr lang="en-US" altLang="zh-CN" sz="2000" dirty="0"/>
              <a:t>, IP issues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So </a:t>
            </a:r>
            <a:r>
              <a:rPr lang="en-US" altLang="zh-CN" sz="2400" dirty="0"/>
              <a:t>UC Berkeley started “3-month project” during the summer of 2010 to develop their own clean-slate ISA.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The </a:t>
            </a:r>
            <a:r>
              <a:rPr lang="en-US" altLang="zh-CN" sz="2400" dirty="0"/>
              <a:t>name RISC-V (pronounced risk-five), was chosen to represent the fifth major RISC ISA design effort at UC Berkeley</a:t>
            </a:r>
          </a:p>
          <a:p>
            <a:pPr lvl="1"/>
            <a:r>
              <a:rPr lang="en-US" altLang="zh-CN" sz="2000" dirty="0" smtClean="0"/>
              <a:t>RISC-I</a:t>
            </a:r>
            <a:r>
              <a:rPr lang="en-US" altLang="zh-CN" sz="2000" dirty="0"/>
              <a:t>, RISC-II, SOAR, and SPUR were the first four with the original RISC-I publications dating back to 1981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017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79309" y="3221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RISC-V is an ISA SPEC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22" y="1340768"/>
            <a:ext cx="8761766" cy="451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04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课程基本情况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13384"/>
            <a:ext cx="8219256" cy="4923928"/>
          </a:xfrm>
        </p:spPr>
        <p:txBody>
          <a:bodyPr/>
          <a:lstStyle/>
          <a:p>
            <a:pPr algn="just">
              <a:lnSpc>
                <a:spcPts val="5000"/>
              </a:lnSpc>
            </a:pPr>
            <a:r>
              <a:rPr lang="zh-CN" altLang="en-US" sz="3600" dirty="0" smtClean="0"/>
              <a:t>计算机本科教改的内容之一</a:t>
            </a:r>
            <a:endParaRPr lang="en-US" altLang="zh-CN" sz="3600" dirty="0" smtClean="0"/>
          </a:p>
          <a:p>
            <a:pPr algn="just">
              <a:lnSpc>
                <a:spcPts val="5000"/>
              </a:lnSpc>
            </a:pPr>
            <a:r>
              <a:rPr lang="zh-CN" altLang="en-US" sz="3600" dirty="0" smtClean="0"/>
              <a:t>计算机组成与系统结构的配套实习课</a:t>
            </a:r>
            <a:endParaRPr lang="en-US" altLang="zh-CN" sz="3600" dirty="0" smtClean="0"/>
          </a:p>
          <a:p>
            <a:pPr algn="just">
              <a:lnSpc>
                <a:spcPts val="5000"/>
              </a:lnSpc>
            </a:pPr>
            <a:r>
              <a:rPr lang="zh-CN" altLang="en-US" sz="3600" dirty="0"/>
              <a:t>授课</a:t>
            </a:r>
            <a:r>
              <a:rPr lang="zh-CN" altLang="en-US" sz="3600" dirty="0" smtClean="0"/>
              <a:t>时间：每周一</a:t>
            </a:r>
            <a:r>
              <a:rPr lang="en-US" altLang="zh-CN" sz="3600" dirty="0" smtClean="0"/>
              <a:t>13:00~14:50</a:t>
            </a:r>
          </a:p>
          <a:p>
            <a:pPr algn="just">
              <a:lnSpc>
                <a:spcPts val="5000"/>
              </a:lnSpc>
            </a:pPr>
            <a:r>
              <a:rPr lang="zh-CN" altLang="en-US" sz="3600" dirty="0" smtClean="0"/>
              <a:t>课程性质：必修，</a:t>
            </a:r>
            <a:r>
              <a:rPr lang="en-US" altLang="zh-CN" sz="3600" dirty="0"/>
              <a:t>2</a:t>
            </a:r>
            <a:r>
              <a:rPr lang="zh-CN" altLang="en-US" sz="3600" dirty="0" smtClean="0"/>
              <a:t>学分</a:t>
            </a:r>
            <a:endParaRPr lang="en-US" altLang="zh-CN" sz="3600" dirty="0" smtClean="0"/>
          </a:p>
          <a:p>
            <a:pPr algn="just">
              <a:lnSpc>
                <a:spcPts val="5000"/>
              </a:lnSpc>
            </a:pPr>
            <a:endParaRPr lang="en-US" altLang="zh-CN" sz="3600" dirty="0"/>
          </a:p>
          <a:p>
            <a:pPr algn="just">
              <a:lnSpc>
                <a:spcPts val="5000"/>
              </a:lnSpc>
            </a:pPr>
            <a:endParaRPr lang="en-US" altLang="zh-CN" sz="3600" dirty="0" smtClean="0"/>
          </a:p>
          <a:p>
            <a:pPr algn="just">
              <a:lnSpc>
                <a:spcPts val="5000"/>
              </a:lnSpc>
            </a:pPr>
            <a:endParaRPr lang="en-US" altLang="zh-CN" sz="3600" dirty="0"/>
          </a:p>
          <a:p>
            <a:pPr algn="just">
              <a:lnSpc>
                <a:spcPts val="5000"/>
              </a:lnSpc>
            </a:pPr>
            <a:endParaRPr lang="en-US" altLang="zh-CN" sz="3600" dirty="0" smtClean="0"/>
          </a:p>
          <a:p>
            <a:pPr algn="just">
              <a:lnSpc>
                <a:spcPts val="5000"/>
              </a:lnSpc>
            </a:pPr>
            <a:endParaRPr lang="en-US" altLang="zh-CN" sz="3600" dirty="0" smtClean="0"/>
          </a:p>
          <a:p>
            <a:pPr algn="just">
              <a:lnSpc>
                <a:spcPts val="5000"/>
              </a:lnSpc>
            </a:pPr>
            <a:endParaRPr lang="en-US" altLang="zh-CN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RISC-V Founding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643" y="1600200"/>
            <a:ext cx="7880713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674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Smaller Core : </a:t>
            </a:r>
            <a:r>
              <a:rPr lang="en-US" altLang="zh-CN" dirty="0" err="1" smtClean="0"/>
              <a:t>IoT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63106"/>
            <a:ext cx="8229600" cy="45259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4"/>
          <p:cNvSpPr>
            <a:spLocks noGrp="1"/>
          </p:cNvSpPr>
          <p:nvPr/>
        </p:nvSpPr>
        <p:spPr bwMode="auto">
          <a:xfrm>
            <a:off x="6408738" y="6007646"/>
            <a:ext cx="2133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400" kern="1200">
                <a:solidFill>
                  <a:schemeClr val="tx1"/>
                </a:solidFill>
                <a:latin typeface="Verdana" panose="020B0604030504040204" pitchFamily="34" charset="0"/>
                <a:ea typeface="굴림" charset="-127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/>
            <a:fld id="{DB0CA371-F95A-40BC-A338-0464A0EB1E21}" type="slidenum">
              <a:rPr lang="en-GB" altLang="ko-KR">
                <a:latin typeface="Verdana" panose="020B0604030504040204" pitchFamily="34" charset="0"/>
                <a:ea typeface="MS PGothic" panose="020B0600070205080204" pitchFamily="34" charset="-128"/>
              </a:rPr>
              <a:pPr eaLnBrk="1" hangingPunct="1"/>
              <a:t>21</a:t>
            </a:fld>
            <a:endParaRPr lang="en-GB" altLang="ko-KR">
              <a:latin typeface="Verdana" panose="020B0604030504040204" pitchFamily="34" charset="0"/>
              <a:ea typeface="MS PGothic" panose="020B0600070205080204" pitchFamily="34" charset="-128"/>
            </a:endParaRPr>
          </a:p>
        </p:txBody>
      </p:sp>
      <p:pic>
        <p:nvPicPr>
          <p:cNvPr id="5" name="Picture 2" descr="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938" y="1149896"/>
            <a:ext cx="2209800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2978696"/>
            <a:ext cx="3048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938" y="692696"/>
            <a:ext cx="2133600" cy="142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1738" y="1302296"/>
            <a:ext cx="1981200" cy="1474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38" y="2750096"/>
            <a:ext cx="1703388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8" y="2535784"/>
            <a:ext cx="2590800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38" y="4845596"/>
            <a:ext cx="2286000" cy="163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738" y="4959896"/>
            <a:ext cx="1524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338" y="4918621"/>
            <a:ext cx="2109788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3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Internet of Things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5" descr="IoT_thing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43" y="1490364"/>
            <a:ext cx="7643813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718343" y="6367164"/>
            <a:ext cx="1492250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altLang="ko-KR" sz="900">
                <a:ea typeface="굴림" charset="-127"/>
              </a:rPr>
              <a:t>Image Courtesy: : CISCO</a:t>
            </a:r>
          </a:p>
        </p:txBody>
      </p:sp>
      <p:pic>
        <p:nvPicPr>
          <p:cNvPr id="6" name="Picture 7" descr="sour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43" y="5833764"/>
            <a:ext cx="7696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1604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技术发展趋势</a:t>
            </a:r>
            <a:endParaRPr lang="zh-CN" altLang="en-US" dirty="0"/>
          </a:p>
        </p:txBody>
      </p:sp>
      <p:pic>
        <p:nvPicPr>
          <p:cNvPr id="4" name="Picture 4" descr="http://upload.wikimedia.org/wikipedia/commons/5/5a/Internet_of_Things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84784"/>
            <a:ext cx="7821173" cy="4770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5566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数据增长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0525" y="1412776"/>
            <a:ext cx="8229600" cy="4525963"/>
          </a:xfrm>
        </p:spPr>
        <p:txBody>
          <a:bodyPr/>
          <a:lstStyle/>
          <a:p>
            <a:r>
              <a:rPr lang="en-GB" altLang="ko-KR" sz="2400" dirty="0">
                <a:ea typeface="굴림" charset="-127"/>
              </a:rPr>
              <a:t>Everyday around 20 quintillion (10^18) bytes of data are produced </a:t>
            </a:r>
            <a:endParaRPr lang="en-GB" altLang="ko-KR" sz="2400" dirty="0" smtClean="0">
              <a:ea typeface="굴림" charset="-127"/>
            </a:endParaRPr>
          </a:p>
          <a:p>
            <a:pPr lvl="1"/>
            <a:r>
              <a:rPr lang="en-GB" altLang="ko-KR" sz="2000" dirty="0" smtClean="0">
                <a:ea typeface="굴림" charset="-127"/>
              </a:rPr>
              <a:t>Source</a:t>
            </a:r>
            <a:r>
              <a:rPr lang="en-GB" altLang="ko-KR" sz="2000" dirty="0">
                <a:ea typeface="굴림" charset="-127"/>
              </a:rPr>
              <a:t>: </a:t>
            </a:r>
            <a:r>
              <a:rPr lang="en-GB" altLang="ko-KR" sz="2000" dirty="0">
                <a:ea typeface="굴림" charset="-127"/>
                <a:hlinkClick r:id="rId2"/>
              </a:rPr>
              <a:t>http://</a:t>
            </a:r>
            <a:r>
              <a:rPr lang="en-GB" altLang="ko-KR" sz="2000" dirty="0" smtClean="0">
                <a:ea typeface="굴림" charset="-127"/>
                <a:hlinkClick r:id="rId2"/>
              </a:rPr>
              <a:t>www-01.ibm.com/software/data/bigdata/</a:t>
            </a:r>
            <a:endParaRPr lang="en-GB" altLang="ko-KR" sz="2000" dirty="0">
              <a:ea typeface="굴림" charset="-127"/>
            </a:endParaRPr>
          </a:p>
          <a:p>
            <a:endParaRPr lang="zh-CN" alt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950381"/>
            <a:ext cx="8748788" cy="3225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401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Many Cores : </a:t>
            </a:r>
            <a:r>
              <a:rPr lang="zh-CN" altLang="en-US" dirty="0" smtClean="0"/>
              <a:t>太湖之光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4666"/>
            <a:ext cx="8229600" cy="4525963"/>
          </a:xfrm>
        </p:spPr>
        <p:txBody>
          <a:bodyPr/>
          <a:lstStyle/>
          <a:p>
            <a:r>
              <a:rPr lang="en-US" altLang="zh-CN" sz="2400" dirty="0" smtClean="0"/>
              <a:t>2016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月</a:t>
            </a:r>
            <a:r>
              <a:rPr lang="en-US" altLang="zh-CN" sz="2400" dirty="0" smtClean="0"/>
              <a:t>20</a:t>
            </a:r>
            <a:r>
              <a:rPr lang="zh-CN" altLang="en-US" sz="2400" dirty="0" smtClean="0"/>
              <a:t>日，第</a:t>
            </a:r>
            <a:r>
              <a:rPr lang="en-US" altLang="zh-CN" sz="2400" dirty="0" smtClean="0"/>
              <a:t>47</a:t>
            </a:r>
            <a:r>
              <a:rPr lang="zh-CN" altLang="en-US" sz="2400" dirty="0" smtClean="0"/>
              <a:t>届全球高性能计算机</a:t>
            </a:r>
            <a:r>
              <a:rPr lang="en-US" altLang="zh-CN" sz="2400" dirty="0" smtClean="0"/>
              <a:t>TOP500</a:t>
            </a:r>
            <a:r>
              <a:rPr lang="zh-CN" altLang="en-US" sz="2400" dirty="0" smtClean="0"/>
              <a:t>榜单在国际超算大会（</a:t>
            </a:r>
            <a:r>
              <a:rPr lang="en-US" altLang="zh-CN" sz="2400" dirty="0" smtClean="0"/>
              <a:t>ISC</a:t>
            </a:r>
            <a:r>
              <a:rPr lang="zh-CN" altLang="en-US" sz="2400" dirty="0" smtClean="0"/>
              <a:t>）揭幕，采用全新中国制造中国生产处理器的超算系统</a:t>
            </a:r>
            <a:r>
              <a:rPr lang="en-US" altLang="zh-CN" sz="2400" dirty="0" smtClean="0"/>
              <a:t>—</a:t>
            </a:r>
            <a:r>
              <a:rPr lang="zh-CN" altLang="en-US" sz="2400" dirty="0" smtClean="0"/>
              <a:t>神威太湖之光位于榜首，天河二号排在第二位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985" y="2636912"/>
            <a:ext cx="3938284" cy="37444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9" y="4509120"/>
            <a:ext cx="3021804" cy="200782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51" y="2779949"/>
            <a:ext cx="2735120" cy="205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2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Many Cores : </a:t>
            </a:r>
            <a:r>
              <a:rPr lang="zh-CN" altLang="en-US" dirty="0" smtClean="0"/>
              <a:t>神威太湖之光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194666"/>
            <a:ext cx="8229600" cy="4525963"/>
          </a:xfrm>
        </p:spPr>
        <p:txBody>
          <a:bodyPr/>
          <a:lstStyle/>
          <a:p>
            <a:r>
              <a:rPr lang="zh-CN" altLang="en-US" sz="2800" dirty="0"/>
              <a:t>神威太湖之光有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10,649,600</a:t>
            </a:r>
            <a:r>
              <a:rPr lang="zh-CN" altLang="en-US" sz="2800" dirty="0"/>
              <a:t>个计算</a:t>
            </a:r>
            <a:r>
              <a:rPr lang="zh-CN" altLang="en-US" sz="2800" dirty="0" smtClean="0"/>
              <a:t>核心</a:t>
            </a:r>
            <a:endParaRPr lang="en-US" altLang="zh-CN" sz="2800" dirty="0" smtClean="0"/>
          </a:p>
          <a:p>
            <a:r>
              <a:rPr lang="en-US" altLang="zh-CN" sz="2800" b="1" dirty="0" smtClean="0">
                <a:solidFill>
                  <a:srgbClr val="FF0000"/>
                </a:solidFill>
              </a:rPr>
              <a:t>40960</a:t>
            </a:r>
            <a:r>
              <a:rPr lang="zh-CN" altLang="en-US" sz="2800" dirty="0"/>
              <a:t>个计算</a:t>
            </a:r>
            <a:r>
              <a:rPr lang="zh-CN" altLang="en-US" sz="2800" dirty="0" smtClean="0"/>
              <a:t>节点</a:t>
            </a:r>
            <a:endParaRPr lang="en-US" altLang="zh-CN" sz="2800" dirty="0" smtClean="0"/>
          </a:p>
          <a:p>
            <a:r>
              <a:rPr lang="zh-CN" altLang="en-US" sz="2800" dirty="0" smtClean="0"/>
              <a:t>速度</a:t>
            </a:r>
            <a:r>
              <a:rPr lang="zh-CN" altLang="en-US" sz="2800" dirty="0"/>
              <a:t>是天河二号的两倍，效能是天河二号的</a:t>
            </a:r>
            <a:r>
              <a:rPr lang="zh-CN" altLang="en-US" sz="2800" dirty="0" smtClean="0"/>
              <a:t>三倍。</a:t>
            </a:r>
            <a:endParaRPr lang="en-US" altLang="zh-CN" sz="2800" dirty="0" smtClean="0"/>
          </a:p>
          <a:p>
            <a:r>
              <a:rPr lang="zh-CN" altLang="en-US" sz="2800" dirty="0" smtClean="0"/>
              <a:t>太湖之光系统的峰值性能为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125.436PFlops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，</a:t>
            </a:r>
            <a:r>
              <a:rPr lang="zh-CN" altLang="en-US" sz="2800" dirty="0" smtClean="0"/>
              <a:t>居世界第一</a:t>
            </a:r>
            <a:endParaRPr lang="en-US" altLang="zh-CN" sz="2800" dirty="0"/>
          </a:p>
          <a:p>
            <a:r>
              <a:rPr lang="zh-CN" altLang="en-US" sz="2800" dirty="0" smtClean="0"/>
              <a:t>持续性</a:t>
            </a:r>
            <a:r>
              <a:rPr lang="zh-CN" altLang="en-US" sz="2800" dirty="0"/>
              <a:t>能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93.015PFlops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，</a:t>
            </a:r>
            <a:r>
              <a:rPr lang="zh-CN" altLang="en-US" sz="2800" dirty="0" smtClean="0"/>
              <a:t>居世界第一</a:t>
            </a:r>
            <a:endParaRPr lang="en-US" altLang="zh-CN" sz="2800" dirty="0"/>
          </a:p>
          <a:p>
            <a:r>
              <a:rPr lang="zh-CN" altLang="en-US" sz="2800" dirty="0" smtClean="0"/>
              <a:t>性能</a:t>
            </a:r>
            <a:r>
              <a:rPr lang="zh-CN" altLang="en-US" sz="2800" dirty="0"/>
              <a:t>功耗比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6051MFlops/W</a:t>
            </a:r>
            <a:r>
              <a:rPr lang="zh-CN" altLang="en-US" sz="2800" dirty="0" smtClean="0"/>
              <a:t>，居世界第一</a:t>
            </a:r>
            <a:endParaRPr lang="en-US" altLang="zh-CN" sz="2800" dirty="0" smtClean="0"/>
          </a:p>
          <a:p>
            <a:r>
              <a:rPr lang="zh-CN" altLang="en-US" sz="2800" dirty="0"/>
              <a:t>最</a:t>
            </a:r>
            <a:r>
              <a:rPr lang="zh-CN" altLang="en-US" sz="2800" dirty="0" smtClean="0"/>
              <a:t>重要的是，从处理器到加速部件，全部实现国产化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5503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Accelerator </a:t>
            </a:r>
            <a:r>
              <a:rPr lang="zh-CN" altLang="en-US" dirty="0" smtClean="0"/>
              <a:t>： </a:t>
            </a:r>
            <a:r>
              <a:rPr lang="zh-CN" altLang="en-US" dirty="0"/>
              <a:t>以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525963"/>
          </a:xfrm>
        </p:spPr>
        <p:txBody>
          <a:bodyPr/>
          <a:lstStyle/>
          <a:p>
            <a:r>
              <a:rPr lang="en-US" altLang="zh-CN" sz="2800" dirty="0" smtClean="0"/>
              <a:t>Data Level Parallelism</a:t>
            </a:r>
            <a:r>
              <a:rPr lang="zh-CN" altLang="en-US" sz="2800" dirty="0" smtClean="0"/>
              <a:t>（</a:t>
            </a:r>
            <a:r>
              <a:rPr lang="en-US" altLang="zh-CN" sz="2800" dirty="0" smtClean="0"/>
              <a:t>DLP</a:t>
            </a:r>
            <a:r>
              <a:rPr lang="zh-CN" altLang="en-US" sz="2800" dirty="0" smtClean="0"/>
              <a:t>）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在一组数据上进行相同的计算</a:t>
            </a:r>
            <a:endParaRPr lang="en-US" altLang="zh-CN" sz="2400" dirty="0" smtClean="0"/>
          </a:p>
          <a:p>
            <a:pPr lvl="1"/>
            <a:endParaRPr lang="zh-CN" altLang="en-US" sz="24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43192" y="1958138"/>
            <a:ext cx="8686800" cy="1676400"/>
            <a:chOff x="144" y="1968"/>
            <a:chExt cx="5472" cy="1056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2400" y="2640"/>
              <a:ext cx="2592" cy="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2400" y="2064"/>
              <a:ext cx="2592" cy="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2400" y="2208"/>
              <a:ext cx="2592" cy="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grpSp>
          <p:nvGrpSpPr>
            <p:cNvPr id="8" name="Group 7"/>
            <p:cNvGrpSpPr>
              <a:grpSpLocks/>
            </p:cNvGrpSpPr>
            <p:nvPr/>
          </p:nvGrpSpPr>
          <p:grpSpPr bwMode="auto">
            <a:xfrm>
              <a:off x="2400" y="2640"/>
              <a:ext cx="2160" cy="48"/>
              <a:chOff x="1824" y="2928"/>
              <a:chExt cx="2160" cy="48"/>
            </a:xfrm>
          </p:grpSpPr>
          <p:sp>
            <p:nvSpPr>
              <p:cNvPr id="60" name="Rectangle 8"/>
              <p:cNvSpPr>
                <a:spLocks noChangeArrowheads="1"/>
              </p:cNvSpPr>
              <p:nvPr/>
            </p:nvSpPr>
            <p:spPr bwMode="auto">
              <a:xfrm>
                <a:off x="1824" y="2928"/>
                <a:ext cx="432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1" name="Rectangle 9"/>
              <p:cNvSpPr>
                <a:spLocks noChangeArrowheads="1"/>
              </p:cNvSpPr>
              <p:nvPr/>
            </p:nvSpPr>
            <p:spPr bwMode="auto">
              <a:xfrm>
                <a:off x="2256" y="2928"/>
                <a:ext cx="432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2" name="Rectangle 10"/>
              <p:cNvSpPr>
                <a:spLocks noChangeArrowheads="1"/>
              </p:cNvSpPr>
              <p:nvPr/>
            </p:nvSpPr>
            <p:spPr bwMode="auto">
              <a:xfrm>
                <a:off x="2688" y="2928"/>
                <a:ext cx="432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3" name="Rectangle 11"/>
              <p:cNvSpPr>
                <a:spLocks noChangeArrowheads="1"/>
              </p:cNvSpPr>
              <p:nvPr/>
            </p:nvSpPr>
            <p:spPr bwMode="auto">
              <a:xfrm>
                <a:off x="3120" y="2928"/>
                <a:ext cx="432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4" name="Rectangle 12"/>
              <p:cNvSpPr>
                <a:spLocks noChangeArrowheads="1"/>
              </p:cNvSpPr>
              <p:nvPr/>
            </p:nvSpPr>
            <p:spPr bwMode="auto">
              <a:xfrm>
                <a:off x="3552" y="2928"/>
                <a:ext cx="432" cy="48"/>
              </a:xfrm>
              <a:prstGeom prst="rect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4560" y="26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2400" y="2208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2832" y="2208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3264" y="2208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3696" y="2208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4128" y="2208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4560" y="2208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6" name="Rectangle 20"/>
            <p:cNvSpPr>
              <a:spLocks noChangeArrowheads="1"/>
            </p:cNvSpPr>
            <p:nvPr/>
          </p:nvSpPr>
          <p:spPr bwMode="auto">
            <a:xfrm>
              <a:off x="2400" y="2064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7" name="Rectangle 21"/>
            <p:cNvSpPr>
              <a:spLocks noChangeArrowheads="1"/>
            </p:cNvSpPr>
            <p:nvPr/>
          </p:nvSpPr>
          <p:spPr bwMode="auto">
            <a:xfrm>
              <a:off x="2832" y="2064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8" name="Rectangle 22"/>
            <p:cNvSpPr>
              <a:spLocks noChangeArrowheads="1"/>
            </p:cNvSpPr>
            <p:nvPr/>
          </p:nvSpPr>
          <p:spPr bwMode="auto">
            <a:xfrm>
              <a:off x="3264" y="2064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9" name="Rectangle 23"/>
            <p:cNvSpPr>
              <a:spLocks noChangeArrowheads="1"/>
            </p:cNvSpPr>
            <p:nvPr/>
          </p:nvSpPr>
          <p:spPr bwMode="auto">
            <a:xfrm>
              <a:off x="3696" y="2064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20" name="Rectangle 24"/>
            <p:cNvSpPr>
              <a:spLocks noChangeArrowheads="1"/>
            </p:cNvSpPr>
            <p:nvPr/>
          </p:nvSpPr>
          <p:spPr bwMode="auto">
            <a:xfrm>
              <a:off x="4128" y="2064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21" name="Rectangle 25"/>
            <p:cNvSpPr>
              <a:spLocks noChangeArrowheads="1"/>
            </p:cNvSpPr>
            <p:nvPr/>
          </p:nvSpPr>
          <p:spPr bwMode="auto">
            <a:xfrm>
              <a:off x="4560" y="2064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grpSp>
          <p:nvGrpSpPr>
            <p:cNvPr id="22" name="Group 26"/>
            <p:cNvGrpSpPr>
              <a:grpSpLocks/>
            </p:cNvGrpSpPr>
            <p:nvPr/>
          </p:nvGrpSpPr>
          <p:grpSpPr bwMode="auto">
            <a:xfrm>
              <a:off x="2544" y="2112"/>
              <a:ext cx="192" cy="528"/>
              <a:chOff x="1968" y="2400"/>
              <a:chExt cx="192" cy="528"/>
            </a:xfrm>
          </p:grpSpPr>
          <p:sp>
            <p:nvSpPr>
              <p:cNvPr id="56" name="Oval 27"/>
              <p:cNvSpPr>
                <a:spLocks noChangeArrowheads="1"/>
              </p:cNvSpPr>
              <p:nvPr/>
            </p:nvSpPr>
            <p:spPr bwMode="auto">
              <a:xfrm>
                <a:off x="1968" y="2640"/>
                <a:ext cx="185" cy="19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dirty="0">
                    <a:latin typeface="Verdana" charset="0"/>
                    <a:ea typeface="굴림" charset="-127"/>
                    <a:cs typeface="굴림" charset="-127"/>
                  </a:rPr>
                  <a:t>+</a:t>
                </a:r>
              </a:p>
            </p:txBody>
          </p:sp>
          <p:sp>
            <p:nvSpPr>
              <p:cNvPr id="57" name="Line 28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48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8" name="Line 29"/>
              <p:cNvSpPr>
                <a:spLocks noChangeShapeType="1"/>
              </p:cNvSpPr>
              <p:nvPr/>
            </p:nvSpPr>
            <p:spPr bwMode="auto">
              <a:xfrm flipH="1">
                <a:off x="2112" y="2400"/>
                <a:ext cx="48" cy="2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9" name="Line 30"/>
              <p:cNvSpPr>
                <a:spLocks noChangeShapeType="1"/>
              </p:cNvSpPr>
              <p:nvPr/>
            </p:nvSpPr>
            <p:spPr bwMode="auto">
              <a:xfrm>
                <a:off x="2064" y="2832"/>
                <a:ext cx="0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3" name="Group 31"/>
            <p:cNvGrpSpPr>
              <a:grpSpLocks/>
            </p:cNvGrpSpPr>
            <p:nvPr/>
          </p:nvGrpSpPr>
          <p:grpSpPr bwMode="auto">
            <a:xfrm>
              <a:off x="2976" y="2112"/>
              <a:ext cx="192" cy="528"/>
              <a:chOff x="1968" y="2400"/>
              <a:chExt cx="192" cy="528"/>
            </a:xfrm>
          </p:grpSpPr>
          <p:sp>
            <p:nvSpPr>
              <p:cNvPr id="52" name="Oval 32"/>
              <p:cNvSpPr>
                <a:spLocks noChangeArrowheads="1"/>
              </p:cNvSpPr>
              <p:nvPr/>
            </p:nvSpPr>
            <p:spPr bwMode="auto">
              <a:xfrm>
                <a:off x="1968" y="2640"/>
                <a:ext cx="185" cy="19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>
                    <a:latin typeface="Verdana" charset="0"/>
                    <a:ea typeface="굴림" charset="-127"/>
                    <a:cs typeface="굴림" charset="-127"/>
                  </a:rPr>
                  <a:t>+</a:t>
                </a:r>
              </a:p>
            </p:txBody>
          </p:sp>
          <p:sp>
            <p:nvSpPr>
              <p:cNvPr id="53" name="Line 33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48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4" name="Line 34"/>
              <p:cNvSpPr>
                <a:spLocks noChangeShapeType="1"/>
              </p:cNvSpPr>
              <p:nvPr/>
            </p:nvSpPr>
            <p:spPr bwMode="auto">
              <a:xfrm flipH="1">
                <a:off x="2112" y="2400"/>
                <a:ext cx="48" cy="2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5" name="Line 35"/>
              <p:cNvSpPr>
                <a:spLocks noChangeShapeType="1"/>
              </p:cNvSpPr>
              <p:nvPr/>
            </p:nvSpPr>
            <p:spPr bwMode="auto">
              <a:xfrm>
                <a:off x="2064" y="2832"/>
                <a:ext cx="0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4" name="Group 36"/>
            <p:cNvGrpSpPr>
              <a:grpSpLocks/>
            </p:cNvGrpSpPr>
            <p:nvPr/>
          </p:nvGrpSpPr>
          <p:grpSpPr bwMode="auto">
            <a:xfrm>
              <a:off x="3408" y="2112"/>
              <a:ext cx="192" cy="528"/>
              <a:chOff x="1968" y="2400"/>
              <a:chExt cx="192" cy="528"/>
            </a:xfrm>
          </p:grpSpPr>
          <p:sp>
            <p:nvSpPr>
              <p:cNvPr id="48" name="Oval 37"/>
              <p:cNvSpPr>
                <a:spLocks noChangeArrowheads="1"/>
              </p:cNvSpPr>
              <p:nvPr/>
            </p:nvSpPr>
            <p:spPr bwMode="auto">
              <a:xfrm>
                <a:off x="1968" y="2640"/>
                <a:ext cx="185" cy="19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>
                    <a:latin typeface="Verdana" charset="0"/>
                    <a:ea typeface="굴림" charset="-127"/>
                    <a:cs typeface="굴림" charset="-127"/>
                  </a:rPr>
                  <a:t>+</a:t>
                </a:r>
              </a:p>
            </p:txBody>
          </p:sp>
          <p:sp>
            <p:nvSpPr>
              <p:cNvPr id="49" name="Line 38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48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0" name="Line 39"/>
              <p:cNvSpPr>
                <a:spLocks noChangeShapeType="1"/>
              </p:cNvSpPr>
              <p:nvPr/>
            </p:nvSpPr>
            <p:spPr bwMode="auto">
              <a:xfrm flipH="1">
                <a:off x="2112" y="2400"/>
                <a:ext cx="48" cy="2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51" name="Line 40"/>
              <p:cNvSpPr>
                <a:spLocks noChangeShapeType="1"/>
              </p:cNvSpPr>
              <p:nvPr/>
            </p:nvSpPr>
            <p:spPr bwMode="auto">
              <a:xfrm>
                <a:off x="2064" y="2832"/>
                <a:ext cx="0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5" name="Group 41"/>
            <p:cNvGrpSpPr>
              <a:grpSpLocks/>
            </p:cNvGrpSpPr>
            <p:nvPr/>
          </p:nvGrpSpPr>
          <p:grpSpPr bwMode="auto">
            <a:xfrm>
              <a:off x="3840" y="2112"/>
              <a:ext cx="192" cy="528"/>
              <a:chOff x="1968" y="2400"/>
              <a:chExt cx="192" cy="528"/>
            </a:xfrm>
          </p:grpSpPr>
          <p:sp>
            <p:nvSpPr>
              <p:cNvPr id="44" name="Oval 42"/>
              <p:cNvSpPr>
                <a:spLocks noChangeArrowheads="1"/>
              </p:cNvSpPr>
              <p:nvPr/>
            </p:nvSpPr>
            <p:spPr bwMode="auto">
              <a:xfrm>
                <a:off x="1968" y="2640"/>
                <a:ext cx="185" cy="19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>
                    <a:latin typeface="Verdana" charset="0"/>
                    <a:ea typeface="굴림" charset="-127"/>
                    <a:cs typeface="굴림" charset="-127"/>
                  </a:rPr>
                  <a:t>+</a:t>
                </a:r>
              </a:p>
            </p:txBody>
          </p:sp>
          <p:sp>
            <p:nvSpPr>
              <p:cNvPr id="45" name="Line 43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48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6" name="Line 44"/>
              <p:cNvSpPr>
                <a:spLocks noChangeShapeType="1"/>
              </p:cNvSpPr>
              <p:nvPr/>
            </p:nvSpPr>
            <p:spPr bwMode="auto">
              <a:xfrm flipH="1">
                <a:off x="2112" y="2400"/>
                <a:ext cx="48" cy="2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7" name="Line 45"/>
              <p:cNvSpPr>
                <a:spLocks noChangeShapeType="1"/>
              </p:cNvSpPr>
              <p:nvPr/>
            </p:nvSpPr>
            <p:spPr bwMode="auto">
              <a:xfrm>
                <a:off x="2064" y="2832"/>
                <a:ext cx="0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46"/>
            <p:cNvGrpSpPr>
              <a:grpSpLocks/>
            </p:cNvGrpSpPr>
            <p:nvPr/>
          </p:nvGrpSpPr>
          <p:grpSpPr bwMode="auto">
            <a:xfrm>
              <a:off x="4272" y="2112"/>
              <a:ext cx="192" cy="528"/>
              <a:chOff x="1968" y="2400"/>
              <a:chExt cx="192" cy="528"/>
            </a:xfrm>
          </p:grpSpPr>
          <p:sp>
            <p:nvSpPr>
              <p:cNvPr id="40" name="Oval 47"/>
              <p:cNvSpPr>
                <a:spLocks noChangeArrowheads="1"/>
              </p:cNvSpPr>
              <p:nvPr/>
            </p:nvSpPr>
            <p:spPr bwMode="auto">
              <a:xfrm>
                <a:off x="1968" y="2640"/>
                <a:ext cx="185" cy="19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>
                    <a:latin typeface="Verdana" charset="0"/>
                    <a:ea typeface="굴림" charset="-127"/>
                    <a:cs typeface="굴림" charset="-127"/>
                  </a:rPr>
                  <a:t>+</a:t>
                </a:r>
              </a:p>
            </p:txBody>
          </p:sp>
          <p:sp>
            <p:nvSpPr>
              <p:cNvPr id="41" name="Line 48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48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2" name="Line 49"/>
              <p:cNvSpPr>
                <a:spLocks noChangeShapeType="1"/>
              </p:cNvSpPr>
              <p:nvPr/>
            </p:nvSpPr>
            <p:spPr bwMode="auto">
              <a:xfrm flipH="1">
                <a:off x="2112" y="2400"/>
                <a:ext cx="48" cy="2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43" name="Line 50"/>
              <p:cNvSpPr>
                <a:spLocks noChangeShapeType="1"/>
              </p:cNvSpPr>
              <p:nvPr/>
            </p:nvSpPr>
            <p:spPr bwMode="auto">
              <a:xfrm>
                <a:off x="2064" y="2832"/>
                <a:ext cx="0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51"/>
            <p:cNvGrpSpPr>
              <a:grpSpLocks/>
            </p:cNvGrpSpPr>
            <p:nvPr/>
          </p:nvGrpSpPr>
          <p:grpSpPr bwMode="auto">
            <a:xfrm>
              <a:off x="4704" y="2112"/>
              <a:ext cx="192" cy="528"/>
              <a:chOff x="1968" y="2400"/>
              <a:chExt cx="192" cy="528"/>
            </a:xfrm>
          </p:grpSpPr>
          <p:sp>
            <p:nvSpPr>
              <p:cNvPr id="36" name="Oval 52"/>
              <p:cNvSpPr>
                <a:spLocks noChangeArrowheads="1"/>
              </p:cNvSpPr>
              <p:nvPr/>
            </p:nvSpPr>
            <p:spPr bwMode="auto">
              <a:xfrm>
                <a:off x="1968" y="2640"/>
                <a:ext cx="185" cy="192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lIns="0" tIns="0" rIns="0" bIns="0" anchor="ctr">
                <a:prstTxWarp prst="textNoShape">
                  <a:avLst/>
                </a:prstTxWarp>
              </a:bodyPr>
              <a:lstStyle/>
              <a:p>
                <a:pPr>
                  <a:spcBef>
                    <a:spcPts val="0"/>
                  </a:spcBef>
                </a:pPr>
                <a:r>
                  <a:rPr lang="en-US" altLang="ko-KR" dirty="0">
                    <a:latin typeface="Verdana" charset="0"/>
                    <a:ea typeface="굴림" charset="-127"/>
                    <a:cs typeface="굴림" charset="-127"/>
                  </a:rPr>
                  <a:t>+</a:t>
                </a:r>
              </a:p>
            </p:txBody>
          </p:sp>
          <p:sp>
            <p:nvSpPr>
              <p:cNvPr id="37" name="Line 53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48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" name="Line 54"/>
              <p:cNvSpPr>
                <a:spLocks noChangeShapeType="1"/>
              </p:cNvSpPr>
              <p:nvPr/>
            </p:nvSpPr>
            <p:spPr bwMode="auto">
              <a:xfrm flipH="1">
                <a:off x="2112" y="2400"/>
                <a:ext cx="48" cy="240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9" name="Line 55"/>
              <p:cNvSpPr>
                <a:spLocks noChangeShapeType="1"/>
              </p:cNvSpPr>
              <p:nvPr/>
            </p:nvSpPr>
            <p:spPr bwMode="auto">
              <a:xfrm>
                <a:off x="2064" y="2832"/>
                <a:ext cx="0" cy="96"/>
              </a:xfrm>
              <a:prstGeom prst="line">
                <a:avLst/>
              </a:prstGeom>
              <a:noFill/>
              <a:ln w="317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>
                <a:prstTxWarp prst="textNoShape">
                  <a:avLst/>
                </a:prstTxWarp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28" name="Text Box 56"/>
            <p:cNvSpPr txBox="1">
              <a:spLocks noChangeArrowheads="1"/>
            </p:cNvSpPr>
            <p:nvPr/>
          </p:nvSpPr>
          <p:spPr bwMode="auto">
            <a:xfrm>
              <a:off x="2470" y="2736"/>
              <a:ext cx="363" cy="2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>
                  <a:latin typeface="Verdana" charset="0"/>
                  <a:ea typeface="굴림" charset="-127"/>
                  <a:cs typeface="굴림" charset="-127"/>
                </a:rPr>
                <a:t>[0]</a:t>
              </a:r>
            </a:p>
          </p:txBody>
        </p:sp>
        <p:sp>
          <p:nvSpPr>
            <p:cNvPr id="29" name="Text Box 57"/>
            <p:cNvSpPr txBox="1">
              <a:spLocks noChangeArrowheads="1"/>
            </p:cNvSpPr>
            <p:nvPr/>
          </p:nvSpPr>
          <p:spPr bwMode="auto">
            <a:xfrm>
              <a:off x="2902" y="2736"/>
              <a:ext cx="363" cy="2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>
                  <a:latin typeface="Verdana" charset="0"/>
                  <a:ea typeface="굴림" charset="-127"/>
                  <a:cs typeface="굴림" charset="-127"/>
                </a:rPr>
                <a:t>[1]</a:t>
              </a:r>
            </a:p>
          </p:txBody>
        </p:sp>
        <p:sp>
          <p:nvSpPr>
            <p:cNvPr id="30" name="Text Box 58"/>
            <p:cNvSpPr txBox="1">
              <a:spLocks noChangeArrowheads="1"/>
            </p:cNvSpPr>
            <p:nvPr/>
          </p:nvSpPr>
          <p:spPr bwMode="auto">
            <a:xfrm>
              <a:off x="4440" y="2736"/>
              <a:ext cx="745" cy="2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>
                  <a:latin typeface="Verdana" charset="0"/>
                  <a:ea typeface="굴림" charset="-127"/>
                  <a:cs typeface="굴림" charset="-127"/>
                </a:rPr>
                <a:t>[VLR-1]</a:t>
              </a:r>
            </a:p>
          </p:txBody>
        </p:sp>
        <p:sp>
          <p:nvSpPr>
            <p:cNvPr id="31" name="Text Box 59"/>
            <p:cNvSpPr txBox="1">
              <a:spLocks noChangeArrowheads="1"/>
            </p:cNvSpPr>
            <p:nvPr/>
          </p:nvSpPr>
          <p:spPr bwMode="auto">
            <a:xfrm>
              <a:off x="288" y="2064"/>
              <a:ext cx="1728" cy="73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dirty="0">
                  <a:latin typeface="Verdana" charset="0"/>
                  <a:ea typeface="굴림" charset="-127"/>
                  <a:cs typeface="굴림" charset="-127"/>
                </a:rPr>
                <a:t>Vector Arithmetic Instructions</a:t>
              </a:r>
            </a:p>
            <a:p>
              <a:r>
                <a:rPr lang="en-US" altLang="ko-KR" sz="2000" dirty="0">
                  <a:latin typeface="Verdana" charset="0"/>
                  <a:ea typeface="굴림" charset="-127"/>
                  <a:cs typeface="굴림" charset="-127"/>
                </a:rPr>
                <a:t>ADDV v3, v1, v2</a:t>
              </a:r>
            </a:p>
          </p:txBody>
        </p:sp>
        <p:sp>
          <p:nvSpPr>
            <p:cNvPr id="32" name="Text Box 60"/>
            <p:cNvSpPr txBox="1">
              <a:spLocks noChangeArrowheads="1"/>
            </p:cNvSpPr>
            <p:nvPr/>
          </p:nvSpPr>
          <p:spPr bwMode="auto">
            <a:xfrm>
              <a:off x="2102" y="2544"/>
              <a:ext cx="312" cy="2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>
                  <a:latin typeface="Verdana" charset="0"/>
                  <a:ea typeface="굴림" charset="-127"/>
                  <a:cs typeface="굴림" charset="-127"/>
                </a:rPr>
                <a:t>v3</a:t>
              </a:r>
            </a:p>
          </p:txBody>
        </p:sp>
        <p:sp>
          <p:nvSpPr>
            <p:cNvPr id="33" name="Text Box 61"/>
            <p:cNvSpPr txBox="1">
              <a:spLocks noChangeArrowheads="1"/>
            </p:cNvSpPr>
            <p:nvPr/>
          </p:nvSpPr>
          <p:spPr bwMode="auto">
            <a:xfrm>
              <a:off x="2102" y="2112"/>
              <a:ext cx="312" cy="2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>
                  <a:latin typeface="Verdana" charset="0"/>
                  <a:ea typeface="굴림" charset="-127"/>
                  <a:cs typeface="굴림" charset="-127"/>
                </a:rPr>
                <a:t>v2</a:t>
              </a:r>
            </a:p>
          </p:txBody>
        </p:sp>
        <p:sp>
          <p:nvSpPr>
            <p:cNvPr id="34" name="Text Box 62"/>
            <p:cNvSpPr txBox="1">
              <a:spLocks noChangeArrowheads="1"/>
            </p:cNvSpPr>
            <p:nvPr/>
          </p:nvSpPr>
          <p:spPr bwMode="auto">
            <a:xfrm>
              <a:off x="2102" y="1968"/>
              <a:ext cx="312" cy="2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>
                  <a:latin typeface="Verdana" charset="0"/>
                  <a:ea typeface="굴림" charset="-127"/>
                  <a:cs typeface="굴림" charset="-127"/>
                </a:rPr>
                <a:t>v1</a:t>
              </a:r>
            </a:p>
          </p:txBody>
        </p:sp>
        <p:sp>
          <p:nvSpPr>
            <p:cNvPr id="35" name="AutoShape 63"/>
            <p:cNvSpPr>
              <a:spLocks noChangeArrowheads="1"/>
            </p:cNvSpPr>
            <p:nvPr/>
          </p:nvSpPr>
          <p:spPr bwMode="auto">
            <a:xfrm>
              <a:off x="144" y="2016"/>
              <a:ext cx="5472" cy="1008"/>
            </a:xfrm>
            <a:prstGeom prst="roundRect">
              <a:avLst>
                <a:gd name="adj" fmla="val 16667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grpSp>
        <p:nvGrpSpPr>
          <p:cNvPr id="65" name="Group 235"/>
          <p:cNvGrpSpPr>
            <a:grpSpLocks/>
          </p:cNvGrpSpPr>
          <p:nvPr/>
        </p:nvGrpSpPr>
        <p:grpSpPr bwMode="auto">
          <a:xfrm>
            <a:off x="238944" y="4032597"/>
            <a:ext cx="8686800" cy="1844675"/>
            <a:chOff x="144" y="3072"/>
            <a:chExt cx="5472" cy="1162"/>
          </a:xfrm>
        </p:grpSpPr>
        <p:sp>
          <p:nvSpPr>
            <p:cNvPr id="66" name="Rectangle 236"/>
            <p:cNvSpPr>
              <a:spLocks noChangeArrowheads="1"/>
            </p:cNvSpPr>
            <p:nvPr/>
          </p:nvSpPr>
          <p:spPr bwMode="auto">
            <a:xfrm>
              <a:off x="2784" y="3360"/>
              <a:ext cx="2592" cy="4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7" name="Rectangle 237"/>
            <p:cNvSpPr>
              <a:spLocks noChangeArrowheads="1"/>
            </p:cNvSpPr>
            <p:nvPr/>
          </p:nvSpPr>
          <p:spPr bwMode="auto">
            <a:xfrm>
              <a:off x="2784" y="336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8" name="Rectangle 238"/>
            <p:cNvSpPr>
              <a:spLocks noChangeArrowheads="1"/>
            </p:cNvSpPr>
            <p:nvPr/>
          </p:nvSpPr>
          <p:spPr bwMode="auto">
            <a:xfrm>
              <a:off x="3216" y="336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69" name="Rectangle 239"/>
            <p:cNvSpPr>
              <a:spLocks noChangeArrowheads="1"/>
            </p:cNvSpPr>
            <p:nvPr/>
          </p:nvSpPr>
          <p:spPr bwMode="auto">
            <a:xfrm>
              <a:off x="3648" y="336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0" name="Rectangle 240"/>
            <p:cNvSpPr>
              <a:spLocks noChangeArrowheads="1"/>
            </p:cNvSpPr>
            <p:nvPr/>
          </p:nvSpPr>
          <p:spPr bwMode="auto">
            <a:xfrm>
              <a:off x="4080" y="336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1" name="Rectangle 241"/>
            <p:cNvSpPr>
              <a:spLocks noChangeArrowheads="1"/>
            </p:cNvSpPr>
            <p:nvPr/>
          </p:nvSpPr>
          <p:spPr bwMode="auto">
            <a:xfrm>
              <a:off x="4512" y="336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2" name="Rectangle 242"/>
            <p:cNvSpPr>
              <a:spLocks noChangeArrowheads="1"/>
            </p:cNvSpPr>
            <p:nvPr/>
          </p:nvSpPr>
          <p:spPr bwMode="auto">
            <a:xfrm>
              <a:off x="4944" y="336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3" name="Rectangle 243"/>
            <p:cNvSpPr>
              <a:spLocks noChangeArrowheads="1"/>
            </p:cNvSpPr>
            <p:nvPr/>
          </p:nvSpPr>
          <p:spPr bwMode="auto">
            <a:xfrm>
              <a:off x="624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4" name="Rectangle 244"/>
            <p:cNvSpPr>
              <a:spLocks noChangeArrowheads="1"/>
            </p:cNvSpPr>
            <p:nvPr/>
          </p:nvSpPr>
          <p:spPr bwMode="auto">
            <a:xfrm>
              <a:off x="1056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5" name="Rectangle 245"/>
            <p:cNvSpPr>
              <a:spLocks noChangeArrowheads="1"/>
            </p:cNvSpPr>
            <p:nvPr/>
          </p:nvSpPr>
          <p:spPr bwMode="auto">
            <a:xfrm>
              <a:off x="1488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6" name="Rectangle 246"/>
            <p:cNvSpPr>
              <a:spLocks noChangeArrowheads="1"/>
            </p:cNvSpPr>
            <p:nvPr/>
          </p:nvSpPr>
          <p:spPr bwMode="auto">
            <a:xfrm>
              <a:off x="1920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7" name="Rectangle 247"/>
            <p:cNvSpPr>
              <a:spLocks noChangeArrowheads="1"/>
            </p:cNvSpPr>
            <p:nvPr/>
          </p:nvSpPr>
          <p:spPr bwMode="auto">
            <a:xfrm>
              <a:off x="2352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8" name="Rectangle 248"/>
            <p:cNvSpPr>
              <a:spLocks noChangeArrowheads="1"/>
            </p:cNvSpPr>
            <p:nvPr/>
          </p:nvSpPr>
          <p:spPr bwMode="auto">
            <a:xfrm>
              <a:off x="2784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79" name="Rectangle 249"/>
            <p:cNvSpPr>
              <a:spLocks noChangeArrowheads="1"/>
            </p:cNvSpPr>
            <p:nvPr/>
          </p:nvSpPr>
          <p:spPr bwMode="auto">
            <a:xfrm>
              <a:off x="3216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0" name="Rectangle 250"/>
            <p:cNvSpPr>
              <a:spLocks noChangeArrowheads="1"/>
            </p:cNvSpPr>
            <p:nvPr/>
          </p:nvSpPr>
          <p:spPr bwMode="auto">
            <a:xfrm>
              <a:off x="3648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1" name="Rectangle 251"/>
            <p:cNvSpPr>
              <a:spLocks noChangeArrowheads="1"/>
            </p:cNvSpPr>
            <p:nvPr/>
          </p:nvSpPr>
          <p:spPr bwMode="auto">
            <a:xfrm>
              <a:off x="4080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2" name="Rectangle 252"/>
            <p:cNvSpPr>
              <a:spLocks noChangeArrowheads="1"/>
            </p:cNvSpPr>
            <p:nvPr/>
          </p:nvSpPr>
          <p:spPr bwMode="auto">
            <a:xfrm>
              <a:off x="4512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3" name="Rectangle 253"/>
            <p:cNvSpPr>
              <a:spLocks noChangeArrowheads="1"/>
            </p:cNvSpPr>
            <p:nvPr/>
          </p:nvSpPr>
          <p:spPr bwMode="auto">
            <a:xfrm>
              <a:off x="4944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4" name="Line 254"/>
            <p:cNvSpPr>
              <a:spLocks noChangeShapeType="1"/>
            </p:cNvSpPr>
            <p:nvPr/>
          </p:nvSpPr>
          <p:spPr bwMode="auto">
            <a:xfrm flipV="1">
              <a:off x="864" y="3408"/>
              <a:ext cx="2160" cy="43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5" name="Line 255"/>
            <p:cNvSpPr>
              <a:spLocks noChangeShapeType="1"/>
            </p:cNvSpPr>
            <p:nvPr/>
          </p:nvSpPr>
          <p:spPr bwMode="auto">
            <a:xfrm flipV="1">
              <a:off x="1728" y="3408"/>
              <a:ext cx="1680" cy="43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6" name="Line 256"/>
            <p:cNvSpPr>
              <a:spLocks noChangeShapeType="1"/>
            </p:cNvSpPr>
            <p:nvPr/>
          </p:nvSpPr>
          <p:spPr bwMode="auto">
            <a:xfrm flipV="1">
              <a:off x="2592" y="3408"/>
              <a:ext cx="1296" cy="43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7" name="Line 257"/>
            <p:cNvSpPr>
              <a:spLocks noChangeShapeType="1"/>
            </p:cNvSpPr>
            <p:nvPr/>
          </p:nvSpPr>
          <p:spPr bwMode="auto">
            <a:xfrm flipV="1">
              <a:off x="3408" y="3408"/>
              <a:ext cx="864" cy="43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8" name="Line 258"/>
            <p:cNvSpPr>
              <a:spLocks noChangeShapeType="1"/>
            </p:cNvSpPr>
            <p:nvPr/>
          </p:nvSpPr>
          <p:spPr bwMode="auto">
            <a:xfrm flipV="1">
              <a:off x="4272" y="3408"/>
              <a:ext cx="432" cy="43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89" name="Line 259"/>
            <p:cNvSpPr>
              <a:spLocks noChangeShapeType="1"/>
            </p:cNvSpPr>
            <p:nvPr/>
          </p:nvSpPr>
          <p:spPr bwMode="auto">
            <a:xfrm flipV="1">
              <a:off x="5136" y="3408"/>
              <a:ext cx="0" cy="432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0" name="Text Box 260"/>
            <p:cNvSpPr txBox="1">
              <a:spLocks noChangeArrowheads="1"/>
            </p:cNvSpPr>
            <p:nvPr/>
          </p:nvSpPr>
          <p:spPr bwMode="auto">
            <a:xfrm>
              <a:off x="2486" y="3216"/>
              <a:ext cx="312" cy="2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>
                  <a:latin typeface="Verdana" charset="0"/>
                  <a:ea typeface="굴림" charset="-127"/>
                  <a:cs typeface="굴림" charset="-127"/>
                </a:rPr>
                <a:t>v1</a:t>
              </a:r>
            </a:p>
          </p:txBody>
        </p:sp>
        <p:sp>
          <p:nvSpPr>
            <p:cNvPr id="91" name="Text Box 261"/>
            <p:cNvSpPr txBox="1">
              <a:spLocks noChangeArrowheads="1"/>
            </p:cNvSpPr>
            <p:nvPr/>
          </p:nvSpPr>
          <p:spPr bwMode="auto">
            <a:xfrm>
              <a:off x="240" y="3117"/>
              <a:ext cx="1766" cy="64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squar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 dirty="0">
                  <a:latin typeface="Verdana" charset="0"/>
                  <a:ea typeface="굴림" charset="-127"/>
                  <a:cs typeface="굴림" charset="-127"/>
                </a:rPr>
                <a:t>Vector Load and Store Instructions</a:t>
              </a:r>
            </a:p>
            <a:p>
              <a:r>
                <a:rPr lang="en-US" altLang="ko-KR" sz="2000" dirty="0">
                  <a:latin typeface="Verdana" charset="0"/>
                  <a:ea typeface="굴림" charset="-127"/>
                  <a:cs typeface="굴림" charset="-127"/>
                </a:rPr>
                <a:t>LV v1, r1, r2</a:t>
              </a:r>
            </a:p>
          </p:txBody>
        </p:sp>
        <p:sp>
          <p:nvSpPr>
            <p:cNvPr id="92" name="Line 262"/>
            <p:cNvSpPr>
              <a:spLocks noChangeShapeType="1"/>
            </p:cNvSpPr>
            <p:nvPr/>
          </p:nvSpPr>
          <p:spPr bwMode="auto">
            <a:xfrm flipV="1">
              <a:off x="624" y="3888"/>
              <a:ext cx="0" cy="14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3" name="Text Box 263"/>
            <p:cNvSpPr txBox="1">
              <a:spLocks noChangeArrowheads="1"/>
            </p:cNvSpPr>
            <p:nvPr/>
          </p:nvSpPr>
          <p:spPr bwMode="auto">
            <a:xfrm>
              <a:off x="313" y="3984"/>
              <a:ext cx="785" cy="2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>
                  <a:latin typeface="Verdana" charset="0"/>
                  <a:ea typeface="굴림" charset="-127"/>
                  <a:cs typeface="굴림" charset="-127"/>
                </a:rPr>
                <a:t>Base, r1</a:t>
              </a:r>
            </a:p>
          </p:txBody>
        </p:sp>
        <p:sp>
          <p:nvSpPr>
            <p:cNvPr id="94" name="Line 264"/>
            <p:cNvSpPr>
              <a:spLocks noChangeShapeType="1"/>
            </p:cNvSpPr>
            <p:nvPr/>
          </p:nvSpPr>
          <p:spPr bwMode="auto">
            <a:xfrm>
              <a:off x="1488" y="3936"/>
              <a:ext cx="0" cy="14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5" name="Line 265"/>
            <p:cNvSpPr>
              <a:spLocks noChangeShapeType="1"/>
            </p:cNvSpPr>
            <p:nvPr/>
          </p:nvSpPr>
          <p:spPr bwMode="auto">
            <a:xfrm>
              <a:off x="2352" y="3936"/>
              <a:ext cx="0" cy="144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6" name="Line 266"/>
            <p:cNvSpPr>
              <a:spLocks noChangeShapeType="1"/>
            </p:cNvSpPr>
            <p:nvPr/>
          </p:nvSpPr>
          <p:spPr bwMode="auto">
            <a:xfrm>
              <a:off x="1488" y="3984"/>
              <a:ext cx="864" cy="0"/>
            </a:xfrm>
            <a:prstGeom prst="line">
              <a:avLst/>
            </a:prstGeom>
            <a:noFill/>
            <a:ln w="31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7" name="Text Box 267"/>
            <p:cNvSpPr txBox="1">
              <a:spLocks noChangeArrowheads="1"/>
            </p:cNvSpPr>
            <p:nvPr/>
          </p:nvSpPr>
          <p:spPr bwMode="auto">
            <a:xfrm>
              <a:off x="1501" y="3984"/>
              <a:ext cx="880" cy="250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2000">
                  <a:latin typeface="Verdana" charset="0"/>
                  <a:ea typeface="굴림" charset="-127"/>
                  <a:cs typeface="굴림" charset="-127"/>
                </a:rPr>
                <a:t>Stride, r2</a:t>
              </a:r>
            </a:p>
          </p:txBody>
        </p:sp>
        <p:sp>
          <p:nvSpPr>
            <p:cNvPr id="98" name="AutoShape 268"/>
            <p:cNvSpPr>
              <a:spLocks noChangeArrowheads="1"/>
            </p:cNvSpPr>
            <p:nvPr/>
          </p:nvSpPr>
          <p:spPr bwMode="auto">
            <a:xfrm>
              <a:off x="144" y="3072"/>
              <a:ext cx="5472" cy="1152"/>
            </a:xfrm>
            <a:prstGeom prst="roundRect">
              <a:avLst>
                <a:gd name="adj" fmla="val 16667"/>
              </a:avLst>
            </a:prstGeom>
            <a:noFill/>
            <a:ln w="31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99" name="Text Box 269"/>
            <p:cNvSpPr txBox="1">
              <a:spLocks noChangeArrowheads="1"/>
            </p:cNvSpPr>
            <p:nvPr/>
          </p:nvSpPr>
          <p:spPr bwMode="auto">
            <a:xfrm>
              <a:off x="3442" y="3888"/>
              <a:ext cx="697" cy="23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800" i="1">
                  <a:latin typeface="Verdana" charset="0"/>
                  <a:ea typeface="굴림" charset="-127"/>
                  <a:cs typeface="굴림" charset="-127"/>
                </a:rPr>
                <a:t>Memory</a:t>
              </a:r>
            </a:p>
          </p:txBody>
        </p:sp>
        <p:sp>
          <p:nvSpPr>
            <p:cNvPr id="100" name="Rectangle 270"/>
            <p:cNvSpPr>
              <a:spLocks noChangeArrowheads="1"/>
            </p:cNvSpPr>
            <p:nvPr/>
          </p:nvSpPr>
          <p:spPr bwMode="auto">
            <a:xfrm>
              <a:off x="192" y="3840"/>
              <a:ext cx="432" cy="48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  <p:sp>
          <p:nvSpPr>
            <p:cNvPr id="101" name="Text Box 271"/>
            <p:cNvSpPr txBox="1">
              <a:spLocks noChangeArrowheads="1"/>
            </p:cNvSpPr>
            <p:nvPr/>
          </p:nvSpPr>
          <p:spPr bwMode="auto">
            <a:xfrm>
              <a:off x="3273" y="3120"/>
              <a:ext cx="1225" cy="231"/>
            </a:xfrm>
            <a:prstGeom prst="rect">
              <a:avLst/>
            </a:prstGeom>
            <a:noFill/>
            <a:ln w="3175">
              <a:noFill/>
              <a:miter lim="800000"/>
              <a:headEnd/>
              <a:tailEnd/>
            </a:ln>
            <a:effectLst/>
          </p:spPr>
          <p:txBody>
            <a:bodyPr wrap="none" anchor="ctr">
              <a:prstTxWarp prst="textNoShape">
                <a:avLst/>
              </a:prstTxWarp>
              <a:spAutoFit/>
            </a:bodyPr>
            <a:lstStyle/>
            <a:p>
              <a:r>
                <a:rPr lang="en-US" altLang="ko-KR" sz="1800" i="1">
                  <a:latin typeface="Verdana" charset="0"/>
                  <a:ea typeface="굴림" charset="-127"/>
                  <a:cs typeface="굴림" charset="-127"/>
                </a:rPr>
                <a:t>Vector Register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390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Accelerator </a:t>
            </a:r>
            <a:r>
              <a:rPr lang="zh-CN" altLang="en-US" dirty="0" smtClean="0"/>
              <a:t>： 以</a:t>
            </a:r>
            <a:r>
              <a:rPr lang="en-US" altLang="zh-CN" dirty="0" smtClean="0"/>
              <a:t>GPU</a:t>
            </a:r>
            <a:r>
              <a:rPr lang="zh-CN" altLang="en-US" dirty="0" smtClean="0"/>
              <a:t>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424936" cy="4392488"/>
          </a:xfrm>
        </p:spPr>
        <p:txBody>
          <a:bodyPr/>
          <a:lstStyle/>
          <a:p>
            <a:r>
              <a:rPr lang="en-US" altLang="zh-CN" sz="2000" dirty="0" smtClean="0"/>
              <a:t>Mid-late 1990s, </a:t>
            </a:r>
            <a:r>
              <a:rPr lang="en-US" altLang="zh-CN" sz="2000" dirty="0"/>
              <a:t>o</a:t>
            </a:r>
            <a:r>
              <a:rPr lang="en-US" altLang="zh-CN" sz="2000" dirty="0" smtClean="0"/>
              <a:t>riginal </a:t>
            </a:r>
            <a:r>
              <a:rPr lang="en-US" altLang="zh-CN" sz="2000" dirty="0"/>
              <a:t>GPUs were dedicated fixed-function devices for generating 3D graphics </a:t>
            </a:r>
            <a:r>
              <a:rPr lang="en-US" altLang="zh-CN" sz="2000" dirty="0" smtClean="0"/>
              <a:t>including high-performance </a:t>
            </a:r>
            <a:r>
              <a:rPr lang="en-US" altLang="zh-CN" sz="2000" dirty="0"/>
              <a:t>floating-point </a:t>
            </a:r>
            <a:r>
              <a:rPr lang="en-US" altLang="zh-CN" sz="2000" dirty="0" smtClean="0"/>
              <a:t>units.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2001-2005,</a:t>
            </a:r>
            <a:r>
              <a:rPr lang="en-US" altLang="zh-CN" sz="2000" dirty="0"/>
              <a:t> more programmability </a:t>
            </a:r>
            <a:r>
              <a:rPr lang="en-US" altLang="zh-CN" sz="2000" dirty="0" smtClean="0"/>
              <a:t>added.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Some </a:t>
            </a:r>
            <a:r>
              <a:rPr lang="en-US" altLang="zh-CN" sz="2000" dirty="0"/>
              <a:t>users noticed they could do general-purpose computation by mapping input and output data to images, and computation to vertex and pixel shading </a:t>
            </a:r>
            <a:r>
              <a:rPr lang="en-US" altLang="zh-CN" sz="2000" dirty="0" smtClean="0"/>
              <a:t>computations.</a:t>
            </a:r>
          </a:p>
          <a:p>
            <a:endParaRPr lang="en-US" altLang="zh-CN" sz="2000" dirty="0" smtClean="0"/>
          </a:p>
          <a:p>
            <a:r>
              <a:rPr lang="en-US" altLang="zh-CN" sz="2000" dirty="0" smtClean="0"/>
              <a:t>2006</a:t>
            </a:r>
            <a:r>
              <a:rPr lang="en-US" altLang="zh-CN" sz="2000" dirty="0"/>
              <a:t>, </a:t>
            </a:r>
            <a:r>
              <a:rPr lang="en-US" altLang="zh-CN" sz="2000" dirty="0" smtClean="0"/>
              <a:t> </a:t>
            </a:r>
            <a:r>
              <a:rPr lang="en-US" altLang="zh-CN" sz="2000" b="1" dirty="0" err="1" smtClean="0"/>
              <a:t>Nvidia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introduced GeForce 8800 GPU supporting a new programming language: </a:t>
            </a:r>
            <a:r>
              <a:rPr lang="en-US" altLang="zh-CN" sz="2000" dirty="0">
                <a:solidFill>
                  <a:srgbClr val="FF0000"/>
                </a:solidFill>
              </a:rPr>
              <a:t>CUDA</a:t>
            </a:r>
            <a:r>
              <a:rPr lang="en-US" altLang="zh-CN" sz="2000" dirty="0"/>
              <a:t> </a:t>
            </a:r>
          </a:p>
          <a:p>
            <a:endParaRPr lang="en-US" altLang="zh-CN" sz="16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24166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Nvidia</a:t>
            </a:r>
            <a:r>
              <a:rPr lang="en-US" altLang="zh-CN" dirty="0"/>
              <a:t> Fermi GF100 GPU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424936" cy="4392488"/>
          </a:xfrm>
        </p:spPr>
        <p:txBody>
          <a:bodyPr/>
          <a:lstStyle/>
          <a:p>
            <a:endParaRPr lang="en-US" altLang="zh-CN" sz="16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0728"/>
            <a:ext cx="6563163" cy="536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7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/>
        </p:nvSpPr>
        <p:spPr bwMode="auto">
          <a:xfrm>
            <a:off x="827584" y="27472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 kern="12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r>
              <a:rPr lang="zh-CN" altLang="en-US" dirty="0" smtClean="0"/>
              <a:t>授课教师介绍</a:t>
            </a:r>
            <a:endParaRPr lang="zh-CN" altLang="en-US" dirty="0"/>
          </a:p>
        </p:txBody>
      </p:sp>
      <p:sp>
        <p:nvSpPr>
          <p:cNvPr id="6" name="内容占位符 2"/>
          <p:cNvSpPr>
            <a:spLocks noGrp="1"/>
          </p:cNvSpPr>
          <p:nvPr/>
        </p:nvSpPr>
        <p:spPr bwMode="auto">
          <a:xfrm>
            <a:off x="518864" y="111068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刘先</a:t>
            </a:r>
            <a:r>
              <a:rPr lang="zh-CN" altLang="en-US" dirty="0" smtClean="0"/>
              <a:t>华，副教授</a:t>
            </a:r>
            <a:endParaRPr lang="en-US" altLang="zh-CN" dirty="0" smtClean="0"/>
          </a:p>
          <a:p>
            <a:r>
              <a:rPr lang="zh-CN" altLang="en-US" dirty="0" smtClean="0"/>
              <a:t>研究方向：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计算机系统结构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C00000"/>
                </a:solidFill>
              </a:rPr>
              <a:t>编译</a:t>
            </a:r>
            <a:r>
              <a:rPr lang="zh-CN" altLang="en-US" dirty="0" smtClean="0">
                <a:solidFill>
                  <a:srgbClr val="C00000"/>
                </a:solidFill>
              </a:rPr>
              <a:t>优化、运行时系统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dirty="0" smtClean="0">
                <a:solidFill>
                  <a:srgbClr val="C00000"/>
                </a:solidFill>
              </a:rPr>
              <a:t>软硬件协同设计</a:t>
            </a:r>
            <a:endParaRPr lang="en-US" altLang="zh-CN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liuxianhua@pku.edu.cn</a:t>
            </a:r>
          </a:p>
          <a:p>
            <a:pPr marL="0" indent="0">
              <a:buNone/>
            </a:pPr>
            <a:r>
              <a:rPr lang="en-US" altLang="zh-CN" dirty="0" smtClean="0"/>
              <a:t>139-1019-3936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26420"/>
            <a:ext cx="2016224" cy="2812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203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Nvidia</a:t>
            </a:r>
            <a:r>
              <a:rPr lang="en-US" altLang="zh-CN" dirty="0"/>
              <a:t> Fermi GF100 GPU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424936" cy="4392488"/>
          </a:xfrm>
        </p:spPr>
        <p:txBody>
          <a:bodyPr/>
          <a:lstStyle/>
          <a:p>
            <a:endParaRPr lang="en-US" altLang="zh-CN" sz="1600" dirty="0" smtClean="0"/>
          </a:p>
          <a:p>
            <a:endParaRPr lang="en-US" altLang="zh-CN" sz="2000" dirty="0"/>
          </a:p>
          <a:p>
            <a:endParaRPr lang="en-US" altLang="zh-CN" sz="2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32210"/>
            <a:ext cx="2514600" cy="65117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280" y="1296336"/>
            <a:ext cx="1810567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39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CPU vs. GPU</a:t>
            </a:r>
            <a:endParaRPr lang="zh-CN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67196" y="1066800"/>
            <a:ext cx="7683500" cy="50546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2" descr="nvidia-tesla-k80-vs-cpu-per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" y="1456928"/>
            <a:ext cx="8991600" cy="4133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55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CPU+FPGA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507288" cy="4525963"/>
          </a:xfrm>
        </p:spPr>
        <p:txBody>
          <a:bodyPr/>
          <a:lstStyle/>
          <a:p>
            <a:r>
              <a:rPr lang="zh-CN" altLang="en-US" sz="2400" dirty="0"/>
              <a:t>微软研究院 </a:t>
            </a:r>
            <a:r>
              <a:rPr lang="en-US" altLang="zh-CN" sz="2400" dirty="0"/>
              <a:t>Doug Burger </a:t>
            </a:r>
            <a:r>
              <a:rPr lang="zh-CN" altLang="en-US" sz="2400" dirty="0"/>
              <a:t>已经在试验一种新的处理器系统来驱动必应 </a:t>
            </a:r>
            <a:r>
              <a:rPr lang="en-US" altLang="zh-CN" sz="2400" dirty="0"/>
              <a:t>Bing</a:t>
            </a:r>
            <a:r>
              <a:rPr lang="zh-CN" altLang="en-US" sz="2400" dirty="0"/>
              <a:t>服务的后端</a:t>
            </a:r>
            <a:r>
              <a:rPr lang="zh-CN" altLang="en-US" sz="2400" dirty="0" smtClean="0"/>
              <a:t>，每</a:t>
            </a:r>
            <a:r>
              <a:rPr lang="zh-CN" altLang="en-US" sz="2400" dirty="0"/>
              <a:t>一台服务器都有英特尔 </a:t>
            </a:r>
            <a:r>
              <a:rPr lang="en-US" altLang="zh-CN" sz="2400" dirty="0"/>
              <a:t>Xeon </a:t>
            </a:r>
            <a:r>
              <a:rPr lang="zh-CN" altLang="en-US" sz="2400" dirty="0"/>
              <a:t>处理器和包括 </a:t>
            </a:r>
            <a:r>
              <a:rPr lang="en-US" altLang="zh-CN" sz="2400" dirty="0"/>
              <a:t>Altera FPGA </a:t>
            </a:r>
            <a:r>
              <a:rPr lang="zh-CN" altLang="en-US" sz="2400" dirty="0"/>
              <a:t>处理器的子</a:t>
            </a:r>
            <a:r>
              <a:rPr lang="zh-CN" altLang="en-US" sz="2400" dirty="0" smtClean="0"/>
              <a:t>卡。</a:t>
            </a:r>
            <a:r>
              <a:rPr lang="zh-CN" altLang="en-US" sz="2400" dirty="0"/>
              <a:t>结果 </a:t>
            </a:r>
            <a:r>
              <a:rPr lang="en-US" altLang="zh-CN" sz="2400" dirty="0"/>
              <a:t>FPGA </a:t>
            </a:r>
            <a:r>
              <a:rPr lang="zh-CN" altLang="en-US" sz="2400" dirty="0"/>
              <a:t>处理的性能是原来 </a:t>
            </a:r>
            <a:r>
              <a:rPr lang="en-US" altLang="zh-CN" sz="2400" dirty="0"/>
              <a:t>CPU </a:t>
            </a:r>
            <a:r>
              <a:rPr lang="zh-CN" altLang="en-US" sz="2400" dirty="0"/>
              <a:t>的 </a:t>
            </a:r>
            <a:r>
              <a:rPr lang="en-US" altLang="zh-CN" sz="2400" dirty="0"/>
              <a:t>40 </a:t>
            </a:r>
            <a:r>
              <a:rPr lang="zh-CN" altLang="en-US" sz="2400" dirty="0"/>
              <a:t>倍</a:t>
            </a:r>
            <a:r>
              <a:rPr lang="zh-CN" altLang="en-US" sz="2400" dirty="0" smtClean="0"/>
              <a:t>，而且</a:t>
            </a:r>
            <a:r>
              <a:rPr lang="zh-CN" altLang="en-US" sz="2400" dirty="0"/>
              <a:t>更省能源。</a:t>
            </a:r>
          </a:p>
          <a:p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70" y="2564904"/>
            <a:ext cx="5641260" cy="37540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2685256"/>
            <a:ext cx="3048000" cy="304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1052736"/>
            <a:ext cx="9144000" cy="52582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1386" y="4902259"/>
            <a:ext cx="8377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英特尔</a:t>
            </a:r>
            <a:r>
              <a:rPr lang="en-US" altLang="zh-CN" sz="4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167</a:t>
            </a:r>
            <a:r>
              <a:rPr lang="zh-CN" altLang="en-US" sz="4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亿美元收购</a:t>
            </a:r>
            <a:r>
              <a:rPr lang="en-US" altLang="zh-CN" sz="4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Altera</a:t>
            </a:r>
            <a:endParaRPr lang="zh-CN" altLang="en-US" sz="4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87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类脑计算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980728"/>
            <a:ext cx="8424936" cy="5222487"/>
          </a:xfrm>
        </p:spPr>
        <p:txBody>
          <a:bodyPr/>
          <a:lstStyle/>
          <a:p>
            <a:r>
              <a:rPr lang="zh-CN" altLang="en-US" sz="2800" dirty="0"/>
              <a:t>深度学习推动新一轮计算</a:t>
            </a:r>
            <a:r>
              <a:rPr lang="zh-CN" altLang="en-US" sz="2800" dirty="0" smtClean="0"/>
              <a:t>革命</a:t>
            </a:r>
            <a:endParaRPr lang="en-US" altLang="zh-CN" sz="2800" dirty="0" smtClean="0"/>
          </a:p>
          <a:p>
            <a:r>
              <a:rPr lang="zh-CN" altLang="en-US" sz="2800" dirty="0"/>
              <a:t>大脑运行</a:t>
            </a:r>
            <a:r>
              <a:rPr lang="zh-CN" altLang="en-US" sz="2800" dirty="0" smtClean="0"/>
              <a:t>机制</a:t>
            </a:r>
            <a:r>
              <a:rPr lang="zh-CN" altLang="en-US" sz="2800" dirty="0"/>
              <a:t>和目前计算机的</a:t>
            </a:r>
            <a:r>
              <a:rPr lang="zh-CN" altLang="en-US" sz="2800" dirty="0" smtClean="0"/>
              <a:t>差别</a:t>
            </a:r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传统</a:t>
            </a:r>
            <a:r>
              <a:rPr lang="zh-CN" altLang="en-US" sz="2800" dirty="0"/>
              <a:t>计算架构无法支撑深度</a:t>
            </a:r>
            <a:r>
              <a:rPr lang="zh-CN" altLang="en-US" sz="2800" dirty="0" smtClean="0"/>
              <a:t>学习海量</a:t>
            </a:r>
            <a:r>
              <a:rPr lang="zh-CN" altLang="en-US" sz="2800" dirty="0"/>
              <a:t>数据并行</a:t>
            </a:r>
            <a:r>
              <a:rPr lang="zh-CN" altLang="en-US" sz="2800" dirty="0" smtClean="0"/>
              <a:t>运算</a:t>
            </a:r>
            <a:endParaRPr lang="en-US" altLang="zh-CN" sz="2800" dirty="0" smtClean="0"/>
          </a:p>
          <a:p>
            <a:pPr lvl="1"/>
            <a:r>
              <a:rPr lang="zh-CN" altLang="en-US" sz="2000" dirty="0"/>
              <a:t>深度学习与传统计算</a:t>
            </a:r>
            <a:r>
              <a:rPr lang="zh-CN" altLang="en-US" sz="2000" dirty="0" smtClean="0"/>
              <a:t>模式</a:t>
            </a:r>
            <a:r>
              <a:rPr lang="zh-CN" altLang="en-US" sz="2000" dirty="0"/>
              <a:t>的</a:t>
            </a:r>
            <a:r>
              <a:rPr lang="zh-CN" altLang="en-US" sz="2000" dirty="0" smtClean="0"/>
              <a:t>最大区别是不需要复杂编程</a:t>
            </a:r>
            <a:r>
              <a:rPr lang="zh-CN" altLang="en-US" sz="2000" dirty="0"/>
              <a:t>，但需要海量数据并行运算</a:t>
            </a:r>
            <a:endParaRPr lang="en-US" altLang="zh-CN" sz="2000" dirty="0"/>
          </a:p>
          <a:p>
            <a:pPr lvl="1"/>
            <a:r>
              <a:rPr lang="zh-CN" altLang="en-US" sz="2000" dirty="0" smtClean="0"/>
              <a:t>谷</a:t>
            </a:r>
            <a:r>
              <a:rPr lang="zh-CN" altLang="en-US" sz="2000" dirty="0"/>
              <a:t>歌大脑项目</a:t>
            </a:r>
            <a:r>
              <a:rPr lang="zh-CN" altLang="en-US" sz="2000" dirty="0" smtClean="0"/>
              <a:t>用</a:t>
            </a:r>
            <a:r>
              <a:rPr lang="en-US" altLang="zh-CN" sz="2000" dirty="0" smtClean="0"/>
              <a:t>1.6</a:t>
            </a:r>
            <a:r>
              <a:rPr lang="zh-CN" altLang="en-US" sz="2000" dirty="0"/>
              <a:t>万个</a:t>
            </a:r>
            <a:r>
              <a:rPr lang="en-US" altLang="zh-CN" sz="2000" dirty="0"/>
              <a:t>CPU</a:t>
            </a:r>
            <a:r>
              <a:rPr lang="zh-CN" altLang="en-US" sz="2000" dirty="0"/>
              <a:t>核跑了</a:t>
            </a:r>
            <a:r>
              <a:rPr lang="en-US" altLang="zh-CN" sz="2000" dirty="0"/>
              <a:t>7</a:t>
            </a:r>
            <a:r>
              <a:rPr lang="zh-CN" altLang="en-US" sz="2000" dirty="0"/>
              <a:t>天才完成猫脸</a:t>
            </a:r>
            <a:r>
              <a:rPr lang="zh-CN" altLang="en-US" sz="2000" dirty="0" smtClean="0"/>
              <a:t>识别</a:t>
            </a:r>
            <a:endParaRPr lang="en-US" altLang="zh-CN" sz="2000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8907124"/>
              </p:ext>
            </p:extLst>
          </p:nvPr>
        </p:nvGraphicFramePr>
        <p:xfrm>
          <a:off x="881629" y="2060848"/>
          <a:ext cx="6786716" cy="237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93358"/>
                <a:gridCol w="3393358"/>
              </a:tblGrid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人类大脑的特点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与当前计算机系统的差别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巨量并行和容错特性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少量并行，容错性差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存储和处理结合在一起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存储和处理是分开的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940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自组织和自学习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按照固定的算法进行计算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662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类脑计算芯片：以</a:t>
            </a:r>
            <a:r>
              <a:rPr lang="en-US" altLang="zh-CN" dirty="0" smtClean="0"/>
              <a:t>IBM</a:t>
            </a:r>
            <a:r>
              <a:rPr lang="zh-CN" altLang="en-US" dirty="0" smtClean="0"/>
              <a:t>的真北为例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486" y="980728"/>
            <a:ext cx="8685513" cy="5222487"/>
          </a:xfrm>
        </p:spPr>
        <p:txBody>
          <a:bodyPr/>
          <a:lstStyle/>
          <a:p>
            <a:r>
              <a:rPr lang="en-US" altLang="zh-CN" sz="2400" dirty="0" smtClean="0"/>
              <a:t>IBM</a:t>
            </a:r>
            <a:r>
              <a:rPr lang="zh-CN" altLang="en-US" sz="2400" dirty="0" smtClean="0"/>
              <a:t>的“</a:t>
            </a:r>
            <a:r>
              <a:rPr lang="en-US" altLang="zh-CN" sz="2400" dirty="0" err="1" smtClean="0"/>
              <a:t>TrueNorth</a:t>
            </a:r>
            <a:r>
              <a:rPr lang="zh-CN" altLang="en-US" sz="2400" dirty="0" smtClean="0"/>
              <a:t>”</a:t>
            </a:r>
            <a:endParaRPr lang="en-US" altLang="zh-CN" sz="2400" dirty="0" smtClean="0"/>
          </a:p>
          <a:p>
            <a:pPr lvl="1"/>
            <a:r>
              <a:rPr lang="zh-CN" altLang="en-US" sz="2000" dirty="0"/>
              <a:t>美国劳伦斯利弗莫尔国家实验室一台价值 </a:t>
            </a:r>
            <a:r>
              <a:rPr lang="en-US" altLang="zh-CN" sz="2000" dirty="0"/>
              <a:t>100 </a:t>
            </a:r>
            <a:r>
              <a:rPr lang="zh-CN" altLang="en-US" sz="2000" dirty="0"/>
              <a:t>万美元的超级计算机中使用了 </a:t>
            </a:r>
            <a:r>
              <a:rPr lang="en-US" altLang="zh-CN" sz="2000" dirty="0"/>
              <a:t>16 </a:t>
            </a:r>
            <a:r>
              <a:rPr lang="zh-CN" altLang="en-US" sz="2000" dirty="0"/>
              <a:t>颗 </a:t>
            </a:r>
            <a:r>
              <a:rPr lang="en-US" altLang="zh-CN" sz="2000" dirty="0" err="1"/>
              <a:t>TrueNorth</a:t>
            </a:r>
            <a:r>
              <a:rPr lang="en-US" altLang="zh-CN" sz="2000" dirty="0"/>
              <a:t> </a:t>
            </a:r>
            <a:r>
              <a:rPr lang="zh-CN" altLang="en-US" sz="2000" dirty="0" smtClean="0"/>
              <a:t>芯片，</a:t>
            </a:r>
            <a:r>
              <a:rPr lang="zh-CN" altLang="en-US" sz="2000" dirty="0"/>
              <a:t>功耗仅为 </a:t>
            </a:r>
            <a:r>
              <a:rPr lang="en-US" altLang="zh-CN" sz="2000" dirty="0"/>
              <a:t>2.5 </a:t>
            </a:r>
            <a:r>
              <a:rPr lang="zh-CN" altLang="en-US" sz="2000" dirty="0"/>
              <a:t>瓦</a:t>
            </a:r>
            <a:r>
              <a:rPr lang="zh-CN" altLang="en-US" sz="2000" dirty="0" smtClean="0"/>
              <a:t>，与</a:t>
            </a:r>
            <a:r>
              <a:rPr lang="zh-CN" altLang="en-US" sz="2000" dirty="0"/>
              <a:t>平板电脑相当</a:t>
            </a:r>
          </a:p>
          <a:p>
            <a:pPr lvl="1"/>
            <a:endParaRPr lang="en-US" altLang="zh-CN" sz="20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err="1" smtClean="0"/>
              <a:t>TrueNorth</a:t>
            </a:r>
            <a:r>
              <a:rPr lang="zh-CN" altLang="en-US" sz="2400" dirty="0" smtClean="0"/>
              <a:t>芯片中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包括了</a:t>
            </a:r>
            <a:r>
              <a:rPr lang="en-US" altLang="zh-CN" sz="2000" dirty="0" smtClean="0"/>
              <a:t>4096</a:t>
            </a:r>
            <a:r>
              <a:rPr lang="zh-CN" altLang="en-US" sz="2000" dirty="0" smtClean="0"/>
              <a:t>个类脑核心</a:t>
            </a:r>
            <a:endParaRPr lang="en-US" altLang="zh-CN" sz="2000" dirty="0" smtClean="0"/>
          </a:p>
          <a:p>
            <a:pPr lvl="1"/>
            <a:r>
              <a:rPr lang="zh-CN" altLang="en-US" sz="2000" dirty="0"/>
              <a:t>片</a:t>
            </a:r>
            <a:r>
              <a:rPr lang="zh-CN" altLang="en-US" sz="2000" dirty="0" smtClean="0"/>
              <a:t>上</a:t>
            </a:r>
            <a:r>
              <a:rPr lang="en-US" altLang="zh-CN" sz="2000" dirty="0" smtClean="0"/>
              <a:t>mesh</a:t>
            </a:r>
            <a:r>
              <a:rPr lang="zh-CN" altLang="en-US" sz="2000" dirty="0" smtClean="0"/>
              <a:t>网络互连，</a:t>
            </a:r>
            <a:r>
              <a:rPr lang="zh-CN" altLang="en-US" sz="2000" dirty="0"/>
              <a:t>构成了包含 </a:t>
            </a:r>
            <a:r>
              <a:rPr lang="en-US" altLang="zh-CN" sz="2000" dirty="0"/>
              <a:t>100 </a:t>
            </a:r>
            <a:r>
              <a:rPr lang="zh-CN" altLang="en-US" sz="2000" dirty="0"/>
              <a:t>万个数字神经元阵列</a:t>
            </a:r>
            <a:endParaRPr lang="en-US" altLang="zh-CN" sz="2000" dirty="0" smtClean="0"/>
          </a:p>
          <a:p>
            <a:pPr lvl="1"/>
            <a:r>
              <a:rPr lang="en-US" altLang="zh-CN" sz="2000" dirty="0"/>
              <a:t>54 </a:t>
            </a:r>
            <a:r>
              <a:rPr lang="zh-CN" altLang="en-US" sz="2000" dirty="0"/>
              <a:t>亿</a:t>
            </a:r>
            <a:r>
              <a:rPr lang="zh-CN" altLang="en-US" sz="2000" dirty="0" smtClean="0"/>
              <a:t>个晶体管，只有</a:t>
            </a:r>
            <a:r>
              <a:rPr lang="en-US" altLang="zh-CN" sz="2000" dirty="0" smtClean="0"/>
              <a:t>70mW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879309" y="2132857"/>
            <a:ext cx="6861043" cy="2304255"/>
            <a:chOff x="879309" y="2132857"/>
            <a:chExt cx="7221083" cy="258267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9309" y="2154568"/>
              <a:ext cx="3548675" cy="256096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01" b="19550"/>
            <a:stretch/>
          </p:blipFill>
          <p:spPr>
            <a:xfrm>
              <a:off x="5082720" y="2132857"/>
              <a:ext cx="3017672" cy="25348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54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智能硬件的核心</a:t>
            </a:r>
            <a:r>
              <a:rPr lang="en-US" altLang="zh-CN" dirty="0" smtClean="0"/>
              <a:t>: </a:t>
            </a:r>
            <a:r>
              <a:rPr lang="zh-CN" altLang="en-US" dirty="0" smtClean="0"/>
              <a:t>以寒武纪为例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58841"/>
            <a:ext cx="8424936" cy="5222487"/>
          </a:xfrm>
        </p:spPr>
        <p:txBody>
          <a:bodyPr/>
          <a:lstStyle/>
          <a:p>
            <a:r>
              <a:rPr lang="zh-CN" altLang="en-US" dirty="0" smtClean="0"/>
              <a:t>中科院的寒武纪 </a:t>
            </a:r>
            <a:r>
              <a:rPr lang="en-US" altLang="zh-CN" dirty="0" smtClean="0"/>
              <a:t>1</a:t>
            </a:r>
            <a:r>
              <a:rPr lang="zh-CN" altLang="en-US" dirty="0" smtClean="0"/>
              <a:t>号，称为</a:t>
            </a:r>
            <a:r>
              <a:rPr lang="en-US" altLang="zh-CN" dirty="0" err="1" smtClean="0"/>
              <a:t>DianNao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b="1" dirty="0"/>
              <a:t>高级智能能力的探索需要软件，更需要</a:t>
            </a:r>
            <a:r>
              <a:rPr lang="zh-CN" altLang="en-US" b="1" dirty="0" smtClean="0"/>
              <a:t>硬件</a:t>
            </a:r>
            <a:endParaRPr lang="en-US" altLang="zh-CN" b="1" dirty="0" smtClean="0"/>
          </a:p>
          <a:p>
            <a:pPr lvl="1"/>
            <a:r>
              <a:rPr lang="zh-CN" altLang="en-US" sz="2000" dirty="0" smtClean="0"/>
              <a:t>计算机系统结构研究将从传统的</a:t>
            </a:r>
            <a:r>
              <a:rPr lang="en-US" altLang="zh-CN" sz="2000" dirty="0" smtClean="0"/>
              <a:t>CPU</a:t>
            </a:r>
            <a:r>
              <a:rPr lang="zh-CN" altLang="en-US" sz="2000" dirty="0" smtClean="0"/>
              <a:t>设计转向自顶向下、应用驱动的硬件加速结构研究</a:t>
            </a:r>
            <a:endParaRPr lang="en-US" altLang="zh-CN" sz="20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1" y="1844825"/>
            <a:ext cx="4392167" cy="3304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1234" y="1914377"/>
            <a:ext cx="3529583" cy="316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1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Box 7"/>
          <p:cNvSpPr txBox="1">
            <a:spLocks noChangeArrowheads="1"/>
          </p:cNvSpPr>
          <p:nvPr/>
        </p:nvSpPr>
        <p:spPr bwMode="auto">
          <a:xfrm>
            <a:off x="5004048" y="2708920"/>
            <a:ext cx="3671888" cy="825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  <a:cs typeface="Arial" charset="0"/>
              </a:rPr>
              <a:t>欢 迎 提 问</a:t>
            </a:r>
            <a:endParaRPr lang="en-US" altLang="zh-CN" sz="3600" dirty="0">
              <a:latin typeface="微软雅黑" pitchFamily="34" charset="-122"/>
              <a:ea typeface="微软雅黑" pitchFamily="34" charset="-122"/>
              <a:cs typeface="Arial" charset="0"/>
            </a:endParaRPr>
          </a:p>
        </p:txBody>
      </p:sp>
      <p:grpSp>
        <p:nvGrpSpPr>
          <p:cNvPr id="108" name="组合 107"/>
          <p:cNvGrpSpPr/>
          <p:nvPr/>
        </p:nvGrpSpPr>
        <p:grpSpPr>
          <a:xfrm>
            <a:off x="-107950" y="2124075"/>
            <a:ext cx="5597525" cy="3968750"/>
            <a:chOff x="-107950" y="2124075"/>
            <a:chExt cx="5597525" cy="396875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107950" y="3465513"/>
              <a:ext cx="47593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50" name="AutoShape 78"/>
            <p:cNvSpPr>
              <a:spLocks noChangeArrowheads="1"/>
            </p:cNvSpPr>
            <p:nvPr/>
          </p:nvSpPr>
          <p:spPr bwMode="auto">
            <a:xfrm>
              <a:off x="4859338" y="3384550"/>
              <a:ext cx="360362" cy="311150"/>
            </a:xfrm>
            <a:prstGeom prst="hexagon">
              <a:avLst>
                <a:gd name="adj" fmla="val 28954"/>
                <a:gd name="vf" fmla="val 115470"/>
              </a:avLst>
            </a:prstGeom>
            <a:solidFill>
              <a:srgbClr val="AAE600">
                <a:alpha val="14117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27652" name="组合 8"/>
            <p:cNvGrpSpPr>
              <a:grpSpLocks/>
            </p:cNvGrpSpPr>
            <p:nvPr/>
          </p:nvGrpSpPr>
          <p:grpSpPr bwMode="auto">
            <a:xfrm>
              <a:off x="4651375" y="2971800"/>
              <a:ext cx="292100" cy="503238"/>
              <a:chOff x="4663428" y="2996952"/>
              <a:chExt cx="292995" cy="504056"/>
            </a:xfrm>
          </p:grpSpPr>
          <p:cxnSp>
            <p:nvCxnSpPr>
              <p:cNvPr id="10" name="直接连接符 9"/>
              <p:cNvCxnSpPr/>
              <p:nvPr/>
            </p:nvCxnSpPr>
            <p:spPr>
              <a:xfrm>
                <a:off x="4956423" y="2996952"/>
                <a:ext cx="0" cy="504056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803556" y="3141650"/>
                <a:ext cx="0" cy="359358"/>
              </a:xfrm>
              <a:prstGeom prst="line">
                <a:avLst/>
              </a:prstGeom>
              <a:ln w="5715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4663428" y="3321328"/>
                <a:ext cx="0" cy="179680"/>
              </a:xfrm>
              <a:prstGeom prst="line">
                <a:avLst/>
              </a:prstGeom>
              <a:ln w="57150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654" name="Group 128"/>
            <p:cNvGrpSpPr>
              <a:grpSpLocks/>
            </p:cNvGrpSpPr>
            <p:nvPr/>
          </p:nvGrpSpPr>
          <p:grpSpPr bwMode="auto">
            <a:xfrm>
              <a:off x="4841875" y="2124075"/>
              <a:ext cx="647700" cy="454025"/>
              <a:chOff x="4604" y="757"/>
              <a:chExt cx="408" cy="286"/>
            </a:xfrm>
          </p:grpSpPr>
          <p:sp>
            <p:nvSpPr>
              <p:cNvPr id="27751" name="AutoShape 129"/>
              <p:cNvSpPr>
                <a:spLocks noChangeArrowheads="1"/>
              </p:cNvSpPr>
              <p:nvPr/>
            </p:nvSpPr>
            <p:spPr bwMode="auto">
              <a:xfrm>
                <a:off x="4785" y="847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0066FF">
                  <a:alpha val="12157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7752" name="AutoShape 130"/>
              <p:cNvSpPr>
                <a:spLocks noChangeArrowheads="1"/>
              </p:cNvSpPr>
              <p:nvPr/>
            </p:nvSpPr>
            <p:spPr bwMode="auto">
              <a:xfrm>
                <a:off x="4604" y="757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0066FF">
                  <a:alpha val="52940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27659" name="Group 23"/>
            <p:cNvGrpSpPr>
              <a:grpSpLocks/>
            </p:cNvGrpSpPr>
            <p:nvPr/>
          </p:nvGrpSpPr>
          <p:grpSpPr bwMode="auto">
            <a:xfrm>
              <a:off x="127000" y="4630738"/>
              <a:ext cx="636588" cy="454025"/>
              <a:chOff x="930" y="2254"/>
              <a:chExt cx="401" cy="286"/>
            </a:xfrm>
          </p:grpSpPr>
          <p:sp>
            <p:nvSpPr>
              <p:cNvPr id="27749" name="AutoShape 24"/>
              <p:cNvSpPr>
                <a:spLocks noChangeArrowheads="1"/>
              </p:cNvSpPr>
              <p:nvPr/>
            </p:nvSpPr>
            <p:spPr bwMode="auto">
              <a:xfrm>
                <a:off x="1104" y="2344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9900CC">
                  <a:alpha val="38823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7750" name="AutoShape 25"/>
              <p:cNvSpPr>
                <a:spLocks noChangeArrowheads="1"/>
              </p:cNvSpPr>
              <p:nvPr/>
            </p:nvSpPr>
            <p:spPr bwMode="auto">
              <a:xfrm>
                <a:off x="930" y="2254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9900CC">
                  <a:alpha val="16862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sp>
          <p:nvSpPr>
            <p:cNvPr id="27660" name="AutoShape 26"/>
            <p:cNvSpPr>
              <a:spLocks noChangeArrowheads="1"/>
            </p:cNvSpPr>
            <p:nvPr/>
          </p:nvSpPr>
          <p:spPr bwMode="auto">
            <a:xfrm>
              <a:off x="2646363" y="5781675"/>
              <a:ext cx="360362" cy="311150"/>
            </a:xfrm>
            <a:prstGeom prst="hexagon">
              <a:avLst>
                <a:gd name="adj" fmla="val 28954"/>
                <a:gd name="vf" fmla="val 115470"/>
              </a:avLst>
            </a:prstGeom>
            <a:solidFill>
              <a:srgbClr val="FF9900">
                <a:alpha val="14117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7682" name="AutoShape 28"/>
            <p:cNvSpPr>
              <a:spLocks noChangeArrowheads="1"/>
            </p:cNvSpPr>
            <p:nvPr/>
          </p:nvSpPr>
          <p:spPr bwMode="auto">
            <a:xfrm>
              <a:off x="2540001" y="3178175"/>
              <a:ext cx="360363" cy="311150"/>
            </a:xfrm>
            <a:prstGeom prst="hexagon">
              <a:avLst>
                <a:gd name="adj" fmla="val 28954"/>
                <a:gd name="vf" fmla="val 115470"/>
              </a:avLst>
            </a:prstGeom>
            <a:solidFill>
              <a:srgbClr val="0066FF">
                <a:alpha val="16078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27683" name="Group 29"/>
            <p:cNvGrpSpPr>
              <a:grpSpLocks/>
            </p:cNvGrpSpPr>
            <p:nvPr/>
          </p:nvGrpSpPr>
          <p:grpSpPr bwMode="auto">
            <a:xfrm>
              <a:off x="630238" y="2830513"/>
              <a:ext cx="3654425" cy="2887662"/>
              <a:chOff x="1701" y="938"/>
              <a:chExt cx="2302" cy="1819"/>
            </a:xfrm>
          </p:grpSpPr>
          <p:grpSp>
            <p:nvGrpSpPr>
              <p:cNvPr id="27684" name="Group 30"/>
              <p:cNvGrpSpPr>
                <a:grpSpLocks/>
              </p:cNvGrpSpPr>
              <p:nvPr/>
            </p:nvGrpSpPr>
            <p:grpSpPr bwMode="auto">
              <a:xfrm>
                <a:off x="1701" y="938"/>
                <a:ext cx="2302" cy="1819"/>
                <a:chOff x="1701" y="938"/>
                <a:chExt cx="2302" cy="1819"/>
              </a:xfrm>
            </p:grpSpPr>
            <p:grpSp>
              <p:nvGrpSpPr>
                <p:cNvPr id="27686" name="Group 31"/>
                <p:cNvGrpSpPr>
                  <a:grpSpLocks/>
                </p:cNvGrpSpPr>
                <p:nvPr/>
              </p:nvGrpSpPr>
              <p:grpSpPr bwMode="auto">
                <a:xfrm>
                  <a:off x="1701" y="938"/>
                  <a:ext cx="2302" cy="1819"/>
                  <a:chOff x="1701" y="938"/>
                  <a:chExt cx="2302" cy="1819"/>
                </a:xfrm>
              </p:grpSpPr>
              <p:sp>
                <p:nvSpPr>
                  <p:cNvPr id="27688" name="AutoShape 32"/>
                  <p:cNvSpPr>
                    <a:spLocks noChangeArrowheads="1"/>
                  </p:cNvSpPr>
                  <p:nvPr/>
                </p:nvSpPr>
                <p:spPr bwMode="auto">
                  <a:xfrm>
                    <a:off x="2046" y="1478"/>
                    <a:ext cx="227" cy="196"/>
                  </a:xfrm>
                  <a:prstGeom prst="hexagon">
                    <a:avLst>
                      <a:gd name="adj" fmla="val 28954"/>
                      <a:gd name="vf" fmla="val 115470"/>
                    </a:avLst>
                  </a:prstGeom>
                  <a:solidFill>
                    <a:srgbClr val="00CC66">
                      <a:alpha val="32156"/>
                    </a:srgbClr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endParaRPr lang="zh-CN" altLang="en-US">
                      <a:latin typeface="Calibri" pitchFamily="34" charset="0"/>
                    </a:endParaRPr>
                  </a:p>
                </p:txBody>
              </p:sp>
              <p:grpSp>
                <p:nvGrpSpPr>
                  <p:cNvPr id="27689" name="Group 33"/>
                  <p:cNvGrpSpPr>
                    <a:grpSpLocks/>
                  </p:cNvGrpSpPr>
                  <p:nvPr/>
                </p:nvGrpSpPr>
                <p:grpSpPr bwMode="auto">
                  <a:xfrm>
                    <a:off x="1701" y="938"/>
                    <a:ext cx="2302" cy="1819"/>
                    <a:chOff x="1704" y="931"/>
                    <a:chExt cx="2302" cy="1819"/>
                  </a:xfrm>
                </p:grpSpPr>
                <p:grpSp>
                  <p:nvGrpSpPr>
                    <p:cNvPr id="27690" name="Group 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704" y="931"/>
                      <a:ext cx="2302" cy="1819"/>
                      <a:chOff x="1704" y="931"/>
                      <a:chExt cx="2302" cy="1819"/>
                    </a:xfrm>
                  </p:grpSpPr>
                  <p:sp>
                    <p:nvSpPr>
                      <p:cNvPr id="27694" name="AutoShape 3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744" y="1664"/>
                        <a:ext cx="227" cy="196"/>
                      </a:xfrm>
                      <a:prstGeom prst="hexagon">
                        <a:avLst>
                          <a:gd name="adj" fmla="val 28954"/>
                          <a:gd name="vf" fmla="val 115470"/>
                        </a:avLst>
                      </a:prstGeom>
                      <a:solidFill>
                        <a:srgbClr val="0066FF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</a:endParaRPr>
                      </a:p>
                    </p:txBody>
                  </p:sp>
                  <p:sp>
                    <p:nvSpPr>
                      <p:cNvPr id="27695" name="AutoShape 3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759" y="2056"/>
                        <a:ext cx="227" cy="196"/>
                      </a:xfrm>
                      <a:prstGeom prst="hexagon">
                        <a:avLst>
                          <a:gd name="adj" fmla="val 28954"/>
                          <a:gd name="vf" fmla="val 115470"/>
                        </a:avLst>
                      </a:prstGeom>
                      <a:solidFill>
                        <a:srgbClr val="FF9900">
                          <a:alpha val="76862"/>
                        </a:srgbClr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</a:endParaRPr>
                      </a:p>
                    </p:txBody>
                  </p:sp>
                  <p:sp>
                    <p:nvSpPr>
                      <p:cNvPr id="27696" name="AutoShape 3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411" y="2074"/>
                        <a:ext cx="227" cy="196"/>
                      </a:xfrm>
                      <a:prstGeom prst="hexagon">
                        <a:avLst>
                          <a:gd name="adj" fmla="val 28954"/>
                          <a:gd name="vf" fmla="val 115470"/>
                        </a:avLst>
                      </a:prstGeom>
                      <a:solidFill>
                        <a:srgbClr val="9900CC">
                          <a:alpha val="70195"/>
                        </a:srgbClr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</p:spPr>
                    <p:txBody>
                      <a:bodyPr wrap="none" anchor="ctr"/>
                      <a:lstStyle/>
                      <a:p>
                        <a:endParaRPr lang="zh-CN" altLang="en-US">
                          <a:latin typeface="Calibri" pitchFamily="34" charset="0"/>
                        </a:endParaRPr>
                      </a:p>
                    </p:txBody>
                  </p:sp>
                  <p:grpSp>
                    <p:nvGrpSpPr>
                      <p:cNvPr id="27697" name="Group 38"/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04" y="931"/>
                        <a:ext cx="2302" cy="1819"/>
                        <a:chOff x="1704" y="931"/>
                        <a:chExt cx="2302" cy="1819"/>
                      </a:xfrm>
                    </p:grpSpPr>
                    <p:sp>
                      <p:nvSpPr>
                        <p:cNvPr id="27698" name="AutoShape 3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67" y="1571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CC66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699" name="AutoShape 4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70" y="1373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CC66">
                            <a:alpha val="74117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0" name="AutoShape 4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396" y="1269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CC66">
                            <a:alpha val="45097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1" name="AutoShape 4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87" y="2162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9900CC">
                            <a:alpha val="61176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2" name="AutoShape 4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01" y="1474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CC66">
                            <a:alpha val="79999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3" name="AutoShape 4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25" y="1755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4" name="AutoShape 4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110" y="2250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9900">
                            <a:alpha val="41176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5" name="AutoShape 4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03" y="1355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66FF">
                            <a:alpha val="67842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6" name="AutoShape 4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77" y="1256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66FF">
                            <a:alpha val="32941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7" name="AutoShape 4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29" y="1778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0066">
                            <a:alpha val="56078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8" name="AutoShape 4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406" y="1872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0066">
                            <a:alpha val="79999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09" name="AutoShape 5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057" y="1879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0066">
                            <a:alpha val="45882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0" name="AutoShape 5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28" y="1953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9900">
                            <a:alpha val="70195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1" name="AutoShape 5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270" y="1748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>
                            <a:alpha val="56078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2" name="AutoShape 5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253" y="1151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66FF">
                            <a:alpha val="12941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3" name="AutoShape 5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83" y="1967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9900CC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4" name="AutoShape 5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74" y="1767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0066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5" name="AutoShape 5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52" y="1861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9900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6" name="AutoShape 5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102" y="1847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/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7" name="AutoShape 5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14" y="1554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66FF">
                            <a:alpha val="72940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8" name="AutoShape 5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9" y="1463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66FF">
                            <a:alpha val="85097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19" name="AutoShape 6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34" y="2154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9900">
                            <a:alpha val="50980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0" name="AutoShape 6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399" y="1673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0066">
                            <a:alpha val="78038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1" name="AutoShape 6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055" y="1679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0066">
                            <a:alpha val="56862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2" name="AutoShape 6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883" y="1780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0066">
                            <a:alpha val="32941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3" name="AutoShape 6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45" y="1835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>
                            <a:alpha val="23921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4" name="AutoShape 6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602" y="1728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>
                            <a:alpha val="20000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5" name="AutoShape 6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91" y="1652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>
                            <a:alpha val="72940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6" name="AutoShape 6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25" y="1165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CC66">
                            <a:alpha val="12157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7" name="AutoShape 6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074" y="1457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66FF">
                            <a:alpha val="67842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8" name="AutoShape 6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33" y="2347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9900">
                            <a:alpha val="7843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29" name="AutoShape 7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282" y="2355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9900">
                            <a:alpha val="34117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0" name="AutoShape 7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41" y="1265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66FF">
                            <a:alpha val="59999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1" name="AutoShape 7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244" y="1346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66FF">
                            <a:alpha val="43921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2" name="AutoShape 7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280" y="1948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>
                            <a:alpha val="52940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3" name="AutoShape 7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33" y="1066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CC66">
                            <a:alpha val="5098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4" name="AutoShape 7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289" y="2554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9900">
                            <a:alpha val="5882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5" name="AutoShape 7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64" y="1174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CC66">
                            <a:alpha val="34117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6" name="AutoShape 7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953" y="931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66FF">
                            <a:alpha val="3922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7" name="AutoShape 7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779" y="1628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>
                            <a:alpha val="14117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8" name="AutoShape 7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103" y="2048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9900">
                            <a:alpha val="70195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39" name="AutoShape 80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43" y="2368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9900CC">
                            <a:alpha val="32941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40" name="AutoShape 81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35" y="1977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0066">
                            <a:alpha val="61176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41" name="AutoShape 82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59" y="2034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>
                            <a:alpha val="14117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42" name="AutoShape 83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1704" y="1687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0066">
                            <a:alpha val="12941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43" name="AutoShape 84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3430" y="1642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AAE600">
                            <a:alpha val="30980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44" name="AutoShape 85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762" y="2254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FF9900">
                            <a:alpha val="27843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45" name="AutoShape 86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35" y="2176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9900CC">
                            <a:alpha val="49019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46" name="AutoShape 87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065" y="2467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9900CC">
                            <a:alpha val="9019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47" name="AutoShape 88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592" y="2360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9900CC">
                            <a:alpha val="49019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  <p:sp>
                      <p:nvSpPr>
                        <p:cNvPr id="27748" name="AutoShape 89"/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2229" y="1364"/>
                          <a:ext cx="227" cy="196"/>
                        </a:xfrm>
                        <a:prstGeom prst="hexagon">
                          <a:avLst>
                            <a:gd name="adj" fmla="val 28954"/>
                            <a:gd name="vf" fmla="val 115470"/>
                          </a:avLst>
                        </a:prstGeom>
                        <a:solidFill>
                          <a:srgbClr val="00CC66">
                            <a:alpha val="61176"/>
                          </a:srgbClr>
                        </a:solidFill>
                        <a:ln w="9525">
                          <a:solidFill>
                            <a:schemeClr val="bg1"/>
                          </a:solidFill>
                          <a:miter lim="800000"/>
                          <a:headEnd/>
                          <a:tailEnd/>
                        </a:ln>
                      </p:spPr>
                      <p:txBody>
                        <a:bodyPr wrap="none" anchor="ctr"/>
                        <a:lstStyle/>
                        <a:p>
                          <a:endParaRPr lang="zh-CN" altLang="en-US">
                            <a:latin typeface="Calibri" pitchFamily="34" charset="0"/>
                          </a:endParaRPr>
                        </a:p>
                      </p:txBody>
                    </p:sp>
                  </p:grpSp>
                </p:grpSp>
                <p:sp>
                  <p:nvSpPr>
                    <p:cNvPr id="27691" name="AutoShape 9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221" y="1569"/>
                      <a:ext cx="227" cy="196"/>
                    </a:xfrm>
                    <a:prstGeom prst="hexagon">
                      <a:avLst>
                        <a:gd name="adj" fmla="val 28954"/>
                        <a:gd name="vf" fmla="val 115470"/>
                      </a:avLst>
                    </a:prstGeom>
                    <a:solidFill>
                      <a:srgbClr val="FF0066">
                        <a:alpha val="61960"/>
                      </a:srgbClr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>
                        <a:latin typeface="Calibri" pitchFamily="34" charset="0"/>
                      </a:endParaRPr>
                    </a:p>
                  </p:txBody>
                </p:sp>
                <p:sp>
                  <p:nvSpPr>
                    <p:cNvPr id="27692" name="AutoShape 9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260" y="1541"/>
                      <a:ext cx="227" cy="196"/>
                    </a:xfrm>
                    <a:prstGeom prst="hexagon">
                      <a:avLst>
                        <a:gd name="adj" fmla="val 28954"/>
                        <a:gd name="vf" fmla="val 115470"/>
                      </a:avLst>
                    </a:prstGeom>
                    <a:solidFill>
                      <a:srgbClr val="0066FF">
                        <a:alpha val="61960"/>
                      </a:srgbClr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>
                        <a:latin typeface="Calibri" pitchFamily="34" charset="0"/>
                      </a:endParaRPr>
                    </a:p>
                  </p:txBody>
                </p:sp>
                <p:sp>
                  <p:nvSpPr>
                    <p:cNvPr id="27693" name="AutoShape 9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414" y="2275"/>
                      <a:ext cx="227" cy="196"/>
                    </a:xfrm>
                    <a:prstGeom prst="hexagon">
                      <a:avLst>
                        <a:gd name="adj" fmla="val 28954"/>
                        <a:gd name="vf" fmla="val 115470"/>
                      </a:avLst>
                    </a:prstGeom>
                    <a:solidFill>
                      <a:srgbClr val="9900CC">
                        <a:alpha val="56862"/>
                      </a:srgbClr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endParaRPr lang="zh-CN" altLang="en-US">
                        <a:latin typeface="Calibri" pitchFamily="34" charset="0"/>
                      </a:endParaRPr>
                    </a:p>
                  </p:txBody>
                </p:sp>
              </p:grpSp>
            </p:grpSp>
            <p:sp>
              <p:nvSpPr>
                <p:cNvPr id="27687" name="AutoShape 93"/>
                <p:cNvSpPr>
                  <a:spLocks noChangeArrowheads="1"/>
                </p:cNvSpPr>
                <p:nvPr/>
              </p:nvSpPr>
              <p:spPr bwMode="auto">
                <a:xfrm>
                  <a:off x="3283" y="2147"/>
                  <a:ext cx="227" cy="196"/>
                </a:xfrm>
                <a:prstGeom prst="hexagon">
                  <a:avLst>
                    <a:gd name="adj" fmla="val 28954"/>
                    <a:gd name="vf" fmla="val 115470"/>
                  </a:avLst>
                </a:prstGeom>
                <a:solidFill>
                  <a:srgbClr val="AAE600">
                    <a:alpha val="21960"/>
                  </a:srgbClr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>
                    <a:latin typeface="Calibri" pitchFamily="34" charset="0"/>
                  </a:endParaRPr>
                </a:p>
              </p:txBody>
            </p:sp>
          </p:grpSp>
          <p:sp>
            <p:nvSpPr>
              <p:cNvPr id="27685" name="AutoShape 94"/>
              <p:cNvSpPr>
                <a:spLocks noChangeArrowheads="1"/>
              </p:cNvSpPr>
              <p:nvPr/>
            </p:nvSpPr>
            <p:spPr bwMode="auto">
              <a:xfrm>
                <a:off x="2766" y="2464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9900CC">
                  <a:alpha val="12157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27662" name="Group 110"/>
            <p:cNvGrpSpPr>
              <a:grpSpLocks/>
            </p:cNvGrpSpPr>
            <p:nvPr/>
          </p:nvGrpSpPr>
          <p:grpSpPr bwMode="auto">
            <a:xfrm>
              <a:off x="990600" y="3262313"/>
              <a:ext cx="638175" cy="636587"/>
              <a:chOff x="1519" y="1096"/>
              <a:chExt cx="402" cy="401"/>
            </a:xfrm>
          </p:grpSpPr>
          <p:sp>
            <p:nvSpPr>
              <p:cNvPr id="27679" name="AutoShape 111"/>
              <p:cNvSpPr>
                <a:spLocks noChangeArrowheads="1"/>
              </p:cNvSpPr>
              <p:nvPr/>
            </p:nvSpPr>
            <p:spPr bwMode="auto">
              <a:xfrm>
                <a:off x="1694" y="1202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00CC66">
                  <a:alpha val="12157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7680" name="AutoShape 112"/>
              <p:cNvSpPr>
                <a:spLocks noChangeArrowheads="1"/>
              </p:cNvSpPr>
              <p:nvPr/>
            </p:nvSpPr>
            <p:spPr bwMode="auto">
              <a:xfrm>
                <a:off x="1519" y="1301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00CC66">
                  <a:alpha val="25098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7681" name="AutoShape 113"/>
              <p:cNvSpPr>
                <a:spLocks noChangeArrowheads="1"/>
              </p:cNvSpPr>
              <p:nvPr/>
            </p:nvSpPr>
            <p:spPr bwMode="auto">
              <a:xfrm>
                <a:off x="1524" y="1096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00CC66">
                  <a:alpha val="5098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27663" name="Group 114"/>
            <p:cNvGrpSpPr>
              <a:grpSpLocks/>
            </p:cNvGrpSpPr>
            <p:nvPr/>
          </p:nvGrpSpPr>
          <p:grpSpPr bwMode="auto">
            <a:xfrm>
              <a:off x="2359025" y="2830513"/>
              <a:ext cx="647700" cy="454025"/>
              <a:chOff x="4604" y="757"/>
              <a:chExt cx="408" cy="286"/>
            </a:xfrm>
          </p:grpSpPr>
          <p:sp>
            <p:nvSpPr>
              <p:cNvPr id="27677" name="AutoShape 115"/>
              <p:cNvSpPr>
                <a:spLocks noChangeArrowheads="1"/>
              </p:cNvSpPr>
              <p:nvPr/>
            </p:nvSpPr>
            <p:spPr bwMode="auto">
              <a:xfrm>
                <a:off x="4785" y="847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0066FF">
                  <a:alpha val="12157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7678" name="AutoShape 116"/>
              <p:cNvSpPr>
                <a:spLocks noChangeArrowheads="1"/>
              </p:cNvSpPr>
              <p:nvPr/>
            </p:nvSpPr>
            <p:spPr bwMode="auto">
              <a:xfrm>
                <a:off x="4604" y="757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0066FF">
                  <a:alpha val="5882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sp>
          <p:nvSpPr>
            <p:cNvPr id="27675" name="AutoShape 118"/>
            <p:cNvSpPr>
              <a:spLocks noChangeArrowheads="1"/>
            </p:cNvSpPr>
            <p:nvPr/>
          </p:nvSpPr>
          <p:spPr bwMode="auto">
            <a:xfrm>
              <a:off x="3222626" y="3405188"/>
              <a:ext cx="360363" cy="311150"/>
            </a:xfrm>
            <a:prstGeom prst="hexagon">
              <a:avLst>
                <a:gd name="adj" fmla="val 28954"/>
                <a:gd name="vf" fmla="val 115470"/>
              </a:avLst>
            </a:prstGeom>
            <a:solidFill>
              <a:srgbClr val="0066FF">
                <a:alpha val="12157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7676" name="AutoShape 119"/>
            <p:cNvSpPr>
              <a:spLocks noChangeArrowheads="1"/>
            </p:cNvSpPr>
            <p:nvPr/>
          </p:nvSpPr>
          <p:spPr bwMode="auto">
            <a:xfrm>
              <a:off x="2935288" y="3262313"/>
              <a:ext cx="360363" cy="311150"/>
            </a:xfrm>
            <a:prstGeom prst="hexagon">
              <a:avLst>
                <a:gd name="adj" fmla="val 28954"/>
                <a:gd name="vf" fmla="val 115470"/>
              </a:avLst>
            </a:prstGeom>
            <a:solidFill>
              <a:srgbClr val="0066FF">
                <a:alpha val="5882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grpSp>
          <p:nvGrpSpPr>
            <p:cNvPr id="27665" name="Group 120"/>
            <p:cNvGrpSpPr>
              <a:grpSpLocks/>
            </p:cNvGrpSpPr>
            <p:nvPr/>
          </p:nvGrpSpPr>
          <p:grpSpPr bwMode="auto">
            <a:xfrm>
              <a:off x="2719388" y="4702175"/>
              <a:ext cx="638175" cy="636588"/>
              <a:chOff x="1519" y="1096"/>
              <a:chExt cx="402" cy="401"/>
            </a:xfrm>
          </p:grpSpPr>
          <p:sp>
            <p:nvSpPr>
              <p:cNvPr id="27672" name="AutoShape 121"/>
              <p:cNvSpPr>
                <a:spLocks noChangeArrowheads="1"/>
              </p:cNvSpPr>
              <p:nvPr/>
            </p:nvSpPr>
            <p:spPr bwMode="auto">
              <a:xfrm>
                <a:off x="1694" y="1202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FF9900">
                  <a:alpha val="12157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7673" name="AutoShape 122"/>
              <p:cNvSpPr>
                <a:spLocks noChangeArrowheads="1"/>
              </p:cNvSpPr>
              <p:nvPr/>
            </p:nvSpPr>
            <p:spPr bwMode="auto">
              <a:xfrm>
                <a:off x="1519" y="1301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FF9900">
                  <a:alpha val="10196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7674" name="AutoShape 123"/>
              <p:cNvSpPr>
                <a:spLocks noChangeArrowheads="1"/>
              </p:cNvSpPr>
              <p:nvPr/>
            </p:nvSpPr>
            <p:spPr bwMode="auto">
              <a:xfrm>
                <a:off x="1524" y="1096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99CC00">
                  <a:alpha val="5098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grpSp>
          <p:nvGrpSpPr>
            <p:cNvPr id="27666" name="Group 124"/>
            <p:cNvGrpSpPr>
              <a:grpSpLocks/>
            </p:cNvGrpSpPr>
            <p:nvPr/>
          </p:nvGrpSpPr>
          <p:grpSpPr bwMode="auto">
            <a:xfrm>
              <a:off x="1062038" y="4270375"/>
              <a:ext cx="638175" cy="636588"/>
              <a:chOff x="1519" y="1096"/>
              <a:chExt cx="402" cy="401"/>
            </a:xfrm>
          </p:grpSpPr>
          <p:sp>
            <p:nvSpPr>
              <p:cNvPr id="27669" name="AutoShape 125"/>
              <p:cNvSpPr>
                <a:spLocks noChangeArrowheads="1"/>
              </p:cNvSpPr>
              <p:nvPr/>
            </p:nvSpPr>
            <p:spPr bwMode="auto">
              <a:xfrm>
                <a:off x="1694" y="1202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FF0066">
                  <a:alpha val="12157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7670" name="AutoShape 126"/>
              <p:cNvSpPr>
                <a:spLocks noChangeArrowheads="1"/>
              </p:cNvSpPr>
              <p:nvPr/>
            </p:nvSpPr>
            <p:spPr bwMode="auto">
              <a:xfrm>
                <a:off x="1519" y="1301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FF0066">
                  <a:alpha val="10196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  <p:sp>
            <p:nvSpPr>
              <p:cNvPr id="27671" name="AutoShape 127"/>
              <p:cNvSpPr>
                <a:spLocks noChangeArrowheads="1"/>
              </p:cNvSpPr>
              <p:nvPr/>
            </p:nvSpPr>
            <p:spPr bwMode="auto">
              <a:xfrm>
                <a:off x="1524" y="1096"/>
                <a:ext cx="227" cy="196"/>
              </a:xfrm>
              <a:prstGeom prst="hexagon">
                <a:avLst>
                  <a:gd name="adj" fmla="val 28954"/>
                  <a:gd name="vf" fmla="val 115470"/>
                </a:avLst>
              </a:prstGeom>
              <a:solidFill>
                <a:srgbClr val="FF0066">
                  <a:alpha val="5098"/>
                </a:srgbClr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latin typeface="Calibri" pitchFamily="34" charset="0"/>
                </a:endParaRPr>
              </a:p>
            </p:txBody>
          </p:sp>
        </p:grpSp>
        <p:sp>
          <p:nvSpPr>
            <p:cNvPr id="27667" name="Oval 133"/>
            <p:cNvSpPr>
              <a:spLocks noChangeArrowheads="1"/>
            </p:cNvSpPr>
            <p:nvPr/>
          </p:nvSpPr>
          <p:spPr bwMode="auto">
            <a:xfrm rot="13545536">
              <a:off x="2862301" y="3259125"/>
              <a:ext cx="71437" cy="71438"/>
            </a:xfrm>
            <a:prstGeom prst="ellipse">
              <a:avLst/>
            </a:prstGeom>
            <a:noFill/>
            <a:ln w="12700">
              <a:solidFill>
                <a:srgbClr val="0066FF">
                  <a:alpha val="12157"/>
                </a:srgb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27668" name="Oval 169"/>
            <p:cNvSpPr>
              <a:spLocks noChangeArrowheads="1"/>
            </p:cNvSpPr>
            <p:nvPr/>
          </p:nvSpPr>
          <p:spPr bwMode="auto">
            <a:xfrm rot="18854464" flipH="1">
              <a:off x="1525601" y="3577119"/>
              <a:ext cx="71438" cy="63404"/>
            </a:xfrm>
            <a:prstGeom prst="ellipse">
              <a:avLst/>
            </a:prstGeom>
            <a:noFill/>
            <a:ln w="12700">
              <a:solidFill>
                <a:srgbClr val="00CC66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  <p:sp>
          <p:nvSpPr>
            <p:cNvPr id="110" name="AutoShape 26"/>
            <p:cNvSpPr>
              <a:spLocks noChangeArrowheads="1"/>
            </p:cNvSpPr>
            <p:nvPr/>
          </p:nvSpPr>
          <p:spPr bwMode="auto">
            <a:xfrm>
              <a:off x="4572000" y="4054475"/>
              <a:ext cx="360363" cy="311150"/>
            </a:xfrm>
            <a:prstGeom prst="hexagon">
              <a:avLst>
                <a:gd name="adj" fmla="val 28954"/>
                <a:gd name="vf" fmla="val 115470"/>
              </a:avLst>
            </a:prstGeom>
            <a:solidFill>
              <a:schemeClr val="bg1">
                <a:lumMod val="75000"/>
                <a:alpha val="14117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latin typeface="+mn-lt"/>
                <a:ea typeface="+mn-ea"/>
              </a:endParaRPr>
            </a:p>
          </p:txBody>
        </p:sp>
        <p:sp>
          <p:nvSpPr>
            <p:cNvPr id="27657" name="AutoShape 78"/>
            <p:cNvSpPr>
              <a:spLocks noChangeArrowheads="1"/>
            </p:cNvSpPr>
            <p:nvPr/>
          </p:nvSpPr>
          <p:spPr bwMode="auto">
            <a:xfrm>
              <a:off x="4356100" y="4702175"/>
              <a:ext cx="360363" cy="311150"/>
            </a:xfrm>
            <a:prstGeom prst="hexagon">
              <a:avLst>
                <a:gd name="adj" fmla="val 28954"/>
                <a:gd name="vf" fmla="val 115470"/>
              </a:avLst>
            </a:prstGeom>
            <a:solidFill>
              <a:srgbClr val="AAE600">
                <a:alpha val="34117"/>
              </a:srgb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latin typeface="Calibri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课程安排</a:t>
            </a:r>
            <a:r>
              <a:rPr lang="en-US" altLang="zh-CN" dirty="0" smtClean="0"/>
              <a:t>-1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23528" y="1190214"/>
            <a:ext cx="8676456" cy="4923928"/>
          </a:xfrm>
        </p:spPr>
        <p:txBody>
          <a:bodyPr/>
          <a:lstStyle/>
          <a:p>
            <a:pPr algn="just">
              <a:lnSpc>
                <a:spcPts val="4500"/>
              </a:lnSpc>
            </a:pPr>
            <a:r>
              <a:rPr lang="en-US" altLang="zh-CN" sz="3600" dirty="0" smtClean="0"/>
              <a:t>Topic</a:t>
            </a:r>
            <a:r>
              <a:rPr lang="zh-CN" altLang="en-US" sz="3600" dirty="0" smtClean="0"/>
              <a:t>，</a:t>
            </a:r>
            <a:r>
              <a:rPr lang="zh-CN" altLang="en-US" dirty="0" smtClean="0"/>
              <a:t>共</a:t>
            </a:r>
            <a:r>
              <a:rPr lang="zh-CN" altLang="en-US" dirty="0"/>
              <a:t>四</a:t>
            </a:r>
            <a:r>
              <a:rPr lang="zh-CN" altLang="en-US" dirty="0" smtClean="0"/>
              <a:t>个</a:t>
            </a:r>
            <a:r>
              <a:rPr lang="zh-CN" altLang="en-US" dirty="0" smtClean="0"/>
              <a:t>专题</a:t>
            </a:r>
            <a:endParaRPr lang="en-US" altLang="zh-CN" dirty="0" smtClean="0"/>
          </a:p>
          <a:p>
            <a:pPr lvl="1" algn="just">
              <a:lnSpc>
                <a:spcPts val="4500"/>
              </a:lnSpc>
            </a:pPr>
            <a:r>
              <a:rPr lang="en-US" altLang="zh-CN" dirty="0" smtClean="0"/>
              <a:t>Performance Evaluation</a:t>
            </a:r>
          </a:p>
          <a:p>
            <a:pPr lvl="1" algn="just">
              <a:lnSpc>
                <a:spcPts val="4500"/>
              </a:lnSpc>
            </a:pPr>
            <a:r>
              <a:rPr lang="en-US" altLang="zh-CN" dirty="0" smtClean="0"/>
              <a:t>Simulation</a:t>
            </a:r>
            <a:r>
              <a:rPr lang="en-US" altLang="zh-CN" dirty="0"/>
              <a:t> </a:t>
            </a:r>
            <a:r>
              <a:rPr lang="en-US" altLang="zh-CN" dirty="0" smtClean="0"/>
              <a:t>&amp; RISC-V ISA </a:t>
            </a:r>
          </a:p>
          <a:p>
            <a:pPr lvl="1" algn="just">
              <a:lnSpc>
                <a:spcPts val="4500"/>
              </a:lnSpc>
            </a:pPr>
            <a:r>
              <a:rPr lang="en-US" altLang="zh-CN" dirty="0" smtClean="0"/>
              <a:t>Introduction of Memory System</a:t>
            </a:r>
          </a:p>
          <a:p>
            <a:pPr lvl="1" algn="just">
              <a:lnSpc>
                <a:spcPts val="4500"/>
              </a:lnSpc>
            </a:pPr>
            <a:r>
              <a:rPr lang="en-US" altLang="zh-CN" dirty="0" smtClean="0"/>
              <a:t>Introduction of Instruction Level Parallelism</a:t>
            </a:r>
            <a:endParaRPr lang="en-US" altLang="zh-CN" sz="3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课程安排</a:t>
            </a:r>
            <a:r>
              <a:rPr lang="en-US" altLang="zh-CN" dirty="0" smtClean="0"/>
              <a:t>-2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23528" y="1190214"/>
            <a:ext cx="8676456" cy="4923928"/>
          </a:xfrm>
        </p:spPr>
        <p:txBody>
          <a:bodyPr/>
          <a:lstStyle/>
          <a:p>
            <a:pPr algn="just">
              <a:lnSpc>
                <a:spcPts val="4500"/>
              </a:lnSpc>
            </a:pPr>
            <a:r>
              <a:rPr lang="zh-CN" altLang="en-US" dirty="0" smtClean="0"/>
              <a:t>一般来说，</a:t>
            </a:r>
            <a:r>
              <a:rPr lang="en-US" altLang="zh-CN" dirty="0" smtClean="0"/>
              <a:t>1-2</a:t>
            </a:r>
            <a:r>
              <a:rPr lang="zh-CN" altLang="en-US" dirty="0" smtClean="0"/>
              <a:t>周完成一个实验</a:t>
            </a:r>
            <a:endParaRPr lang="en-US" altLang="zh-CN" dirty="0" smtClean="0"/>
          </a:p>
          <a:p>
            <a:pPr lvl="1" algn="just">
              <a:lnSpc>
                <a:spcPts val="4500"/>
              </a:lnSpc>
            </a:pPr>
            <a:r>
              <a:rPr lang="en-US" altLang="zh-CN" dirty="0" smtClean="0"/>
              <a:t>Lab 1</a:t>
            </a:r>
            <a:r>
              <a:rPr lang="zh-CN" altLang="en-US" dirty="0" smtClean="0"/>
              <a:t>：</a:t>
            </a:r>
            <a:r>
              <a:rPr lang="zh-CN" altLang="en-US" dirty="0"/>
              <a:t>性能</a:t>
            </a:r>
            <a:r>
              <a:rPr lang="zh-CN" altLang="en-US" dirty="0" smtClean="0"/>
              <a:t>评测</a:t>
            </a:r>
            <a:endParaRPr lang="en-US" altLang="zh-CN" dirty="0" smtClean="0"/>
          </a:p>
          <a:p>
            <a:pPr lvl="1" algn="just">
              <a:lnSpc>
                <a:spcPts val="4500"/>
              </a:lnSpc>
            </a:pPr>
            <a:r>
              <a:rPr lang="en-US" altLang="zh-CN" dirty="0" smtClean="0"/>
              <a:t>Lab 2 : </a:t>
            </a:r>
            <a:r>
              <a:rPr lang="en-US" altLang="zh-CN" dirty="0"/>
              <a:t>RISC-V </a:t>
            </a:r>
            <a:r>
              <a:rPr lang="zh-CN" altLang="en-US" dirty="0" smtClean="0"/>
              <a:t>模拟器</a:t>
            </a:r>
            <a:endParaRPr lang="en-US" altLang="zh-CN" dirty="0" smtClean="0"/>
          </a:p>
          <a:p>
            <a:pPr lvl="1" algn="just">
              <a:lnSpc>
                <a:spcPts val="4500"/>
              </a:lnSpc>
            </a:pPr>
            <a:r>
              <a:rPr lang="en-US" altLang="zh-CN" dirty="0" smtClean="0"/>
              <a:t>Lab 3 : </a:t>
            </a:r>
            <a:r>
              <a:rPr lang="en-US" altLang="zh-CN" dirty="0"/>
              <a:t>Cache </a:t>
            </a:r>
            <a:r>
              <a:rPr lang="en-US" altLang="zh-CN" dirty="0" smtClean="0"/>
              <a:t>Simulator</a:t>
            </a:r>
          </a:p>
          <a:p>
            <a:pPr lvl="1" algn="just">
              <a:lnSpc>
                <a:spcPts val="4500"/>
              </a:lnSpc>
            </a:pPr>
            <a:r>
              <a:rPr lang="en-US" altLang="zh-CN" dirty="0" smtClean="0"/>
              <a:t>Lab 4 : </a:t>
            </a:r>
            <a:r>
              <a:rPr lang="zh-CN" altLang="en-US" dirty="0" smtClean="0"/>
              <a:t>性能</a:t>
            </a:r>
            <a:r>
              <a:rPr lang="zh-CN" altLang="zh-CN" dirty="0" smtClean="0"/>
              <a:t>优化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587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课程安排</a:t>
            </a:r>
            <a:r>
              <a:rPr lang="en-US" altLang="zh-CN" dirty="0" smtClean="0"/>
              <a:t>-3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8229600" cy="4525963"/>
          </a:xfrm>
        </p:spPr>
        <p:txBody>
          <a:bodyPr/>
          <a:lstStyle/>
          <a:p>
            <a:r>
              <a:rPr lang="en-US" altLang="zh-CN" dirty="0" smtClean="0"/>
              <a:t>Discuss</a:t>
            </a:r>
          </a:p>
          <a:p>
            <a:pPr lvl="1"/>
            <a:r>
              <a:rPr lang="zh-CN" altLang="en-US" dirty="0" smtClean="0"/>
              <a:t>包括初体大课</a:t>
            </a:r>
            <a:r>
              <a:rPr lang="en-US" altLang="zh-CN" dirty="0" smtClean="0"/>
              <a:t>review</a:t>
            </a:r>
            <a:r>
              <a:rPr lang="zh-CN" altLang="en-US" dirty="0" smtClean="0"/>
              <a:t>和</a:t>
            </a:r>
            <a:r>
              <a:rPr lang="en-US" altLang="zh-CN" dirty="0" smtClean="0"/>
              <a:t>Lab review</a:t>
            </a:r>
          </a:p>
          <a:p>
            <a:pPr lvl="1"/>
            <a:r>
              <a:rPr lang="zh-CN" altLang="en-US" dirty="0" smtClean="0"/>
              <a:t>课程答疑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其它任何有助于提高学习效果的方式</a:t>
            </a:r>
            <a:endParaRPr lang="en-US" altLang="zh-CN" dirty="0" smtClean="0"/>
          </a:p>
          <a:p>
            <a:r>
              <a:rPr lang="zh-CN" altLang="en-US" dirty="0" smtClean="0"/>
              <a:t>成绩组成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平时（</a:t>
            </a:r>
            <a:r>
              <a:rPr lang="en-US" altLang="zh-CN" dirty="0" smtClean="0">
                <a:solidFill>
                  <a:srgbClr val="FF0000"/>
                </a:solidFill>
              </a:rPr>
              <a:t>10%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+lab</a:t>
            </a:r>
            <a:r>
              <a:rPr lang="zh-CN" altLang="en-US" dirty="0" smtClean="0"/>
              <a:t>得分（</a:t>
            </a:r>
            <a:r>
              <a:rPr lang="en-US" altLang="zh-CN" dirty="0" smtClean="0">
                <a:solidFill>
                  <a:srgbClr val="FF0000"/>
                </a:solidFill>
              </a:rPr>
              <a:t>80%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+</a:t>
            </a:r>
            <a:r>
              <a:rPr lang="zh-CN" altLang="en-US" dirty="0" smtClean="0"/>
              <a:t>教师评分（</a:t>
            </a:r>
            <a:r>
              <a:rPr lang="en-US" altLang="zh-CN" dirty="0" smtClean="0">
                <a:solidFill>
                  <a:srgbClr val="FF0000"/>
                </a:solidFill>
              </a:rPr>
              <a:t>10%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/>
              <a:t>四</a:t>
            </a:r>
            <a:r>
              <a:rPr lang="zh-CN" altLang="en-US" dirty="0" smtClean="0"/>
              <a:t>组</a:t>
            </a:r>
            <a:r>
              <a:rPr lang="en-US" altLang="zh-CN" dirty="0" smtClean="0"/>
              <a:t>lab</a:t>
            </a:r>
            <a:r>
              <a:rPr lang="zh-CN" altLang="en-US" dirty="0" smtClean="0"/>
              <a:t>，每组</a:t>
            </a:r>
            <a:r>
              <a:rPr lang="en-US" altLang="zh-CN" dirty="0" smtClean="0"/>
              <a:t>20</a:t>
            </a:r>
            <a:r>
              <a:rPr lang="zh-CN" altLang="en-US" dirty="0" smtClean="0"/>
              <a:t>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580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提前准备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229600" cy="4525963"/>
          </a:xfrm>
        </p:spPr>
        <p:txBody>
          <a:bodyPr/>
          <a:lstStyle/>
          <a:p>
            <a:r>
              <a:rPr lang="zh-CN" altLang="en-US" dirty="0" smtClean="0"/>
              <a:t>安装虚拟机</a:t>
            </a:r>
            <a:r>
              <a:rPr lang="en-US" altLang="zh-CN" dirty="0" smtClean="0"/>
              <a:t>+</a:t>
            </a:r>
            <a:r>
              <a:rPr lang="en-US" altLang="zh-CN" dirty="0" err="1" smtClean="0"/>
              <a:t>linux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建议</a:t>
            </a:r>
            <a:r>
              <a:rPr lang="en-US" altLang="zh-CN" dirty="0" err="1" smtClean="0"/>
              <a:t>linux</a:t>
            </a:r>
            <a:r>
              <a:rPr lang="zh-CN" altLang="en-US" dirty="0" smtClean="0"/>
              <a:t>版本：</a:t>
            </a:r>
            <a:r>
              <a:rPr lang="en-US" altLang="zh-CN" dirty="0" smtClean="0"/>
              <a:t>Ubuntu 14.x </a:t>
            </a:r>
            <a:r>
              <a:rPr lang="zh-CN" altLang="en-US" dirty="0" smtClean="0"/>
              <a:t>以上即可</a:t>
            </a:r>
            <a:endParaRPr lang="en-US" altLang="zh-CN" dirty="0" smtClean="0"/>
          </a:p>
          <a:p>
            <a:r>
              <a:rPr lang="zh-CN" altLang="en-US" dirty="0" smtClean="0"/>
              <a:t>课程网站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教学网</a:t>
            </a:r>
            <a:endParaRPr lang="en-US" altLang="zh-CN" dirty="0" smtClean="0"/>
          </a:p>
          <a:p>
            <a:r>
              <a:rPr lang="zh-CN" altLang="en-US" dirty="0" smtClean="0"/>
              <a:t>本课程的课程群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r>
              <a:rPr lang="zh-CN" altLang="en-US" dirty="0" smtClean="0"/>
              <a:t>人员分组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1</a:t>
            </a:r>
            <a:r>
              <a:rPr lang="en-US" altLang="zh-CN" dirty="0" smtClean="0"/>
              <a:t>-3</a:t>
            </a:r>
            <a:r>
              <a:rPr lang="zh-CN" altLang="en-US" dirty="0" smtClean="0"/>
              <a:t>人</a:t>
            </a:r>
            <a:r>
              <a:rPr lang="en-US" altLang="zh-CN" dirty="0" smtClean="0"/>
              <a:t>/</a:t>
            </a:r>
            <a:r>
              <a:rPr lang="zh-CN" altLang="en-US" dirty="0" smtClean="0"/>
              <a:t>组，每人单独提交代码，单独给成绩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762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课程设置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58802"/>
              </p:ext>
            </p:extLst>
          </p:nvPr>
        </p:nvGraphicFramePr>
        <p:xfrm>
          <a:off x="674189" y="1286406"/>
          <a:ext cx="8241210" cy="5419194"/>
        </p:xfrm>
        <a:graphic>
          <a:graphicData uri="http://schemas.openxmlformats.org/drawingml/2006/table">
            <a:tbl>
              <a:tblPr bandRow="1">
                <a:tableStyleId>{2D5ABB26-0587-4C30-8999-92F81FD0307C}</a:tableStyleId>
              </a:tblPr>
              <a:tblGrid>
                <a:gridCol w="1002211"/>
                <a:gridCol w="7238999"/>
              </a:tblGrid>
              <a:tr h="903199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大三下及之后</a:t>
                      </a:r>
                      <a:endParaRPr lang="zh-CN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b="1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199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大三上</a:t>
                      </a:r>
                      <a:endParaRPr lang="zh-CN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199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大二下</a:t>
                      </a:r>
                      <a:endParaRPr lang="zh-CN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199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大二上</a:t>
                      </a:r>
                      <a:endParaRPr lang="zh-CN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199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大一下</a:t>
                      </a:r>
                      <a:endParaRPr lang="zh-CN" altLang="en-US" b="1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b="1" dirty="0"/>
                    </a:p>
                  </a:txBody>
                  <a:tcPr anchor="ctr"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03199">
                <a:tc>
                  <a:txBody>
                    <a:bodyPr/>
                    <a:lstStyle/>
                    <a:p>
                      <a:r>
                        <a:rPr lang="zh-CN" altLang="en-US" b="1" dirty="0" smtClean="0"/>
                        <a:t>大一上</a:t>
                      </a:r>
                      <a:endParaRPr lang="zh-CN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zh-CN" altLang="en-US" b="1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5" name="圆角矩形 4"/>
          <p:cNvSpPr/>
          <p:nvPr/>
        </p:nvSpPr>
        <p:spPr bwMode="auto">
          <a:xfrm>
            <a:off x="2057400" y="4038601"/>
            <a:ext cx="2646374" cy="687634"/>
          </a:xfrm>
          <a:prstGeom prst="roundRect">
            <a:avLst/>
          </a:prstGeom>
          <a:solidFill>
            <a:srgbClr val="0070C0"/>
          </a:solidFill>
          <a:ln>
            <a:headEnd type="none" w="med" len="med"/>
            <a:tailEnd type="triangl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计算机系统导论</a:t>
            </a:r>
          </a:p>
        </p:txBody>
      </p:sp>
      <p:sp>
        <p:nvSpPr>
          <p:cNvPr id="6" name="圆角矩形 5"/>
          <p:cNvSpPr/>
          <p:nvPr/>
        </p:nvSpPr>
        <p:spPr bwMode="auto">
          <a:xfrm>
            <a:off x="2133600" y="5909870"/>
            <a:ext cx="1905000" cy="597108"/>
          </a:xfrm>
          <a:prstGeom prst="roundRect">
            <a:avLst/>
          </a:prstGeom>
          <a:solidFill>
            <a:srgbClr val="009242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计算概论</a:t>
            </a:r>
          </a:p>
        </p:txBody>
      </p:sp>
      <p:sp>
        <p:nvSpPr>
          <p:cNvPr id="7" name="圆角矩形 6"/>
          <p:cNvSpPr/>
          <p:nvPr/>
        </p:nvSpPr>
        <p:spPr bwMode="auto">
          <a:xfrm>
            <a:off x="4471270" y="5029200"/>
            <a:ext cx="2593428" cy="597108"/>
          </a:xfrm>
          <a:prstGeom prst="roundRect">
            <a:avLst/>
          </a:prstGeom>
          <a:solidFill>
            <a:srgbClr val="009242"/>
          </a:solidFill>
          <a:ln>
            <a:headEnd type="none" w="med" len="med"/>
            <a:tailEnd type="triangle" w="med" len="me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程序设计实习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1604364" y="2274758"/>
            <a:ext cx="1839310" cy="597108"/>
          </a:xfrm>
          <a:prstGeom prst="roundRect">
            <a:avLst/>
          </a:prstGeom>
          <a:solidFill>
            <a:srgbClr val="0070C0"/>
          </a:solidFill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体系结构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693700" y="2267896"/>
            <a:ext cx="1905000" cy="597108"/>
          </a:xfrm>
          <a:prstGeom prst="roundRect">
            <a:avLst/>
          </a:prstGeom>
          <a:solidFill>
            <a:srgbClr val="0070C0"/>
          </a:solidFill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操作系统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5139216" y="3150326"/>
            <a:ext cx="1905000" cy="711986"/>
          </a:xfrm>
          <a:prstGeom prst="roundRect">
            <a:avLst/>
          </a:prstGeom>
          <a:solidFill>
            <a:srgbClr val="0070C0"/>
          </a:solidFill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编译原理</a:t>
            </a:r>
          </a:p>
        </p:txBody>
      </p:sp>
      <p:sp>
        <p:nvSpPr>
          <p:cNvPr id="11" name="圆角矩形 10"/>
          <p:cNvSpPr/>
          <p:nvPr/>
        </p:nvSpPr>
        <p:spPr bwMode="auto">
          <a:xfrm>
            <a:off x="5446986" y="1325380"/>
            <a:ext cx="2438400" cy="597108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操作系统实习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7524502" y="2244652"/>
            <a:ext cx="1584002" cy="566512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编译实习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3886200" y="1331626"/>
            <a:ext cx="1203585" cy="597108"/>
          </a:xfrm>
          <a:prstGeom prst="roundRect">
            <a:avLst/>
          </a:prstGeom>
          <a:solidFill>
            <a:srgbClr val="0070C0"/>
          </a:solidFill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网络</a:t>
            </a:r>
          </a:p>
        </p:txBody>
      </p:sp>
      <p:sp>
        <p:nvSpPr>
          <p:cNvPr id="14" name="圆角矩形 13"/>
          <p:cNvSpPr/>
          <p:nvPr/>
        </p:nvSpPr>
        <p:spPr bwMode="auto">
          <a:xfrm>
            <a:off x="2111115" y="1331626"/>
            <a:ext cx="1508385" cy="597108"/>
          </a:xfrm>
          <a:prstGeom prst="roundRect">
            <a:avLst/>
          </a:prstGeom>
          <a:solidFill>
            <a:srgbClr val="0070C0"/>
          </a:solidFill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数据库</a:t>
            </a:r>
          </a:p>
        </p:txBody>
      </p:sp>
      <p:sp>
        <p:nvSpPr>
          <p:cNvPr id="15" name="圆角矩形 14"/>
          <p:cNvSpPr/>
          <p:nvPr/>
        </p:nvSpPr>
        <p:spPr bwMode="auto">
          <a:xfrm>
            <a:off x="7391401" y="4648200"/>
            <a:ext cx="1676399" cy="520908"/>
          </a:xfrm>
          <a:prstGeom prst="roundRect">
            <a:avLst/>
          </a:prstGeom>
          <a:ln>
            <a:noFill/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itchFamily="49" charset="-122"/>
                <a:ea typeface="黑体" pitchFamily="49" charset="-122"/>
              </a:rPr>
              <a:t>专业分流</a:t>
            </a:r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 flipH="1">
            <a:off x="3201410" y="5486400"/>
            <a:ext cx="1269858" cy="41722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endParaRPr lang="en-US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7" name="Line 29"/>
          <p:cNvSpPr>
            <a:spLocks noChangeShapeType="1"/>
          </p:cNvSpPr>
          <p:nvPr/>
        </p:nvSpPr>
        <p:spPr bwMode="auto">
          <a:xfrm>
            <a:off x="3971143" y="4788108"/>
            <a:ext cx="500125" cy="539646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endParaRPr lang="en-US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8" name="Rectangle 28"/>
          <p:cNvSpPr>
            <a:spLocks/>
          </p:cNvSpPr>
          <p:nvPr/>
        </p:nvSpPr>
        <p:spPr bwMode="auto">
          <a:xfrm>
            <a:off x="3352800" y="5029200"/>
            <a:ext cx="795089" cy="507831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38100" tIns="38100" rIns="38100" bIns="38100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Calibri Bold" charset="0"/>
                <a:sym typeface="Calibri Bold" charset="0"/>
              </a:rPr>
              <a:t>必要的</a:t>
            </a:r>
            <a:endParaRPr lang="en-US" altLang="zh-CN" sz="1400" b="1" dirty="0" smtClean="0">
              <a:solidFill>
                <a:schemeClr val="tx1"/>
              </a:solidFill>
              <a:latin typeface="黑体" pitchFamily="49" charset="-122"/>
              <a:ea typeface="黑体" pitchFamily="49" charset="-122"/>
              <a:cs typeface="Calibri Bold" charset="0"/>
              <a:sym typeface="Calibri Bold" charset="0"/>
            </a:endParaRPr>
          </a:p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  <a:cs typeface="Calibri Bold" charset="0"/>
                <a:sym typeface="Calibri Bold" charset="0"/>
              </a:rPr>
              <a:t>编程训练</a:t>
            </a:r>
            <a:endParaRPr lang="en-US" sz="1400" b="1" dirty="0">
              <a:solidFill>
                <a:schemeClr val="tx1"/>
              </a:solidFill>
              <a:latin typeface="黑体" pitchFamily="49" charset="-122"/>
              <a:ea typeface="黑体" pitchFamily="49" charset="-122"/>
              <a:cs typeface="Calibri Bold" charset="0"/>
              <a:sym typeface="Calibri Bold" charset="0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5554338" y="4104932"/>
            <a:ext cx="1905000" cy="597108"/>
          </a:xfrm>
          <a:prstGeom prst="roundRect">
            <a:avLst/>
          </a:prstGeom>
          <a:solidFill>
            <a:srgbClr val="0070C0"/>
          </a:solidFill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800" b="0" dirty="0" smtClean="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数据结构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5714836" y="2244652"/>
            <a:ext cx="1744501" cy="566512"/>
          </a:xfrm>
          <a:prstGeom prst="roundRect">
            <a:avLst/>
          </a:prstGeom>
          <a:solidFill>
            <a:srgbClr val="00B0F0"/>
          </a:solidFill>
          <a:ln>
            <a:headEnd type="none" w="med" len="med"/>
            <a:tailEnd type="triangl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黑体" pitchFamily="49" charset="-122"/>
                <a:ea typeface="黑体" pitchFamily="49" charset="-122"/>
              </a:rPr>
              <a:t>体系实习</a:t>
            </a:r>
          </a:p>
        </p:txBody>
      </p:sp>
      <p:sp>
        <p:nvSpPr>
          <p:cNvPr id="39" name="圆角矩形 38"/>
          <p:cNvSpPr/>
          <p:nvPr/>
        </p:nvSpPr>
        <p:spPr bwMode="auto">
          <a:xfrm>
            <a:off x="1719716" y="3225623"/>
            <a:ext cx="2030628" cy="643328"/>
          </a:xfrm>
          <a:prstGeom prst="roundRect">
            <a:avLst/>
          </a:prstGeom>
          <a:solidFill>
            <a:srgbClr val="0070C0"/>
          </a:solidFill>
          <a:ln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黑体" pitchFamily="49" charset="-122"/>
                <a:ea typeface="黑体" pitchFamily="49" charset="-122"/>
              </a:rPr>
              <a:t>计算机组成</a:t>
            </a:r>
          </a:p>
        </p:txBody>
      </p:sp>
      <p:sp>
        <p:nvSpPr>
          <p:cNvPr id="40" name="Line 29"/>
          <p:cNvSpPr>
            <a:spLocks noChangeShapeType="1"/>
          </p:cNvSpPr>
          <p:nvPr/>
        </p:nvSpPr>
        <p:spPr bwMode="auto">
          <a:xfrm>
            <a:off x="3131841" y="3717032"/>
            <a:ext cx="220960" cy="32156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endParaRPr lang="en-US" b="1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1" name="Line 29"/>
          <p:cNvSpPr>
            <a:spLocks noChangeShapeType="1"/>
          </p:cNvSpPr>
          <p:nvPr/>
        </p:nvSpPr>
        <p:spPr bwMode="auto">
          <a:xfrm>
            <a:off x="2627784" y="2891407"/>
            <a:ext cx="220960" cy="321569"/>
          </a:xfrm>
          <a:prstGeom prst="line">
            <a:avLst/>
          </a:prstGeom>
          <a:noFill/>
          <a:ln w="25400" cap="flat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</p:spPr>
        <p:txBody>
          <a:bodyPr lIns="0" tIns="0" rIns="0" bIns="0">
            <a:prstTxWarp prst="textNoShape">
              <a:avLst/>
            </a:prstTxWarp>
          </a:bodyPr>
          <a:lstStyle/>
          <a:p>
            <a:pPr algn="ctr"/>
            <a:endParaRPr lang="en-US" b="1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281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课程联系</a:t>
            </a:r>
            <a:endParaRPr lang="zh-CN" altLang="en-US" dirty="0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242120" y="1340768"/>
            <a:ext cx="76200" cy="762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195"/>
          <p:cNvGrpSpPr>
            <a:grpSpLocks/>
          </p:cNvGrpSpPr>
          <p:nvPr/>
        </p:nvGrpSpPr>
        <p:grpSpPr bwMode="auto">
          <a:xfrm>
            <a:off x="251520" y="1456655"/>
            <a:ext cx="2362200" cy="952499"/>
            <a:chOff x="288" y="1008"/>
            <a:chExt cx="1488" cy="600"/>
          </a:xfrm>
        </p:grpSpPr>
        <p:sp>
          <p:nvSpPr>
            <p:cNvPr id="6" name="Line 6"/>
            <p:cNvSpPr>
              <a:spLocks noChangeShapeType="1"/>
            </p:cNvSpPr>
            <p:nvPr/>
          </p:nvSpPr>
          <p:spPr bwMode="auto">
            <a:xfrm flipV="1">
              <a:off x="768" y="1008"/>
              <a:ext cx="144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800">
                <a:latin typeface="Calibri"/>
                <a:cs typeface="Calibri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88" y="1162"/>
              <a:ext cx="1488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000" b="1" dirty="0" smtClean="0">
                  <a:latin typeface="Calibri"/>
                  <a:cs typeface="Calibri"/>
                </a:rPr>
                <a:t>学习了</a:t>
              </a:r>
              <a:r>
                <a:rPr lang="en-US" altLang="zh-CN" sz="2000" b="1" dirty="0" smtClean="0">
                  <a:latin typeface="Calibri"/>
                  <a:cs typeface="Calibri"/>
                </a:rPr>
                <a:t>ICS</a:t>
              </a:r>
              <a:r>
                <a:rPr lang="zh-CN" altLang="en-US" sz="2000" b="1" dirty="0" smtClean="0">
                  <a:latin typeface="Calibri"/>
                  <a:cs typeface="Calibri"/>
                </a:rPr>
                <a:t>和</a:t>
              </a:r>
              <a:r>
                <a:rPr lang="zh-CN" altLang="en-US" sz="2000" b="1" dirty="0">
                  <a:latin typeface="Calibri"/>
                  <a:cs typeface="Calibri"/>
                </a:rPr>
                <a:t>计算</a:t>
              </a:r>
              <a:r>
                <a:rPr lang="zh-CN" altLang="en-US" sz="2000" b="1" dirty="0" smtClean="0">
                  <a:latin typeface="Calibri"/>
                  <a:cs typeface="Calibri"/>
                </a:rPr>
                <a:t>机组成课程以后</a:t>
              </a:r>
              <a:endParaRPr lang="en-US" sz="2000" b="1" dirty="0">
                <a:latin typeface="Calibri"/>
                <a:cs typeface="Calibri"/>
              </a:endParaRPr>
            </a:p>
          </p:txBody>
        </p:sp>
      </p:grpSp>
      <p:grpSp>
        <p:nvGrpSpPr>
          <p:cNvPr id="8" name="Group 194"/>
          <p:cNvGrpSpPr>
            <a:grpSpLocks/>
          </p:cNvGrpSpPr>
          <p:nvPr/>
        </p:nvGrpSpPr>
        <p:grpSpPr bwMode="auto">
          <a:xfrm>
            <a:off x="6271320" y="1456655"/>
            <a:ext cx="2667000" cy="3856038"/>
            <a:chOff x="4080" y="1584"/>
            <a:chExt cx="1680" cy="2429"/>
          </a:xfrm>
        </p:grpSpPr>
        <p:grpSp>
          <p:nvGrpSpPr>
            <p:cNvPr id="9" name="Group 187"/>
            <p:cNvGrpSpPr>
              <a:grpSpLocks/>
            </p:cNvGrpSpPr>
            <p:nvPr/>
          </p:nvGrpSpPr>
          <p:grpSpPr bwMode="auto">
            <a:xfrm>
              <a:off x="4272" y="1584"/>
              <a:ext cx="1106" cy="1296"/>
              <a:chOff x="4212" y="1824"/>
              <a:chExt cx="1106" cy="1296"/>
            </a:xfrm>
          </p:grpSpPr>
          <p:sp>
            <p:nvSpPr>
              <p:cNvPr id="13" name="Rectangle 19"/>
              <p:cNvSpPr>
                <a:spLocks noChangeArrowheads="1"/>
              </p:cNvSpPr>
              <p:nvPr/>
            </p:nvSpPr>
            <p:spPr bwMode="auto">
              <a:xfrm>
                <a:off x="4225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" name="Rectangle 20"/>
              <p:cNvSpPr>
                <a:spLocks noChangeArrowheads="1"/>
              </p:cNvSpPr>
              <p:nvPr/>
            </p:nvSpPr>
            <p:spPr bwMode="auto">
              <a:xfrm>
                <a:off x="4320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" name="Rectangle 21"/>
              <p:cNvSpPr>
                <a:spLocks noChangeArrowheads="1"/>
              </p:cNvSpPr>
              <p:nvPr/>
            </p:nvSpPr>
            <p:spPr bwMode="auto">
              <a:xfrm>
                <a:off x="4415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" name="Rectangle 22"/>
              <p:cNvSpPr>
                <a:spLocks noChangeArrowheads="1"/>
              </p:cNvSpPr>
              <p:nvPr/>
            </p:nvSpPr>
            <p:spPr bwMode="auto">
              <a:xfrm>
                <a:off x="4510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" name="Rectangle 23"/>
              <p:cNvSpPr>
                <a:spLocks noChangeArrowheads="1"/>
              </p:cNvSpPr>
              <p:nvPr/>
            </p:nvSpPr>
            <p:spPr bwMode="auto">
              <a:xfrm>
                <a:off x="4605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8" name="Rectangle 24"/>
              <p:cNvSpPr>
                <a:spLocks noChangeArrowheads="1"/>
              </p:cNvSpPr>
              <p:nvPr/>
            </p:nvSpPr>
            <p:spPr bwMode="auto">
              <a:xfrm>
                <a:off x="4700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9" name="Rectangle 25"/>
              <p:cNvSpPr>
                <a:spLocks noChangeArrowheads="1"/>
              </p:cNvSpPr>
              <p:nvPr/>
            </p:nvSpPr>
            <p:spPr bwMode="auto">
              <a:xfrm>
                <a:off x="4795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Rectangle 26"/>
              <p:cNvSpPr>
                <a:spLocks noChangeArrowheads="1"/>
              </p:cNvSpPr>
              <p:nvPr/>
            </p:nvSpPr>
            <p:spPr bwMode="auto">
              <a:xfrm>
                <a:off x="4890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Rectangle 27"/>
              <p:cNvSpPr>
                <a:spLocks noChangeArrowheads="1"/>
              </p:cNvSpPr>
              <p:nvPr/>
            </p:nvSpPr>
            <p:spPr bwMode="auto">
              <a:xfrm>
                <a:off x="4985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Rectangle 28"/>
              <p:cNvSpPr>
                <a:spLocks noChangeArrowheads="1"/>
              </p:cNvSpPr>
              <p:nvPr/>
            </p:nvSpPr>
            <p:spPr bwMode="auto">
              <a:xfrm>
                <a:off x="5080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3" name="Rectangle 29"/>
              <p:cNvSpPr>
                <a:spLocks noChangeArrowheads="1"/>
              </p:cNvSpPr>
              <p:nvPr/>
            </p:nvSpPr>
            <p:spPr bwMode="auto">
              <a:xfrm>
                <a:off x="5175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Rectangle 30"/>
              <p:cNvSpPr>
                <a:spLocks noChangeArrowheads="1"/>
              </p:cNvSpPr>
              <p:nvPr/>
            </p:nvSpPr>
            <p:spPr bwMode="auto">
              <a:xfrm>
                <a:off x="5270" y="182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Rectangle 31"/>
              <p:cNvSpPr>
                <a:spLocks noChangeArrowheads="1"/>
              </p:cNvSpPr>
              <p:nvPr/>
            </p:nvSpPr>
            <p:spPr bwMode="auto">
              <a:xfrm>
                <a:off x="4224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Rectangle 32"/>
              <p:cNvSpPr>
                <a:spLocks noChangeArrowheads="1"/>
              </p:cNvSpPr>
              <p:nvPr/>
            </p:nvSpPr>
            <p:spPr bwMode="auto">
              <a:xfrm>
                <a:off x="4319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7" name="Rectangle 33"/>
              <p:cNvSpPr>
                <a:spLocks noChangeArrowheads="1"/>
              </p:cNvSpPr>
              <p:nvPr/>
            </p:nvSpPr>
            <p:spPr bwMode="auto">
              <a:xfrm>
                <a:off x="4414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8" name="Rectangle 34"/>
              <p:cNvSpPr>
                <a:spLocks noChangeArrowheads="1"/>
              </p:cNvSpPr>
              <p:nvPr/>
            </p:nvSpPr>
            <p:spPr bwMode="auto">
              <a:xfrm>
                <a:off x="4509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9" name="Rectangle 35"/>
              <p:cNvSpPr>
                <a:spLocks noChangeArrowheads="1"/>
              </p:cNvSpPr>
              <p:nvPr/>
            </p:nvSpPr>
            <p:spPr bwMode="auto">
              <a:xfrm>
                <a:off x="4604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0" name="Rectangle 36"/>
              <p:cNvSpPr>
                <a:spLocks noChangeArrowheads="1"/>
              </p:cNvSpPr>
              <p:nvPr/>
            </p:nvSpPr>
            <p:spPr bwMode="auto">
              <a:xfrm>
                <a:off x="4699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1" name="Rectangle 37"/>
              <p:cNvSpPr>
                <a:spLocks noChangeArrowheads="1"/>
              </p:cNvSpPr>
              <p:nvPr/>
            </p:nvSpPr>
            <p:spPr bwMode="auto">
              <a:xfrm>
                <a:off x="4794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2" name="Rectangle 38"/>
              <p:cNvSpPr>
                <a:spLocks noChangeArrowheads="1"/>
              </p:cNvSpPr>
              <p:nvPr/>
            </p:nvSpPr>
            <p:spPr bwMode="auto">
              <a:xfrm>
                <a:off x="4889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3" name="Rectangle 39"/>
              <p:cNvSpPr>
                <a:spLocks noChangeArrowheads="1"/>
              </p:cNvSpPr>
              <p:nvPr/>
            </p:nvSpPr>
            <p:spPr bwMode="auto">
              <a:xfrm>
                <a:off x="4984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4" name="Rectangle 40"/>
              <p:cNvSpPr>
                <a:spLocks noChangeArrowheads="1"/>
              </p:cNvSpPr>
              <p:nvPr/>
            </p:nvSpPr>
            <p:spPr bwMode="auto">
              <a:xfrm>
                <a:off x="5079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5" name="Rectangle 41"/>
              <p:cNvSpPr>
                <a:spLocks noChangeArrowheads="1"/>
              </p:cNvSpPr>
              <p:nvPr/>
            </p:nvSpPr>
            <p:spPr bwMode="auto">
              <a:xfrm>
                <a:off x="5174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6" name="Rectangle 42"/>
              <p:cNvSpPr>
                <a:spLocks noChangeArrowheads="1"/>
              </p:cNvSpPr>
              <p:nvPr/>
            </p:nvSpPr>
            <p:spPr bwMode="auto">
              <a:xfrm>
                <a:off x="5269" y="192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7" name="Rectangle 43"/>
              <p:cNvSpPr>
                <a:spLocks noChangeArrowheads="1"/>
              </p:cNvSpPr>
              <p:nvPr/>
            </p:nvSpPr>
            <p:spPr bwMode="auto">
              <a:xfrm>
                <a:off x="4223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8" name="Rectangle 44"/>
              <p:cNvSpPr>
                <a:spLocks noChangeArrowheads="1"/>
              </p:cNvSpPr>
              <p:nvPr/>
            </p:nvSpPr>
            <p:spPr bwMode="auto">
              <a:xfrm>
                <a:off x="4318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39" name="Rectangle 45"/>
              <p:cNvSpPr>
                <a:spLocks noChangeArrowheads="1"/>
              </p:cNvSpPr>
              <p:nvPr/>
            </p:nvSpPr>
            <p:spPr bwMode="auto">
              <a:xfrm>
                <a:off x="4413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0" name="Rectangle 46"/>
              <p:cNvSpPr>
                <a:spLocks noChangeArrowheads="1"/>
              </p:cNvSpPr>
              <p:nvPr/>
            </p:nvSpPr>
            <p:spPr bwMode="auto">
              <a:xfrm>
                <a:off x="4508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1" name="Rectangle 47"/>
              <p:cNvSpPr>
                <a:spLocks noChangeArrowheads="1"/>
              </p:cNvSpPr>
              <p:nvPr/>
            </p:nvSpPr>
            <p:spPr bwMode="auto">
              <a:xfrm>
                <a:off x="4603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2" name="Rectangle 48"/>
              <p:cNvSpPr>
                <a:spLocks noChangeArrowheads="1"/>
              </p:cNvSpPr>
              <p:nvPr/>
            </p:nvSpPr>
            <p:spPr bwMode="auto">
              <a:xfrm>
                <a:off x="4698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3" name="Rectangle 49"/>
              <p:cNvSpPr>
                <a:spLocks noChangeArrowheads="1"/>
              </p:cNvSpPr>
              <p:nvPr/>
            </p:nvSpPr>
            <p:spPr bwMode="auto">
              <a:xfrm>
                <a:off x="4793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4" name="Rectangle 50"/>
              <p:cNvSpPr>
                <a:spLocks noChangeArrowheads="1"/>
              </p:cNvSpPr>
              <p:nvPr/>
            </p:nvSpPr>
            <p:spPr bwMode="auto">
              <a:xfrm>
                <a:off x="4888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5" name="Rectangle 51"/>
              <p:cNvSpPr>
                <a:spLocks noChangeArrowheads="1"/>
              </p:cNvSpPr>
              <p:nvPr/>
            </p:nvSpPr>
            <p:spPr bwMode="auto">
              <a:xfrm>
                <a:off x="4983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6" name="Rectangle 52"/>
              <p:cNvSpPr>
                <a:spLocks noChangeArrowheads="1"/>
              </p:cNvSpPr>
              <p:nvPr/>
            </p:nvSpPr>
            <p:spPr bwMode="auto">
              <a:xfrm>
                <a:off x="5078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7" name="Rectangle 53"/>
              <p:cNvSpPr>
                <a:spLocks noChangeArrowheads="1"/>
              </p:cNvSpPr>
              <p:nvPr/>
            </p:nvSpPr>
            <p:spPr bwMode="auto">
              <a:xfrm>
                <a:off x="5173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8" name="Rectangle 54"/>
              <p:cNvSpPr>
                <a:spLocks noChangeArrowheads="1"/>
              </p:cNvSpPr>
              <p:nvPr/>
            </p:nvSpPr>
            <p:spPr bwMode="auto">
              <a:xfrm>
                <a:off x="5268" y="201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49" name="Rectangle 55"/>
              <p:cNvSpPr>
                <a:spLocks noChangeArrowheads="1"/>
              </p:cNvSpPr>
              <p:nvPr/>
            </p:nvSpPr>
            <p:spPr bwMode="auto">
              <a:xfrm>
                <a:off x="4222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0" name="Rectangle 56"/>
              <p:cNvSpPr>
                <a:spLocks noChangeArrowheads="1"/>
              </p:cNvSpPr>
              <p:nvPr/>
            </p:nvSpPr>
            <p:spPr bwMode="auto">
              <a:xfrm>
                <a:off x="4317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1" name="Rectangle 57"/>
              <p:cNvSpPr>
                <a:spLocks noChangeArrowheads="1"/>
              </p:cNvSpPr>
              <p:nvPr/>
            </p:nvSpPr>
            <p:spPr bwMode="auto">
              <a:xfrm>
                <a:off x="4412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2" name="Rectangle 58"/>
              <p:cNvSpPr>
                <a:spLocks noChangeArrowheads="1"/>
              </p:cNvSpPr>
              <p:nvPr/>
            </p:nvSpPr>
            <p:spPr bwMode="auto">
              <a:xfrm>
                <a:off x="4507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3" name="Rectangle 59"/>
              <p:cNvSpPr>
                <a:spLocks noChangeArrowheads="1"/>
              </p:cNvSpPr>
              <p:nvPr/>
            </p:nvSpPr>
            <p:spPr bwMode="auto">
              <a:xfrm>
                <a:off x="4602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4" name="Rectangle 60"/>
              <p:cNvSpPr>
                <a:spLocks noChangeArrowheads="1"/>
              </p:cNvSpPr>
              <p:nvPr/>
            </p:nvSpPr>
            <p:spPr bwMode="auto">
              <a:xfrm>
                <a:off x="4697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5" name="Rectangle 61"/>
              <p:cNvSpPr>
                <a:spLocks noChangeArrowheads="1"/>
              </p:cNvSpPr>
              <p:nvPr/>
            </p:nvSpPr>
            <p:spPr bwMode="auto">
              <a:xfrm>
                <a:off x="4792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6" name="Rectangle 62"/>
              <p:cNvSpPr>
                <a:spLocks noChangeArrowheads="1"/>
              </p:cNvSpPr>
              <p:nvPr/>
            </p:nvSpPr>
            <p:spPr bwMode="auto">
              <a:xfrm>
                <a:off x="4887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7" name="Rectangle 63"/>
              <p:cNvSpPr>
                <a:spLocks noChangeArrowheads="1"/>
              </p:cNvSpPr>
              <p:nvPr/>
            </p:nvSpPr>
            <p:spPr bwMode="auto">
              <a:xfrm>
                <a:off x="4982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8" name="Rectangle 64"/>
              <p:cNvSpPr>
                <a:spLocks noChangeArrowheads="1"/>
              </p:cNvSpPr>
              <p:nvPr/>
            </p:nvSpPr>
            <p:spPr bwMode="auto">
              <a:xfrm>
                <a:off x="5077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59" name="Rectangle 65"/>
              <p:cNvSpPr>
                <a:spLocks noChangeArrowheads="1"/>
              </p:cNvSpPr>
              <p:nvPr/>
            </p:nvSpPr>
            <p:spPr bwMode="auto">
              <a:xfrm>
                <a:off x="5172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0" name="Rectangle 66"/>
              <p:cNvSpPr>
                <a:spLocks noChangeArrowheads="1"/>
              </p:cNvSpPr>
              <p:nvPr/>
            </p:nvSpPr>
            <p:spPr bwMode="auto">
              <a:xfrm>
                <a:off x="5267" y="211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1" name="Rectangle 67"/>
              <p:cNvSpPr>
                <a:spLocks noChangeArrowheads="1"/>
              </p:cNvSpPr>
              <p:nvPr/>
            </p:nvSpPr>
            <p:spPr bwMode="auto">
              <a:xfrm>
                <a:off x="4221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2" name="Rectangle 68"/>
              <p:cNvSpPr>
                <a:spLocks noChangeArrowheads="1"/>
              </p:cNvSpPr>
              <p:nvPr/>
            </p:nvSpPr>
            <p:spPr bwMode="auto">
              <a:xfrm>
                <a:off x="4316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3" name="Rectangle 69"/>
              <p:cNvSpPr>
                <a:spLocks noChangeArrowheads="1"/>
              </p:cNvSpPr>
              <p:nvPr/>
            </p:nvSpPr>
            <p:spPr bwMode="auto">
              <a:xfrm>
                <a:off x="4411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4" name="Rectangle 70"/>
              <p:cNvSpPr>
                <a:spLocks noChangeArrowheads="1"/>
              </p:cNvSpPr>
              <p:nvPr/>
            </p:nvSpPr>
            <p:spPr bwMode="auto">
              <a:xfrm>
                <a:off x="4506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5" name="Rectangle 71"/>
              <p:cNvSpPr>
                <a:spLocks noChangeArrowheads="1"/>
              </p:cNvSpPr>
              <p:nvPr/>
            </p:nvSpPr>
            <p:spPr bwMode="auto">
              <a:xfrm>
                <a:off x="4601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6" name="Rectangle 72"/>
              <p:cNvSpPr>
                <a:spLocks noChangeArrowheads="1"/>
              </p:cNvSpPr>
              <p:nvPr/>
            </p:nvSpPr>
            <p:spPr bwMode="auto">
              <a:xfrm>
                <a:off x="4696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7" name="Rectangle 73"/>
              <p:cNvSpPr>
                <a:spLocks noChangeArrowheads="1"/>
              </p:cNvSpPr>
              <p:nvPr/>
            </p:nvSpPr>
            <p:spPr bwMode="auto">
              <a:xfrm>
                <a:off x="4791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8" name="Rectangle 74"/>
              <p:cNvSpPr>
                <a:spLocks noChangeArrowheads="1"/>
              </p:cNvSpPr>
              <p:nvPr/>
            </p:nvSpPr>
            <p:spPr bwMode="auto">
              <a:xfrm>
                <a:off x="4886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69" name="Rectangle 75"/>
              <p:cNvSpPr>
                <a:spLocks noChangeArrowheads="1"/>
              </p:cNvSpPr>
              <p:nvPr/>
            </p:nvSpPr>
            <p:spPr bwMode="auto">
              <a:xfrm>
                <a:off x="4981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0" name="Rectangle 76"/>
              <p:cNvSpPr>
                <a:spLocks noChangeArrowheads="1"/>
              </p:cNvSpPr>
              <p:nvPr/>
            </p:nvSpPr>
            <p:spPr bwMode="auto">
              <a:xfrm>
                <a:off x="5076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1" name="Rectangle 77"/>
              <p:cNvSpPr>
                <a:spLocks noChangeArrowheads="1"/>
              </p:cNvSpPr>
              <p:nvPr/>
            </p:nvSpPr>
            <p:spPr bwMode="auto">
              <a:xfrm>
                <a:off x="5171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2" name="Rectangle 78"/>
              <p:cNvSpPr>
                <a:spLocks noChangeArrowheads="1"/>
              </p:cNvSpPr>
              <p:nvPr/>
            </p:nvSpPr>
            <p:spPr bwMode="auto">
              <a:xfrm>
                <a:off x="5266" y="220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3" name="Rectangle 79"/>
              <p:cNvSpPr>
                <a:spLocks noChangeArrowheads="1"/>
              </p:cNvSpPr>
              <p:nvPr/>
            </p:nvSpPr>
            <p:spPr bwMode="auto">
              <a:xfrm>
                <a:off x="4220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4" name="Rectangle 80"/>
              <p:cNvSpPr>
                <a:spLocks noChangeArrowheads="1"/>
              </p:cNvSpPr>
              <p:nvPr/>
            </p:nvSpPr>
            <p:spPr bwMode="auto">
              <a:xfrm>
                <a:off x="4315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5" name="Rectangle 81"/>
              <p:cNvSpPr>
                <a:spLocks noChangeArrowheads="1"/>
              </p:cNvSpPr>
              <p:nvPr/>
            </p:nvSpPr>
            <p:spPr bwMode="auto">
              <a:xfrm>
                <a:off x="4410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6" name="Rectangle 82"/>
              <p:cNvSpPr>
                <a:spLocks noChangeArrowheads="1"/>
              </p:cNvSpPr>
              <p:nvPr/>
            </p:nvSpPr>
            <p:spPr bwMode="auto">
              <a:xfrm>
                <a:off x="4505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7" name="Rectangle 83"/>
              <p:cNvSpPr>
                <a:spLocks noChangeArrowheads="1"/>
              </p:cNvSpPr>
              <p:nvPr/>
            </p:nvSpPr>
            <p:spPr bwMode="auto">
              <a:xfrm>
                <a:off x="4600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8" name="Rectangle 84"/>
              <p:cNvSpPr>
                <a:spLocks noChangeArrowheads="1"/>
              </p:cNvSpPr>
              <p:nvPr/>
            </p:nvSpPr>
            <p:spPr bwMode="auto">
              <a:xfrm>
                <a:off x="4695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79" name="Rectangle 85"/>
              <p:cNvSpPr>
                <a:spLocks noChangeArrowheads="1"/>
              </p:cNvSpPr>
              <p:nvPr/>
            </p:nvSpPr>
            <p:spPr bwMode="auto">
              <a:xfrm>
                <a:off x="4790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0" name="Rectangle 86"/>
              <p:cNvSpPr>
                <a:spLocks noChangeArrowheads="1"/>
              </p:cNvSpPr>
              <p:nvPr/>
            </p:nvSpPr>
            <p:spPr bwMode="auto">
              <a:xfrm>
                <a:off x="4885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1" name="Rectangle 87"/>
              <p:cNvSpPr>
                <a:spLocks noChangeArrowheads="1"/>
              </p:cNvSpPr>
              <p:nvPr/>
            </p:nvSpPr>
            <p:spPr bwMode="auto">
              <a:xfrm>
                <a:off x="4980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2" name="Rectangle 88"/>
              <p:cNvSpPr>
                <a:spLocks noChangeArrowheads="1"/>
              </p:cNvSpPr>
              <p:nvPr/>
            </p:nvSpPr>
            <p:spPr bwMode="auto">
              <a:xfrm>
                <a:off x="5075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3" name="Rectangle 89"/>
              <p:cNvSpPr>
                <a:spLocks noChangeArrowheads="1"/>
              </p:cNvSpPr>
              <p:nvPr/>
            </p:nvSpPr>
            <p:spPr bwMode="auto">
              <a:xfrm>
                <a:off x="5170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4" name="Rectangle 90"/>
              <p:cNvSpPr>
                <a:spLocks noChangeArrowheads="1"/>
              </p:cNvSpPr>
              <p:nvPr/>
            </p:nvSpPr>
            <p:spPr bwMode="auto">
              <a:xfrm>
                <a:off x="5265" y="230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5" name="Rectangle 91"/>
              <p:cNvSpPr>
                <a:spLocks noChangeArrowheads="1"/>
              </p:cNvSpPr>
              <p:nvPr/>
            </p:nvSpPr>
            <p:spPr bwMode="auto">
              <a:xfrm>
                <a:off x="4219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6" name="Rectangle 92"/>
              <p:cNvSpPr>
                <a:spLocks noChangeArrowheads="1"/>
              </p:cNvSpPr>
              <p:nvPr/>
            </p:nvSpPr>
            <p:spPr bwMode="auto">
              <a:xfrm>
                <a:off x="4314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7" name="Rectangle 93"/>
              <p:cNvSpPr>
                <a:spLocks noChangeArrowheads="1"/>
              </p:cNvSpPr>
              <p:nvPr/>
            </p:nvSpPr>
            <p:spPr bwMode="auto">
              <a:xfrm>
                <a:off x="4409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8" name="Rectangle 94"/>
              <p:cNvSpPr>
                <a:spLocks noChangeArrowheads="1"/>
              </p:cNvSpPr>
              <p:nvPr/>
            </p:nvSpPr>
            <p:spPr bwMode="auto">
              <a:xfrm>
                <a:off x="4504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89" name="Rectangle 95"/>
              <p:cNvSpPr>
                <a:spLocks noChangeArrowheads="1"/>
              </p:cNvSpPr>
              <p:nvPr/>
            </p:nvSpPr>
            <p:spPr bwMode="auto">
              <a:xfrm>
                <a:off x="4599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0" name="Rectangle 96"/>
              <p:cNvSpPr>
                <a:spLocks noChangeArrowheads="1"/>
              </p:cNvSpPr>
              <p:nvPr/>
            </p:nvSpPr>
            <p:spPr bwMode="auto">
              <a:xfrm>
                <a:off x="4694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1" name="Rectangle 97"/>
              <p:cNvSpPr>
                <a:spLocks noChangeArrowheads="1"/>
              </p:cNvSpPr>
              <p:nvPr/>
            </p:nvSpPr>
            <p:spPr bwMode="auto">
              <a:xfrm>
                <a:off x="4789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2" name="Rectangle 98"/>
              <p:cNvSpPr>
                <a:spLocks noChangeArrowheads="1"/>
              </p:cNvSpPr>
              <p:nvPr/>
            </p:nvSpPr>
            <p:spPr bwMode="auto">
              <a:xfrm>
                <a:off x="4884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3" name="Rectangle 99"/>
              <p:cNvSpPr>
                <a:spLocks noChangeArrowheads="1"/>
              </p:cNvSpPr>
              <p:nvPr/>
            </p:nvSpPr>
            <p:spPr bwMode="auto">
              <a:xfrm>
                <a:off x="4979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4" name="Rectangle 100"/>
              <p:cNvSpPr>
                <a:spLocks noChangeArrowheads="1"/>
              </p:cNvSpPr>
              <p:nvPr/>
            </p:nvSpPr>
            <p:spPr bwMode="auto">
              <a:xfrm>
                <a:off x="5074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5" name="Rectangle 101"/>
              <p:cNvSpPr>
                <a:spLocks noChangeArrowheads="1"/>
              </p:cNvSpPr>
              <p:nvPr/>
            </p:nvSpPr>
            <p:spPr bwMode="auto">
              <a:xfrm>
                <a:off x="5169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6" name="Rectangle 102"/>
              <p:cNvSpPr>
                <a:spLocks noChangeArrowheads="1"/>
              </p:cNvSpPr>
              <p:nvPr/>
            </p:nvSpPr>
            <p:spPr bwMode="auto">
              <a:xfrm>
                <a:off x="5264" y="240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7" name="Rectangle 103"/>
              <p:cNvSpPr>
                <a:spLocks noChangeArrowheads="1"/>
              </p:cNvSpPr>
              <p:nvPr/>
            </p:nvSpPr>
            <p:spPr bwMode="auto">
              <a:xfrm>
                <a:off x="4218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8" name="Rectangle 104"/>
              <p:cNvSpPr>
                <a:spLocks noChangeArrowheads="1"/>
              </p:cNvSpPr>
              <p:nvPr/>
            </p:nvSpPr>
            <p:spPr bwMode="auto">
              <a:xfrm>
                <a:off x="4313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99" name="Rectangle 105"/>
              <p:cNvSpPr>
                <a:spLocks noChangeArrowheads="1"/>
              </p:cNvSpPr>
              <p:nvPr/>
            </p:nvSpPr>
            <p:spPr bwMode="auto">
              <a:xfrm>
                <a:off x="4408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0" name="Rectangle 106"/>
              <p:cNvSpPr>
                <a:spLocks noChangeArrowheads="1"/>
              </p:cNvSpPr>
              <p:nvPr/>
            </p:nvSpPr>
            <p:spPr bwMode="auto">
              <a:xfrm>
                <a:off x="4503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1" name="Rectangle 107"/>
              <p:cNvSpPr>
                <a:spLocks noChangeArrowheads="1"/>
              </p:cNvSpPr>
              <p:nvPr/>
            </p:nvSpPr>
            <p:spPr bwMode="auto">
              <a:xfrm>
                <a:off x="4598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2" name="Rectangle 108"/>
              <p:cNvSpPr>
                <a:spLocks noChangeArrowheads="1"/>
              </p:cNvSpPr>
              <p:nvPr/>
            </p:nvSpPr>
            <p:spPr bwMode="auto">
              <a:xfrm>
                <a:off x="4693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3" name="Rectangle 109"/>
              <p:cNvSpPr>
                <a:spLocks noChangeArrowheads="1"/>
              </p:cNvSpPr>
              <p:nvPr/>
            </p:nvSpPr>
            <p:spPr bwMode="auto">
              <a:xfrm>
                <a:off x="4788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4" name="Rectangle 110"/>
              <p:cNvSpPr>
                <a:spLocks noChangeArrowheads="1"/>
              </p:cNvSpPr>
              <p:nvPr/>
            </p:nvSpPr>
            <p:spPr bwMode="auto">
              <a:xfrm>
                <a:off x="4883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5" name="Rectangle 111"/>
              <p:cNvSpPr>
                <a:spLocks noChangeArrowheads="1"/>
              </p:cNvSpPr>
              <p:nvPr/>
            </p:nvSpPr>
            <p:spPr bwMode="auto">
              <a:xfrm>
                <a:off x="4978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6" name="Rectangle 112"/>
              <p:cNvSpPr>
                <a:spLocks noChangeArrowheads="1"/>
              </p:cNvSpPr>
              <p:nvPr/>
            </p:nvSpPr>
            <p:spPr bwMode="auto">
              <a:xfrm>
                <a:off x="5073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7" name="Rectangle 113"/>
              <p:cNvSpPr>
                <a:spLocks noChangeArrowheads="1"/>
              </p:cNvSpPr>
              <p:nvPr/>
            </p:nvSpPr>
            <p:spPr bwMode="auto">
              <a:xfrm>
                <a:off x="5168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8" name="Rectangle 114"/>
              <p:cNvSpPr>
                <a:spLocks noChangeArrowheads="1"/>
              </p:cNvSpPr>
              <p:nvPr/>
            </p:nvSpPr>
            <p:spPr bwMode="auto">
              <a:xfrm>
                <a:off x="5263" y="249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09" name="Rectangle 115"/>
              <p:cNvSpPr>
                <a:spLocks noChangeArrowheads="1"/>
              </p:cNvSpPr>
              <p:nvPr/>
            </p:nvSpPr>
            <p:spPr bwMode="auto">
              <a:xfrm>
                <a:off x="4217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0" name="Rectangle 116"/>
              <p:cNvSpPr>
                <a:spLocks noChangeArrowheads="1"/>
              </p:cNvSpPr>
              <p:nvPr/>
            </p:nvSpPr>
            <p:spPr bwMode="auto">
              <a:xfrm>
                <a:off x="4312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1" name="Rectangle 117"/>
              <p:cNvSpPr>
                <a:spLocks noChangeArrowheads="1"/>
              </p:cNvSpPr>
              <p:nvPr/>
            </p:nvSpPr>
            <p:spPr bwMode="auto">
              <a:xfrm>
                <a:off x="4407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2" name="Rectangle 118"/>
              <p:cNvSpPr>
                <a:spLocks noChangeArrowheads="1"/>
              </p:cNvSpPr>
              <p:nvPr/>
            </p:nvSpPr>
            <p:spPr bwMode="auto">
              <a:xfrm>
                <a:off x="4502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3" name="Rectangle 119"/>
              <p:cNvSpPr>
                <a:spLocks noChangeArrowheads="1"/>
              </p:cNvSpPr>
              <p:nvPr/>
            </p:nvSpPr>
            <p:spPr bwMode="auto">
              <a:xfrm>
                <a:off x="4597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4" name="Rectangle 120"/>
              <p:cNvSpPr>
                <a:spLocks noChangeArrowheads="1"/>
              </p:cNvSpPr>
              <p:nvPr/>
            </p:nvSpPr>
            <p:spPr bwMode="auto">
              <a:xfrm>
                <a:off x="4692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5" name="Rectangle 121"/>
              <p:cNvSpPr>
                <a:spLocks noChangeArrowheads="1"/>
              </p:cNvSpPr>
              <p:nvPr/>
            </p:nvSpPr>
            <p:spPr bwMode="auto">
              <a:xfrm>
                <a:off x="4787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6" name="Rectangle 122"/>
              <p:cNvSpPr>
                <a:spLocks noChangeArrowheads="1"/>
              </p:cNvSpPr>
              <p:nvPr/>
            </p:nvSpPr>
            <p:spPr bwMode="auto">
              <a:xfrm>
                <a:off x="4882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7" name="Rectangle 123"/>
              <p:cNvSpPr>
                <a:spLocks noChangeArrowheads="1"/>
              </p:cNvSpPr>
              <p:nvPr/>
            </p:nvSpPr>
            <p:spPr bwMode="auto">
              <a:xfrm>
                <a:off x="4977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8" name="Rectangle 124"/>
              <p:cNvSpPr>
                <a:spLocks noChangeArrowheads="1"/>
              </p:cNvSpPr>
              <p:nvPr/>
            </p:nvSpPr>
            <p:spPr bwMode="auto">
              <a:xfrm>
                <a:off x="5072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19" name="Rectangle 125"/>
              <p:cNvSpPr>
                <a:spLocks noChangeArrowheads="1"/>
              </p:cNvSpPr>
              <p:nvPr/>
            </p:nvSpPr>
            <p:spPr bwMode="auto">
              <a:xfrm>
                <a:off x="5167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0" name="Rectangle 126"/>
              <p:cNvSpPr>
                <a:spLocks noChangeArrowheads="1"/>
              </p:cNvSpPr>
              <p:nvPr/>
            </p:nvSpPr>
            <p:spPr bwMode="auto">
              <a:xfrm>
                <a:off x="5262" y="259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1" name="Rectangle 127"/>
              <p:cNvSpPr>
                <a:spLocks noChangeArrowheads="1"/>
              </p:cNvSpPr>
              <p:nvPr/>
            </p:nvSpPr>
            <p:spPr bwMode="auto">
              <a:xfrm>
                <a:off x="4216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2" name="Rectangle 128"/>
              <p:cNvSpPr>
                <a:spLocks noChangeArrowheads="1"/>
              </p:cNvSpPr>
              <p:nvPr/>
            </p:nvSpPr>
            <p:spPr bwMode="auto">
              <a:xfrm>
                <a:off x="4311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3" name="Rectangle 129"/>
              <p:cNvSpPr>
                <a:spLocks noChangeArrowheads="1"/>
              </p:cNvSpPr>
              <p:nvPr/>
            </p:nvSpPr>
            <p:spPr bwMode="auto">
              <a:xfrm>
                <a:off x="4406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4" name="Rectangle 130"/>
              <p:cNvSpPr>
                <a:spLocks noChangeArrowheads="1"/>
              </p:cNvSpPr>
              <p:nvPr/>
            </p:nvSpPr>
            <p:spPr bwMode="auto">
              <a:xfrm>
                <a:off x="4501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5" name="Rectangle 131"/>
              <p:cNvSpPr>
                <a:spLocks noChangeArrowheads="1"/>
              </p:cNvSpPr>
              <p:nvPr/>
            </p:nvSpPr>
            <p:spPr bwMode="auto">
              <a:xfrm>
                <a:off x="4596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6" name="Rectangle 132"/>
              <p:cNvSpPr>
                <a:spLocks noChangeArrowheads="1"/>
              </p:cNvSpPr>
              <p:nvPr/>
            </p:nvSpPr>
            <p:spPr bwMode="auto">
              <a:xfrm>
                <a:off x="4691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7" name="Rectangle 133"/>
              <p:cNvSpPr>
                <a:spLocks noChangeArrowheads="1"/>
              </p:cNvSpPr>
              <p:nvPr/>
            </p:nvSpPr>
            <p:spPr bwMode="auto">
              <a:xfrm>
                <a:off x="4786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8" name="Rectangle 134"/>
              <p:cNvSpPr>
                <a:spLocks noChangeArrowheads="1"/>
              </p:cNvSpPr>
              <p:nvPr/>
            </p:nvSpPr>
            <p:spPr bwMode="auto">
              <a:xfrm>
                <a:off x="4881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9" name="Rectangle 135"/>
              <p:cNvSpPr>
                <a:spLocks noChangeArrowheads="1"/>
              </p:cNvSpPr>
              <p:nvPr/>
            </p:nvSpPr>
            <p:spPr bwMode="auto">
              <a:xfrm>
                <a:off x="4976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0" name="Rectangle 136"/>
              <p:cNvSpPr>
                <a:spLocks noChangeArrowheads="1"/>
              </p:cNvSpPr>
              <p:nvPr/>
            </p:nvSpPr>
            <p:spPr bwMode="auto">
              <a:xfrm>
                <a:off x="5071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1" name="Rectangle 137"/>
              <p:cNvSpPr>
                <a:spLocks noChangeArrowheads="1"/>
              </p:cNvSpPr>
              <p:nvPr/>
            </p:nvSpPr>
            <p:spPr bwMode="auto">
              <a:xfrm>
                <a:off x="5166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2" name="Rectangle 138"/>
              <p:cNvSpPr>
                <a:spLocks noChangeArrowheads="1"/>
              </p:cNvSpPr>
              <p:nvPr/>
            </p:nvSpPr>
            <p:spPr bwMode="auto">
              <a:xfrm>
                <a:off x="5261" y="2688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3" name="Rectangle 139"/>
              <p:cNvSpPr>
                <a:spLocks noChangeArrowheads="1"/>
              </p:cNvSpPr>
              <p:nvPr/>
            </p:nvSpPr>
            <p:spPr bwMode="auto">
              <a:xfrm>
                <a:off x="4215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4" name="Rectangle 140"/>
              <p:cNvSpPr>
                <a:spLocks noChangeArrowheads="1"/>
              </p:cNvSpPr>
              <p:nvPr/>
            </p:nvSpPr>
            <p:spPr bwMode="auto">
              <a:xfrm>
                <a:off x="4310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5" name="Rectangle 141"/>
              <p:cNvSpPr>
                <a:spLocks noChangeArrowheads="1"/>
              </p:cNvSpPr>
              <p:nvPr/>
            </p:nvSpPr>
            <p:spPr bwMode="auto">
              <a:xfrm>
                <a:off x="4405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6" name="Rectangle 142"/>
              <p:cNvSpPr>
                <a:spLocks noChangeArrowheads="1"/>
              </p:cNvSpPr>
              <p:nvPr/>
            </p:nvSpPr>
            <p:spPr bwMode="auto">
              <a:xfrm>
                <a:off x="4500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7" name="Rectangle 143"/>
              <p:cNvSpPr>
                <a:spLocks noChangeArrowheads="1"/>
              </p:cNvSpPr>
              <p:nvPr/>
            </p:nvSpPr>
            <p:spPr bwMode="auto">
              <a:xfrm>
                <a:off x="4595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8" name="Rectangle 144"/>
              <p:cNvSpPr>
                <a:spLocks noChangeArrowheads="1"/>
              </p:cNvSpPr>
              <p:nvPr/>
            </p:nvSpPr>
            <p:spPr bwMode="auto">
              <a:xfrm>
                <a:off x="4690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39" name="Rectangle 145"/>
              <p:cNvSpPr>
                <a:spLocks noChangeArrowheads="1"/>
              </p:cNvSpPr>
              <p:nvPr/>
            </p:nvSpPr>
            <p:spPr bwMode="auto">
              <a:xfrm>
                <a:off x="4785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0" name="Rectangle 146"/>
              <p:cNvSpPr>
                <a:spLocks noChangeArrowheads="1"/>
              </p:cNvSpPr>
              <p:nvPr/>
            </p:nvSpPr>
            <p:spPr bwMode="auto">
              <a:xfrm>
                <a:off x="4880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1" name="Rectangle 147"/>
              <p:cNvSpPr>
                <a:spLocks noChangeArrowheads="1"/>
              </p:cNvSpPr>
              <p:nvPr/>
            </p:nvSpPr>
            <p:spPr bwMode="auto">
              <a:xfrm>
                <a:off x="4975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2" name="Rectangle 148"/>
              <p:cNvSpPr>
                <a:spLocks noChangeArrowheads="1"/>
              </p:cNvSpPr>
              <p:nvPr/>
            </p:nvSpPr>
            <p:spPr bwMode="auto">
              <a:xfrm>
                <a:off x="5070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" name="Rectangle 149"/>
              <p:cNvSpPr>
                <a:spLocks noChangeArrowheads="1"/>
              </p:cNvSpPr>
              <p:nvPr/>
            </p:nvSpPr>
            <p:spPr bwMode="auto">
              <a:xfrm>
                <a:off x="5165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4" name="Rectangle 150"/>
              <p:cNvSpPr>
                <a:spLocks noChangeArrowheads="1"/>
              </p:cNvSpPr>
              <p:nvPr/>
            </p:nvSpPr>
            <p:spPr bwMode="auto">
              <a:xfrm>
                <a:off x="5260" y="2784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5" name="Rectangle 151"/>
              <p:cNvSpPr>
                <a:spLocks noChangeArrowheads="1"/>
              </p:cNvSpPr>
              <p:nvPr/>
            </p:nvSpPr>
            <p:spPr bwMode="auto">
              <a:xfrm>
                <a:off x="4214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6" name="Rectangle 152"/>
              <p:cNvSpPr>
                <a:spLocks noChangeArrowheads="1"/>
              </p:cNvSpPr>
              <p:nvPr/>
            </p:nvSpPr>
            <p:spPr bwMode="auto">
              <a:xfrm>
                <a:off x="4309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7" name="Rectangle 153"/>
              <p:cNvSpPr>
                <a:spLocks noChangeArrowheads="1"/>
              </p:cNvSpPr>
              <p:nvPr/>
            </p:nvSpPr>
            <p:spPr bwMode="auto">
              <a:xfrm>
                <a:off x="4404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8" name="Rectangle 154"/>
              <p:cNvSpPr>
                <a:spLocks noChangeArrowheads="1"/>
              </p:cNvSpPr>
              <p:nvPr/>
            </p:nvSpPr>
            <p:spPr bwMode="auto">
              <a:xfrm>
                <a:off x="4499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9" name="Rectangle 155"/>
              <p:cNvSpPr>
                <a:spLocks noChangeArrowheads="1"/>
              </p:cNvSpPr>
              <p:nvPr/>
            </p:nvSpPr>
            <p:spPr bwMode="auto">
              <a:xfrm>
                <a:off x="4594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0" name="Rectangle 156"/>
              <p:cNvSpPr>
                <a:spLocks noChangeArrowheads="1"/>
              </p:cNvSpPr>
              <p:nvPr/>
            </p:nvSpPr>
            <p:spPr bwMode="auto">
              <a:xfrm>
                <a:off x="4689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1" name="Rectangle 157"/>
              <p:cNvSpPr>
                <a:spLocks noChangeArrowheads="1"/>
              </p:cNvSpPr>
              <p:nvPr/>
            </p:nvSpPr>
            <p:spPr bwMode="auto">
              <a:xfrm>
                <a:off x="4784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2" name="Rectangle 158"/>
              <p:cNvSpPr>
                <a:spLocks noChangeArrowheads="1"/>
              </p:cNvSpPr>
              <p:nvPr/>
            </p:nvSpPr>
            <p:spPr bwMode="auto">
              <a:xfrm>
                <a:off x="4879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3" name="Rectangle 159"/>
              <p:cNvSpPr>
                <a:spLocks noChangeArrowheads="1"/>
              </p:cNvSpPr>
              <p:nvPr/>
            </p:nvSpPr>
            <p:spPr bwMode="auto">
              <a:xfrm>
                <a:off x="4974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4" name="Rectangle 160"/>
              <p:cNvSpPr>
                <a:spLocks noChangeArrowheads="1"/>
              </p:cNvSpPr>
              <p:nvPr/>
            </p:nvSpPr>
            <p:spPr bwMode="auto">
              <a:xfrm>
                <a:off x="5069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5" name="Rectangle 161"/>
              <p:cNvSpPr>
                <a:spLocks noChangeArrowheads="1"/>
              </p:cNvSpPr>
              <p:nvPr/>
            </p:nvSpPr>
            <p:spPr bwMode="auto">
              <a:xfrm>
                <a:off x="5164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6" name="Rectangle 162"/>
              <p:cNvSpPr>
                <a:spLocks noChangeArrowheads="1"/>
              </p:cNvSpPr>
              <p:nvPr/>
            </p:nvSpPr>
            <p:spPr bwMode="auto">
              <a:xfrm>
                <a:off x="5259" y="2880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7" name="Rectangle 163"/>
              <p:cNvSpPr>
                <a:spLocks noChangeArrowheads="1"/>
              </p:cNvSpPr>
              <p:nvPr/>
            </p:nvSpPr>
            <p:spPr bwMode="auto">
              <a:xfrm>
                <a:off x="4213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8" name="Rectangle 164"/>
              <p:cNvSpPr>
                <a:spLocks noChangeArrowheads="1"/>
              </p:cNvSpPr>
              <p:nvPr/>
            </p:nvSpPr>
            <p:spPr bwMode="auto">
              <a:xfrm>
                <a:off x="4308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59" name="Rectangle 165"/>
              <p:cNvSpPr>
                <a:spLocks noChangeArrowheads="1"/>
              </p:cNvSpPr>
              <p:nvPr/>
            </p:nvSpPr>
            <p:spPr bwMode="auto">
              <a:xfrm>
                <a:off x="4403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0" name="Rectangle 166"/>
              <p:cNvSpPr>
                <a:spLocks noChangeArrowheads="1"/>
              </p:cNvSpPr>
              <p:nvPr/>
            </p:nvSpPr>
            <p:spPr bwMode="auto">
              <a:xfrm>
                <a:off x="4498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1" name="Rectangle 167"/>
              <p:cNvSpPr>
                <a:spLocks noChangeArrowheads="1"/>
              </p:cNvSpPr>
              <p:nvPr/>
            </p:nvSpPr>
            <p:spPr bwMode="auto">
              <a:xfrm>
                <a:off x="4593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2" name="Rectangle 168"/>
              <p:cNvSpPr>
                <a:spLocks noChangeArrowheads="1"/>
              </p:cNvSpPr>
              <p:nvPr/>
            </p:nvSpPr>
            <p:spPr bwMode="auto">
              <a:xfrm>
                <a:off x="4688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3" name="Rectangle 169"/>
              <p:cNvSpPr>
                <a:spLocks noChangeArrowheads="1"/>
              </p:cNvSpPr>
              <p:nvPr/>
            </p:nvSpPr>
            <p:spPr bwMode="auto">
              <a:xfrm>
                <a:off x="4783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4" name="Rectangle 170"/>
              <p:cNvSpPr>
                <a:spLocks noChangeArrowheads="1"/>
              </p:cNvSpPr>
              <p:nvPr/>
            </p:nvSpPr>
            <p:spPr bwMode="auto">
              <a:xfrm>
                <a:off x="4878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5" name="Rectangle 171"/>
              <p:cNvSpPr>
                <a:spLocks noChangeArrowheads="1"/>
              </p:cNvSpPr>
              <p:nvPr/>
            </p:nvSpPr>
            <p:spPr bwMode="auto">
              <a:xfrm>
                <a:off x="4973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6" name="Rectangle 172"/>
              <p:cNvSpPr>
                <a:spLocks noChangeArrowheads="1"/>
              </p:cNvSpPr>
              <p:nvPr/>
            </p:nvSpPr>
            <p:spPr bwMode="auto">
              <a:xfrm>
                <a:off x="5068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7" name="Rectangle 173"/>
              <p:cNvSpPr>
                <a:spLocks noChangeArrowheads="1"/>
              </p:cNvSpPr>
              <p:nvPr/>
            </p:nvSpPr>
            <p:spPr bwMode="auto">
              <a:xfrm>
                <a:off x="5163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8" name="Rectangle 174"/>
              <p:cNvSpPr>
                <a:spLocks noChangeArrowheads="1"/>
              </p:cNvSpPr>
              <p:nvPr/>
            </p:nvSpPr>
            <p:spPr bwMode="auto">
              <a:xfrm>
                <a:off x="5258" y="2976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69" name="Rectangle 175"/>
              <p:cNvSpPr>
                <a:spLocks noChangeArrowheads="1"/>
              </p:cNvSpPr>
              <p:nvPr/>
            </p:nvSpPr>
            <p:spPr bwMode="auto">
              <a:xfrm>
                <a:off x="4212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0" name="Rectangle 176"/>
              <p:cNvSpPr>
                <a:spLocks noChangeArrowheads="1"/>
              </p:cNvSpPr>
              <p:nvPr/>
            </p:nvSpPr>
            <p:spPr bwMode="auto">
              <a:xfrm>
                <a:off x="4307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1" name="Rectangle 177"/>
              <p:cNvSpPr>
                <a:spLocks noChangeArrowheads="1"/>
              </p:cNvSpPr>
              <p:nvPr/>
            </p:nvSpPr>
            <p:spPr bwMode="auto">
              <a:xfrm>
                <a:off x="4402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2" name="Rectangle 178"/>
              <p:cNvSpPr>
                <a:spLocks noChangeArrowheads="1"/>
              </p:cNvSpPr>
              <p:nvPr/>
            </p:nvSpPr>
            <p:spPr bwMode="auto">
              <a:xfrm>
                <a:off x="4497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3" name="Rectangle 179"/>
              <p:cNvSpPr>
                <a:spLocks noChangeArrowheads="1"/>
              </p:cNvSpPr>
              <p:nvPr/>
            </p:nvSpPr>
            <p:spPr bwMode="auto">
              <a:xfrm>
                <a:off x="4592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4" name="Rectangle 180"/>
              <p:cNvSpPr>
                <a:spLocks noChangeArrowheads="1"/>
              </p:cNvSpPr>
              <p:nvPr/>
            </p:nvSpPr>
            <p:spPr bwMode="auto">
              <a:xfrm>
                <a:off x="4687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5" name="Rectangle 181"/>
              <p:cNvSpPr>
                <a:spLocks noChangeArrowheads="1"/>
              </p:cNvSpPr>
              <p:nvPr/>
            </p:nvSpPr>
            <p:spPr bwMode="auto">
              <a:xfrm>
                <a:off x="4782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6" name="Rectangle 182"/>
              <p:cNvSpPr>
                <a:spLocks noChangeArrowheads="1"/>
              </p:cNvSpPr>
              <p:nvPr/>
            </p:nvSpPr>
            <p:spPr bwMode="auto">
              <a:xfrm>
                <a:off x="4877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7" name="Rectangle 183"/>
              <p:cNvSpPr>
                <a:spLocks noChangeArrowheads="1"/>
              </p:cNvSpPr>
              <p:nvPr/>
            </p:nvSpPr>
            <p:spPr bwMode="auto">
              <a:xfrm>
                <a:off x="4972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8" name="Rectangle 184"/>
              <p:cNvSpPr>
                <a:spLocks noChangeArrowheads="1"/>
              </p:cNvSpPr>
              <p:nvPr/>
            </p:nvSpPr>
            <p:spPr bwMode="auto">
              <a:xfrm>
                <a:off x="5067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79" name="Rectangle 185"/>
              <p:cNvSpPr>
                <a:spLocks noChangeArrowheads="1"/>
              </p:cNvSpPr>
              <p:nvPr/>
            </p:nvSpPr>
            <p:spPr bwMode="auto">
              <a:xfrm>
                <a:off x="5162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80" name="Rectangle 186"/>
              <p:cNvSpPr>
                <a:spLocks noChangeArrowheads="1"/>
              </p:cNvSpPr>
              <p:nvPr/>
            </p:nvSpPr>
            <p:spPr bwMode="auto">
              <a:xfrm>
                <a:off x="5257" y="3072"/>
                <a:ext cx="48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grpSp>
          <p:nvGrpSpPr>
            <p:cNvPr id="10" name="Group 192"/>
            <p:cNvGrpSpPr>
              <a:grpSpLocks/>
            </p:cNvGrpSpPr>
            <p:nvPr/>
          </p:nvGrpSpPr>
          <p:grpSpPr bwMode="auto">
            <a:xfrm>
              <a:off x="4080" y="2928"/>
              <a:ext cx="1680" cy="1085"/>
              <a:chOff x="4080" y="2928"/>
              <a:chExt cx="1680" cy="1085"/>
            </a:xfrm>
          </p:grpSpPr>
          <p:sp>
            <p:nvSpPr>
              <p:cNvPr id="11" name="Line 189"/>
              <p:cNvSpPr>
                <a:spLocks noChangeShapeType="1"/>
              </p:cNvSpPr>
              <p:nvPr/>
            </p:nvSpPr>
            <p:spPr bwMode="auto">
              <a:xfrm flipV="1">
                <a:off x="4608" y="2928"/>
                <a:ext cx="83" cy="14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2" name="Text Box 190"/>
              <p:cNvSpPr txBox="1">
                <a:spLocks noChangeArrowheads="1"/>
              </p:cNvSpPr>
              <p:nvPr/>
            </p:nvSpPr>
            <p:spPr bwMode="auto">
              <a:xfrm>
                <a:off x="4080" y="3024"/>
                <a:ext cx="1680" cy="9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dirty="0" smtClean="0">
                    <a:solidFill>
                      <a:schemeClr val="tx1"/>
                    </a:solidFill>
                    <a:latin typeface="Calibri"/>
                    <a:cs typeface="Calibri"/>
                  </a:rPr>
                  <a:t>也许我们可以利用这些去实现各种结构，包括多核，包括</a:t>
                </a:r>
                <a:r>
                  <a:rPr lang="en-US" altLang="zh-CN" sz="2400" dirty="0" smtClean="0">
                    <a:solidFill>
                      <a:schemeClr val="tx1"/>
                    </a:solidFill>
                    <a:latin typeface="Calibri"/>
                    <a:cs typeface="Calibri"/>
                  </a:rPr>
                  <a:t>GPU</a:t>
                </a:r>
                <a:endParaRPr lang="en-US" sz="2400" dirty="0">
                  <a:solidFill>
                    <a:schemeClr val="tx1"/>
                  </a:solidFill>
                  <a:latin typeface="Calibri"/>
                  <a:cs typeface="Calibri"/>
                </a:endParaRPr>
              </a:p>
            </p:txBody>
          </p:sp>
        </p:grpSp>
      </p:grpSp>
      <p:grpSp>
        <p:nvGrpSpPr>
          <p:cNvPr id="181" name="Group 186"/>
          <p:cNvGrpSpPr/>
          <p:nvPr/>
        </p:nvGrpSpPr>
        <p:grpSpPr>
          <a:xfrm>
            <a:off x="251520" y="1966246"/>
            <a:ext cx="6624640" cy="3757609"/>
            <a:chOff x="457200" y="2109791"/>
            <a:chExt cx="6624640" cy="3757609"/>
          </a:xfrm>
        </p:grpSpPr>
        <p:grpSp>
          <p:nvGrpSpPr>
            <p:cNvPr id="182" name="Group 196"/>
            <p:cNvGrpSpPr>
              <a:grpSpLocks/>
            </p:cNvGrpSpPr>
            <p:nvPr/>
          </p:nvGrpSpPr>
          <p:grpSpPr bwMode="auto">
            <a:xfrm>
              <a:off x="3027365" y="2109791"/>
              <a:ext cx="4054475" cy="862014"/>
              <a:chOff x="1907" y="1329"/>
              <a:chExt cx="2554" cy="543"/>
            </a:xfrm>
          </p:grpSpPr>
          <p:sp>
            <p:nvSpPr>
              <p:cNvPr id="184" name="Line 8"/>
              <p:cNvSpPr>
                <a:spLocks noChangeShapeType="1"/>
              </p:cNvSpPr>
              <p:nvPr/>
            </p:nvSpPr>
            <p:spPr bwMode="auto">
              <a:xfrm flipH="1">
                <a:off x="2448" y="1632"/>
                <a:ext cx="144" cy="24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85" name="Text Box 9"/>
              <p:cNvSpPr txBox="1">
                <a:spLocks noChangeArrowheads="1"/>
              </p:cNvSpPr>
              <p:nvPr/>
            </p:nvSpPr>
            <p:spPr bwMode="auto">
              <a:xfrm>
                <a:off x="1907" y="1329"/>
                <a:ext cx="2554" cy="2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pPr>
                  <a:spcBef>
                    <a:spcPct val="0"/>
                  </a:spcBef>
                </a:pPr>
                <a:r>
                  <a:rPr lang="zh-CN" altLang="en-US" sz="2400" b="1" dirty="0">
                    <a:latin typeface="Calibri"/>
                    <a:cs typeface="Calibri"/>
                  </a:rPr>
                  <a:t>将</a:t>
                </a:r>
                <a:r>
                  <a:rPr lang="zh-CN" altLang="en-US" sz="2400" b="1" dirty="0" smtClean="0">
                    <a:latin typeface="Calibri"/>
                    <a:cs typeface="Calibri"/>
                  </a:rPr>
                  <a:t>在本课程了解到的内容</a:t>
                </a:r>
                <a:endParaRPr lang="en-US" sz="2400" b="1" dirty="0">
                  <a:latin typeface="Calibri"/>
                  <a:cs typeface="Calibri"/>
                </a:endParaRPr>
              </a:p>
            </p:txBody>
          </p:sp>
        </p:grpSp>
        <p:pic>
          <p:nvPicPr>
            <p:cNvPr id="183" name="Picture 185" descr="SandyBridgeDiemap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200" y="3048000"/>
              <a:ext cx="5854270" cy="2819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108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emina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seminar</Template>
  <TotalTime>3483</TotalTime>
  <Words>1335</Words>
  <Application>Microsoft Office PowerPoint</Application>
  <PresentationFormat>全屏显示(4:3)</PresentationFormat>
  <Paragraphs>298</Paragraphs>
  <Slides>36</Slides>
  <Notes>4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8" baseType="lpstr">
      <vt:lpstr>seminar</vt:lpstr>
      <vt:lpstr>Image</vt:lpstr>
      <vt:lpstr>课程概述</vt:lpstr>
      <vt:lpstr>课程基本情况</vt:lpstr>
      <vt:lpstr>PowerPoint 演示文稿</vt:lpstr>
      <vt:lpstr>课程安排-1</vt:lpstr>
      <vt:lpstr>课程安排-2</vt:lpstr>
      <vt:lpstr>课程安排-3</vt:lpstr>
      <vt:lpstr>提前准备</vt:lpstr>
      <vt:lpstr>课程设置</vt:lpstr>
      <vt:lpstr>课程联系</vt:lpstr>
      <vt:lpstr>计算机系统导论</vt:lpstr>
      <vt:lpstr>计算机组成</vt:lpstr>
      <vt:lpstr>计算机系统结构</vt:lpstr>
      <vt:lpstr>计算机系统结构</vt:lpstr>
      <vt:lpstr>在不停变化…</vt:lpstr>
      <vt:lpstr>日常生活中……</vt:lpstr>
      <vt:lpstr>之前的Architects</vt:lpstr>
      <vt:lpstr>现在的Architects</vt:lpstr>
      <vt:lpstr>开放的指令系统</vt:lpstr>
      <vt:lpstr>RISC-V is an ISA SPEC</vt:lpstr>
      <vt:lpstr>RISC-V Founding</vt:lpstr>
      <vt:lpstr>Smaller Core : IoT</vt:lpstr>
      <vt:lpstr>Internet of Things</vt:lpstr>
      <vt:lpstr>技术发展趋势</vt:lpstr>
      <vt:lpstr>数据增长</vt:lpstr>
      <vt:lpstr>Many Cores : 太湖之光</vt:lpstr>
      <vt:lpstr>Many Cores : 神威太湖之光</vt:lpstr>
      <vt:lpstr>Accelerator ： 以GPU为例</vt:lpstr>
      <vt:lpstr>Accelerator ： 以GPU为例</vt:lpstr>
      <vt:lpstr>Nvidia Fermi GF100 GPU</vt:lpstr>
      <vt:lpstr>Nvidia Fermi GF100 GPU</vt:lpstr>
      <vt:lpstr>CPU vs. GPU</vt:lpstr>
      <vt:lpstr>CPU+FPGA</vt:lpstr>
      <vt:lpstr>类脑计算</vt:lpstr>
      <vt:lpstr>类脑计算芯片：以IBM的真北为例</vt:lpstr>
      <vt:lpstr>智能硬件的核心: 以寒武纪为例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内容介绍</dc:title>
  <dc:creator>webuser</dc:creator>
  <cp:keywords>Tankertanker</cp:keywords>
  <cp:lastModifiedBy>Xianhua</cp:lastModifiedBy>
  <cp:revision>238</cp:revision>
  <dcterms:created xsi:type="dcterms:W3CDTF">2013-03-10T12:57:31Z</dcterms:created>
  <dcterms:modified xsi:type="dcterms:W3CDTF">2018-04-27T03:08:08Z</dcterms:modified>
</cp:coreProperties>
</file>